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56" r:id="rId2"/>
    <p:sldId id="273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4" r:id="rId20"/>
  </p:sldIdLst>
  <p:sldSz cx="12192000" cy="6858000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69F4C560-3FE9-4205-92C8-EF84B62B5524}">
          <p14:sldIdLst>
            <p14:sldId id="256"/>
            <p14:sldId id="273"/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  <p14:sldId id="268"/>
            <p14:sldId id="269"/>
            <p14:sldId id="270"/>
            <p14:sldId id="271"/>
            <p14:sldId id="272"/>
            <p14:sldId id="27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A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710" autoAdjust="0"/>
  </p:normalViewPr>
  <p:slideViewPr>
    <p:cSldViewPr snapToGrid="0">
      <p:cViewPr varScale="1">
        <p:scale>
          <a:sx n="78" d="100"/>
          <a:sy n="78" d="100"/>
        </p:scale>
        <p:origin x="4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55D32F-CB32-478B-8810-03D3CDF97FC1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D77CBF-A221-4EA2-B071-0D18A55BBC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08141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F48B12-B6D6-4691-9720-1107037DD752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5F6CC9-3257-46FF-A52C-BEFE197F1C6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3195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F9824-1216-4C52-8C73-760104DF18F3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9C80D-47BA-4566-8F04-36147E37D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987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F9824-1216-4C52-8C73-760104DF18F3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9C80D-47BA-4566-8F04-36147E37D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9444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F9824-1216-4C52-8C73-760104DF18F3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9C80D-47BA-4566-8F04-36147E37D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1027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F9824-1216-4C52-8C73-760104DF18F3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9C80D-47BA-4566-8F04-36147E37D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0375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F9824-1216-4C52-8C73-760104DF18F3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9C80D-47BA-4566-8F04-36147E37D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3957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F9824-1216-4C52-8C73-760104DF18F3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9C80D-47BA-4566-8F04-36147E37D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5960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F9824-1216-4C52-8C73-760104DF18F3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9C80D-47BA-4566-8F04-36147E37D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0030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F9824-1216-4C52-8C73-760104DF18F3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9C80D-47BA-4566-8F04-36147E37D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0940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F9824-1216-4C52-8C73-760104DF18F3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9C80D-47BA-4566-8F04-36147E37D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5396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F9824-1216-4C52-8C73-760104DF18F3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9C80D-47BA-4566-8F04-36147E37D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7881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8F9824-1216-4C52-8C73-760104DF18F3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99C80D-47BA-4566-8F04-36147E37D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78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8F9824-1216-4C52-8C73-760104DF18F3}" type="datetimeFigureOut">
              <a:rPr kumimoji="1" lang="ja-JP" altLang="en-US" smtClean="0"/>
              <a:t>2022/6/16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99C80D-47BA-4566-8F04-36147E37D8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0993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Relationship Id="rId4" Type="http://schemas.microsoft.com/office/2007/relationships/hdphoto" Target="../media/hdphoto2.wdp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8.xml"/><Relationship Id="rId5" Type="http://schemas.microsoft.com/office/2007/relationships/hdphoto" Target="../media/hdphoto4.wdp"/><Relationship Id="rId4" Type="http://schemas.openxmlformats.org/officeDocument/2006/relationships/image" Target="../media/image1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A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/>
          <p:cNvSpPr/>
          <p:nvPr/>
        </p:nvSpPr>
        <p:spPr>
          <a:xfrm>
            <a:off x="0" y="665512"/>
            <a:ext cx="12192000" cy="28095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0" y="854461"/>
            <a:ext cx="12192000" cy="1125109"/>
          </a:xfrm>
        </p:spPr>
        <p:txBody>
          <a:bodyPr>
            <a:normAutofit/>
          </a:bodyPr>
          <a:lstStyle/>
          <a:p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小学生のための交通</a:t>
            </a: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安全</a:t>
            </a:r>
            <a:r>
              <a:rPr lang="ja-JP" altLang="en-US" sz="5400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◯</a:t>
            </a:r>
            <a:r>
              <a:rPr lang="ja-JP" altLang="en-US" sz="5400" b="1" dirty="0" smtClean="0">
                <a:solidFill>
                  <a:srgbClr val="0070C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✕</a:t>
            </a: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クイズ</a:t>
            </a:r>
            <a:endParaRPr kumimoji="1" lang="ja-JP" altLang="en-US" sz="5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2100692"/>
            <a:ext cx="9144000" cy="1655762"/>
          </a:xfrm>
        </p:spPr>
        <p:txBody>
          <a:bodyPr>
            <a:normAutofit/>
          </a:bodyPr>
          <a:lstStyle/>
          <a:p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（小学３・４年生用）</a:t>
            </a:r>
            <a:endParaRPr kumimoji="1" lang="ja-JP" altLang="en-US" sz="5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1" name="サブタイトル 2"/>
          <p:cNvSpPr txBox="1">
            <a:spLocks/>
          </p:cNvSpPr>
          <p:nvPr/>
        </p:nvSpPr>
        <p:spPr>
          <a:xfrm>
            <a:off x="737375" y="3756454"/>
            <a:ext cx="10952205" cy="26043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32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みなさんの，大切な命を守るため</a:t>
            </a:r>
            <a:r>
              <a:rPr lang="ja-JP" altLang="en-US" sz="3200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に，</a:t>
            </a:r>
            <a:endParaRPr lang="en-US" altLang="ja-JP" sz="3200" dirty="0" smtClean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3200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交通</a:t>
            </a:r>
            <a:r>
              <a:rPr lang="ja-JP" altLang="en-US" sz="3200" dirty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ルールを</a:t>
            </a:r>
            <a:r>
              <a:rPr lang="ja-JP" altLang="en-US" sz="3200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学びましょう。</a:t>
            </a:r>
            <a:endParaRPr lang="en-US" altLang="ja-JP" sz="3200" dirty="0" smtClean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3200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問題に続いて，答えが出ます。</a:t>
            </a:r>
            <a:endParaRPr lang="en-US" altLang="ja-JP" sz="3200" dirty="0" smtClean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lang="ja-JP" altLang="en-US" sz="3200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みなさんで考えましょう。</a:t>
            </a:r>
            <a:endParaRPr lang="ja-JP" altLang="en-US" sz="3200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578792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5" y="917087"/>
            <a:ext cx="3932237" cy="889781"/>
          </a:xfrm>
        </p:spPr>
        <p:txBody>
          <a:bodyPr>
            <a:normAutofit/>
          </a:bodyPr>
          <a:lstStyle/>
          <a:p>
            <a:r>
              <a:rPr kumimoji="1"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４　</a:t>
            </a:r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答え</a:t>
            </a:r>
            <a:endParaRPr kumimoji="1" lang="ja-JP" altLang="en-US" sz="5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899983" y="2257953"/>
            <a:ext cx="6714846" cy="31913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36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</a:t>
            </a:r>
            <a:r>
              <a:rPr lang="ja-JP" altLang="en-US" sz="3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まず</a:t>
            </a: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は，公園や広場などで練習しましょう。</a:t>
            </a:r>
          </a:p>
          <a:p>
            <a:pPr marL="0" indent="0">
              <a:buNone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正しく，上手に乗れるようになるまでは，道路（公道）を走らないようにしましょう。</a:t>
            </a:r>
          </a:p>
          <a:p>
            <a:pPr marL="0" indent="0">
              <a:buNone/>
            </a:pPr>
            <a:endParaRPr lang="ja-JP" altLang="en-US" sz="3600" dirty="0"/>
          </a:p>
          <a:p>
            <a:pPr marL="0" indent="0">
              <a:buNone/>
            </a:pPr>
            <a:r>
              <a:rPr lang="ja-JP" altLang="en-US" sz="3600" dirty="0"/>
              <a:t>　</a:t>
            </a:r>
            <a:endParaRPr lang="ja-JP" altLang="en-US" sz="3600" u="sng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4" y="1947847"/>
            <a:ext cx="3932237" cy="3811588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30000" dirty="0" smtClean="0">
                <a:solidFill>
                  <a:srgbClr val="0070C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✕</a:t>
            </a:r>
            <a:endParaRPr kumimoji="1" lang="ja-JP" altLang="en-US" sz="30000" dirty="0">
              <a:solidFill>
                <a:srgbClr val="0070C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398309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87950" y="1945405"/>
            <a:ext cx="11285657" cy="37477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５　</a:t>
            </a:r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自転車の「点検」とは，</a:t>
            </a: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自転車</a:t>
            </a:r>
            <a:endParaRPr lang="en-US" altLang="ja-JP" sz="5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をピカピカ</a:t>
            </a:r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にみがいて，そうじ</a:t>
            </a: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</a:t>
            </a:r>
            <a:endParaRPr lang="en-US" altLang="ja-JP" sz="5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することだ</a:t>
            </a:r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endParaRPr lang="en-US" altLang="ja-JP" sz="5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19216" y="370703"/>
            <a:ext cx="11553568" cy="6116595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73964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03863" y="925952"/>
            <a:ext cx="3932237" cy="889781"/>
          </a:xfrm>
        </p:spPr>
        <p:txBody>
          <a:bodyPr>
            <a:normAutofit/>
          </a:bodyPr>
          <a:lstStyle/>
          <a:p>
            <a:r>
              <a:rPr kumimoji="1"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５　</a:t>
            </a:r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答え</a:t>
            </a:r>
            <a:endParaRPr kumimoji="1" lang="ja-JP" altLang="en-US" sz="5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636100" y="925952"/>
            <a:ext cx="6752492" cy="569378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</a:t>
            </a: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自転車</a:t>
            </a: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の「点検」とは，安全な運転をするために，自転車を見たり，実際に乗ったりして，こわれているところや，異常（変なところ）がないかをかくにんすることです。</a:t>
            </a:r>
          </a:p>
          <a:p>
            <a:pPr marL="0" indent="0">
              <a:buNone/>
            </a:pPr>
            <a:r>
              <a:rPr lang="ja-JP" altLang="en-US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自転車の点検は，道路に出て運転する前に，必ず行いましょう。</a:t>
            </a:r>
            <a:endParaRPr lang="ja-JP" altLang="en-US" sz="44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6729" y="2069756"/>
            <a:ext cx="3932237" cy="3811588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30000" b="1" dirty="0" smtClean="0">
                <a:solidFill>
                  <a:srgbClr val="0070C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✕</a:t>
            </a:r>
            <a:endParaRPr kumimoji="1" lang="ja-JP" altLang="en-US" sz="30000" b="1" dirty="0">
              <a:solidFill>
                <a:srgbClr val="0070C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5" name="図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1660" b="95851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0948" y="4553049"/>
            <a:ext cx="6348650" cy="18106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16174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906343" y="1900753"/>
            <a:ext cx="11285657" cy="37477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６　</a:t>
            </a:r>
            <a:r>
              <a:rPr lang="ja-JP" altLang="en-US" sz="4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自転車のブレーキは，右か左</a:t>
            </a: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</a:t>
            </a:r>
            <a:endParaRPr lang="en-US" altLang="ja-JP" sz="48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どちらか</a:t>
            </a:r>
            <a:r>
              <a:rPr lang="ja-JP" altLang="en-US" sz="4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一方が，正しく</a:t>
            </a: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かからな</a:t>
            </a:r>
            <a:endParaRPr lang="en-US" altLang="ja-JP" sz="48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いといけない</a:t>
            </a:r>
            <a:r>
              <a:rPr lang="ja-JP" altLang="en-US" sz="4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endParaRPr lang="en-US" altLang="ja-JP" sz="48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19216" y="370703"/>
            <a:ext cx="11553568" cy="6116595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865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87112" y="917087"/>
            <a:ext cx="3932237" cy="889781"/>
          </a:xfrm>
        </p:spPr>
        <p:txBody>
          <a:bodyPr>
            <a:normAutofit/>
          </a:bodyPr>
          <a:lstStyle/>
          <a:p>
            <a:r>
              <a:rPr kumimoji="1"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６　</a:t>
            </a:r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答え</a:t>
            </a:r>
            <a:endParaRPr kumimoji="1" lang="ja-JP" altLang="en-US" sz="5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137296" y="917087"/>
            <a:ext cx="7368903" cy="493367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3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自転車</a:t>
            </a: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のブレーキは，右と左で，</a:t>
            </a:r>
            <a:r>
              <a:rPr lang="ja-JP" altLang="en-US" sz="3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ブレーキ</a:t>
            </a: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のかかるタイヤがちがいます。（右ブレーキは前のタイヤ，左ブレーキは後ろのタイヤにかかる。）</a:t>
            </a:r>
          </a:p>
          <a:p>
            <a:pPr marL="0" indent="0">
              <a:buNone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そのため，両方のブレーキが，正しくかからないといけません。</a:t>
            </a:r>
          </a:p>
          <a:p>
            <a:pPr marL="0" indent="0">
              <a:buNone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右と左，どちらのブレーキも，かならず点検しましょう。</a:t>
            </a:r>
            <a:endParaRPr lang="ja-JP" altLang="en-US" sz="36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05059" y="2017246"/>
            <a:ext cx="3932237" cy="3811588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30000" dirty="0" smtClean="0">
                <a:solidFill>
                  <a:srgbClr val="0070C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✕</a:t>
            </a:r>
            <a:endParaRPr kumimoji="1" lang="ja-JP" altLang="en-US" sz="30000" dirty="0">
              <a:solidFill>
                <a:srgbClr val="0070C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408690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906343" y="1269947"/>
            <a:ext cx="11285657" cy="37477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７　自転車</a:t>
            </a:r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に乗るときは，</a:t>
            </a:r>
            <a:r>
              <a:rPr lang="ja-JP" altLang="en-US" sz="5400" dirty="0" err="1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</a:t>
            </a: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なら</a:t>
            </a:r>
            <a:endParaRPr lang="en-US" altLang="ja-JP" sz="5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</a:t>
            </a:r>
            <a:r>
              <a:rPr lang="ja-JP" altLang="en-US" sz="5400" dirty="0" err="1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ず</a:t>
            </a: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ヘルメット</a:t>
            </a:r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をかぶる。</a:t>
            </a:r>
            <a:endParaRPr lang="en-US" altLang="ja-JP" sz="5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8" name="図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7554" y="2959260"/>
            <a:ext cx="3323954" cy="2793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正方形/長方形 4"/>
          <p:cNvSpPr/>
          <p:nvPr/>
        </p:nvSpPr>
        <p:spPr>
          <a:xfrm>
            <a:off x="319216" y="370703"/>
            <a:ext cx="11553568" cy="6116595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59151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5" y="1082187"/>
            <a:ext cx="3932237" cy="889781"/>
          </a:xfrm>
        </p:spPr>
        <p:txBody>
          <a:bodyPr>
            <a:normAutofit/>
          </a:bodyPr>
          <a:lstStyle/>
          <a:p>
            <a:r>
              <a:rPr kumimoji="1"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７　</a:t>
            </a:r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答え</a:t>
            </a:r>
            <a:endParaRPr kumimoji="1" lang="ja-JP" altLang="en-US" sz="5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996748" y="2096096"/>
            <a:ext cx="6714846" cy="47619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4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かごしま</a:t>
            </a:r>
            <a:r>
              <a:rPr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自転車</a:t>
            </a:r>
            <a:r>
              <a:rPr lang="ja-JP" altLang="en-US" sz="4000" dirty="0" err="1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じょ</a:t>
            </a:r>
            <a:r>
              <a:rPr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うれい（鹿児島県のきまり）によって，自転車に乗るときは，大人も子どもも，必ず，ヘルメットをかぶるように，きめられています。</a:t>
            </a:r>
            <a:endParaRPr lang="ja-JP" altLang="en-US" sz="40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5" y="2096096"/>
            <a:ext cx="3932237" cy="3811588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30000" b="1" dirty="0" smtClean="0">
                <a:solidFill>
                  <a:srgbClr val="FF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○</a:t>
            </a:r>
            <a:endParaRPr kumimoji="1" lang="ja-JP" altLang="en-US" sz="30000" b="1" dirty="0">
              <a:solidFill>
                <a:srgbClr val="FF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934453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87950" y="1174455"/>
            <a:ext cx="11285657" cy="462351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８　</a:t>
            </a:r>
            <a:r>
              <a:rPr lang="ja-JP" altLang="en-US" sz="4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「止まれ」のひょうしきは，車</a:t>
            </a: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が</a:t>
            </a:r>
            <a:endParaRPr lang="en-US" altLang="ja-JP" sz="48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止まる</a:t>
            </a:r>
            <a:r>
              <a:rPr lang="ja-JP" altLang="en-US" sz="4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ためのもので，自転車</a:t>
            </a: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は</a:t>
            </a:r>
            <a:endParaRPr lang="en-US" altLang="ja-JP" sz="48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止まらなくてもよい</a:t>
            </a:r>
            <a:r>
              <a:rPr lang="ja-JP" altLang="en-US" sz="4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。</a:t>
            </a:r>
            <a:endParaRPr lang="en-US" altLang="ja-JP" sz="48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54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</a:t>
            </a:r>
            <a:endParaRPr lang="en-US" altLang="ja-JP" sz="3200" dirty="0" smtClean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grpSp>
        <p:nvGrpSpPr>
          <p:cNvPr id="5" name="Group 1"/>
          <p:cNvGrpSpPr>
            <a:grpSpLocks/>
          </p:cNvGrpSpPr>
          <p:nvPr/>
        </p:nvGrpSpPr>
        <p:grpSpPr bwMode="auto">
          <a:xfrm>
            <a:off x="7933041" y="3130519"/>
            <a:ext cx="3200398" cy="2667452"/>
            <a:chOff x="0" y="0"/>
            <a:chExt cx="487" cy="428"/>
          </a:xfrm>
        </p:grpSpPr>
        <p:sp>
          <p:nvSpPr>
            <p:cNvPr id="6" name="Freeform 2"/>
            <p:cNvSpPr>
              <a:spLocks noChangeArrowheads="1"/>
            </p:cNvSpPr>
            <p:nvPr/>
          </p:nvSpPr>
          <p:spPr bwMode="auto">
            <a:xfrm>
              <a:off x="0" y="0"/>
              <a:ext cx="487" cy="428"/>
            </a:xfrm>
            <a:custGeom>
              <a:avLst/>
              <a:gdLst>
                <a:gd name="T0" fmla="*/ 855 w 21600"/>
                <a:gd name="T1" fmla="*/ 0 h 21600"/>
                <a:gd name="T2" fmla="*/ 20745 w 21600"/>
                <a:gd name="T3" fmla="*/ 0 h 21600"/>
                <a:gd name="T4" fmla="*/ 21600 w 21600"/>
                <a:gd name="T5" fmla="*/ 973 h 21600"/>
                <a:gd name="T6" fmla="*/ 21474 w 21600"/>
                <a:gd name="T7" fmla="*/ 1459 h 21600"/>
                <a:gd name="T8" fmla="*/ 11617 w 21600"/>
                <a:gd name="T9" fmla="*/ 21114 h 21600"/>
                <a:gd name="T10" fmla="*/ 10888 w 21600"/>
                <a:gd name="T11" fmla="*/ 21600 h 21600"/>
                <a:gd name="T12" fmla="*/ 10184 w 21600"/>
                <a:gd name="T13" fmla="*/ 21114 h 21600"/>
                <a:gd name="T14" fmla="*/ 126 w 21600"/>
                <a:gd name="T15" fmla="*/ 1459 h 21600"/>
                <a:gd name="T16" fmla="*/ 0 w 21600"/>
                <a:gd name="T17" fmla="*/ 973 h 21600"/>
                <a:gd name="T18" fmla="*/ 855 w 21600"/>
                <a:gd name="T19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1600" h="21600">
                  <a:moveTo>
                    <a:pt x="855" y="0"/>
                  </a:moveTo>
                  <a:cubicBezTo>
                    <a:pt x="855" y="0"/>
                    <a:pt x="20745" y="0"/>
                    <a:pt x="20745" y="0"/>
                  </a:cubicBezTo>
                  <a:cubicBezTo>
                    <a:pt x="21198" y="0"/>
                    <a:pt x="21600" y="458"/>
                    <a:pt x="21600" y="973"/>
                  </a:cubicBezTo>
                  <a:cubicBezTo>
                    <a:pt x="21600" y="1144"/>
                    <a:pt x="21550" y="1345"/>
                    <a:pt x="21474" y="1459"/>
                  </a:cubicBezTo>
                  <a:cubicBezTo>
                    <a:pt x="21474" y="1459"/>
                    <a:pt x="11617" y="21114"/>
                    <a:pt x="11617" y="21114"/>
                  </a:cubicBezTo>
                  <a:cubicBezTo>
                    <a:pt x="11466" y="21400"/>
                    <a:pt x="11190" y="21600"/>
                    <a:pt x="10888" y="21600"/>
                  </a:cubicBezTo>
                  <a:cubicBezTo>
                    <a:pt x="10611" y="21600"/>
                    <a:pt x="10310" y="21400"/>
                    <a:pt x="10184" y="21114"/>
                  </a:cubicBezTo>
                  <a:cubicBezTo>
                    <a:pt x="10184" y="21114"/>
                    <a:pt x="126" y="1459"/>
                    <a:pt x="126" y="1459"/>
                  </a:cubicBezTo>
                  <a:cubicBezTo>
                    <a:pt x="50" y="1316"/>
                    <a:pt x="0" y="1144"/>
                    <a:pt x="0" y="973"/>
                  </a:cubicBezTo>
                  <a:cubicBezTo>
                    <a:pt x="0" y="458"/>
                    <a:pt x="402" y="0"/>
                    <a:pt x="855" y="0"/>
                  </a:cubicBezTo>
                </a:path>
              </a:pathLst>
            </a:cu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600">
                  <a:solidFill>
                    <a:srgbClr val="FFCC33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" name="Freeform 3"/>
            <p:cNvSpPr>
              <a:spLocks noChangeArrowheads="1"/>
            </p:cNvSpPr>
            <p:nvPr/>
          </p:nvSpPr>
          <p:spPr bwMode="auto">
            <a:xfrm>
              <a:off x="102" y="76"/>
              <a:ext cx="95" cy="88"/>
            </a:xfrm>
            <a:custGeom>
              <a:avLst/>
              <a:gdLst>
                <a:gd name="T0" fmla="*/ 11186 w 21600"/>
                <a:gd name="T1" fmla="*/ 0 h 21600"/>
                <a:gd name="T2" fmla="*/ 11829 w 21600"/>
                <a:gd name="T3" fmla="*/ 692 h 21600"/>
                <a:gd name="T4" fmla="*/ 11829 w 21600"/>
                <a:gd name="T5" fmla="*/ 8585 h 21600"/>
                <a:gd name="T6" fmla="*/ 19286 w 21600"/>
                <a:gd name="T7" fmla="*/ 8585 h 21600"/>
                <a:gd name="T8" fmla="*/ 19800 w 21600"/>
                <a:gd name="T9" fmla="*/ 9138 h 21600"/>
                <a:gd name="T10" fmla="*/ 19286 w 21600"/>
                <a:gd name="T11" fmla="*/ 9831 h 21600"/>
                <a:gd name="T12" fmla="*/ 11829 w 21600"/>
                <a:gd name="T13" fmla="*/ 9831 h 21600"/>
                <a:gd name="T14" fmla="*/ 11829 w 21600"/>
                <a:gd name="T15" fmla="*/ 20631 h 21600"/>
                <a:gd name="T16" fmla="*/ 21086 w 21600"/>
                <a:gd name="T17" fmla="*/ 20631 h 21600"/>
                <a:gd name="T18" fmla="*/ 21600 w 21600"/>
                <a:gd name="T19" fmla="*/ 21185 h 21600"/>
                <a:gd name="T20" fmla="*/ 21086 w 21600"/>
                <a:gd name="T21" fmla="*/ 21600 h 21600"/>
                <a:gd name="T22" fmla="*/ 643 w 21600"/>
                <a:gd name="T23" fmla="*/ 21600 h 21600"/>
                <a:gd name="T24" fmla="*/ 0 w 21600"/>
                <a:gd name="T25" fmla="*/ 21185 h 21600"/>
                <a:gd name="T26" fmla="*/ 643 w 21600"/>
                <a:gd name="T27" fmla="*/ 20631 h 21600"/>
                <a:gd name="T28" fmla="*/ 3729 w 21600"/>
                <a:gd name="T29" fmla="*/ 20631 h 21600"/>
                <a:gd name="T30" fmla="*/ 3729 w 21600"/>
                <a:gd name="T31" fmla="*/ 6508 h 21600"/>
                <a:gd name="T32" fmla="*/ 4500 w 21600"/>
                <a:gd name="T33" fmla="*/ 5815 h 21600"/>
                <a:gd name="T34" fmla="*/ 5014 w 21600"/>
                <a:gd name="T35" fmla="*/ 6508 h 21600"/>
                <a:gd name="T36" fmla="*/ 5014 w 21600"/>
                <a:gd name="T37" fmla="*/ 20631 h 21600"/>
                <a:gd name="T38" fmla="*/ 10671 w 21600"/>
                <a:gd name="T39" fmla="*/ 20631 h 21600"/>
                <a:gd name="T40" fmla="*/ 10671 w 21600"/>
                <a:gd name="T41" fmla="*/ 692 h 21600"/>
                <a:gd name="T42" fmla="*/ 11186 w 21600"/>
                <a:gd name="T43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21600" h="21600">
                  <a:moveTo>
                    <a:pt x="11186" y="0"/>
                  </a:moveTo>
                  <a:cubicBezTo>
                    <a:pt x="11571" y="0"/>
                    <a:pt x="11700" y="277"/>
                    <a:pt x="11829" y="692"/>
                  </a:cubicBezTo>
                  <a:cubicBezTo>
                    <a:pt x="11829" y="3323"/>
                    <a:pt x="11829" y="5815"/>
                    <a:pt x="11829" y="8585"/>
                  </a:cubicBezTo>
                  <a:cubicBezTo>
                    <a:pt x="14271" y="8585"/>
                    <a:pt x="16843" y="8585"/>
                    <a:pt x="19286" y="8585"/>
                  </a:cubicBezTo>
                  <a:cubicBezTo>
                    <a:pt x="19671" y="8585"/>
                    <a:pt x="19800" y="8723"/>
                    <a:pt x="19800" y="9138"/>
                  </a:cubicBezTo>
                  <a:cubicBezTo>
                    <a:pt x="19800" y="9554"/>
                    <a:pt x="19671" y="9831"/>
                    <a:pt x="19286" y="9831"/>
                  </a:cubicBezTo>
                  <a:cubicBezTo>
                    <a:pt x="16843" y="9831"/>
                    <a:pt x="14271" y="9831"/>
                    <a:pt x="11829" y="9831"/>
                  </a:cubicBezTo>
                  <a:cubicBezTo>
                    <a:pt x="11829" y="13292"/>
                    <a:pt x="11829" y="16892"/>
                    <a:pt x="11829" y="20631"/>
                  </a:cubicBezTo>
                  <a:cubicBezTo>
                    <a:pt x="15043" y="20631"/>
                    <a:pt x="18129" y="20631"/>
                    <a:pt x="21086" y="20631"/>
                  </a:cubicBezTo>
                  <a:cubicBezTo>
                    <a:pt x="21471" y="20631"/>
                    <a:pt x="21600" y="20908"/>
                    <a:pt x="21600" y="21185"/>
                  </a:cubicBezTo>
                  <a:cubicBezTo>
                    <a:pt x="21600" y="21462"/>
                    <a:pt x="21471" y="21600"/>
                    <a:pt x="21086" y="21600"/>
                  </a:cubicBezTo>
                  <a:cubicBezTo>
                    <a:pt x="14143" y="21600"/>
                    <a:pt x="7329" y="21600"/>
                    <a:pt x="643" y="21600"/>
                  </a:cubicBezTo>
                  <a:cubicBezTo>
                    <a:pt x="257" y="21600"/>
                    <a:pt x="0" y="21462"/>
                    <a:pt x="0" y="21185"/>
                  </a:cubicBezTo>
                  <a:cubicBezTo>
                    <a:pt x="0" y="20908"/>
                    <a:pt x="257" y="20631"/>
                    <a:pt x="643" y="20631"/>
                  </a:cubicBezTo>
                  <a:cubicBezTo>
                    <a:pt x="1543" y="20631"/>
                    <a:pt x="2700" y="20631"/>
                    <a:pt x="3729" y="20631"/>
                  </a:cubicBezTo>
                  <a:cubicBezTo>
                    <a:pt x="3729" y="15785"/>
                    <a:pt x="3729" y="11215"/>
                    <a:pt x="3729" y="6508"/>
                  </a:cubicBezTo>
                  <a:cubicBezTo>
                    <a:pt x="3729" y="6092"/>
                    <a:pt x="3986" y="5815"/>
                    <a:pt x="4500" y="5815"/>
                  </a:cubicBezTo>
                  <a:cubicBezTo>
                    <a:pt x="4757" y="5815"/>
                    <a:pt x="5014" y="6092"/>
                    <a:pt x="5014" y="6508"/>
                  </a:cubicBezTo>
                  <a:cubicBezTo>
                    <a:pt x="5014" y="11215"/>
                    <a:pt x="5014" y="15785"/>
                    <a:pt x="5014" y="20631"/>
                  </a:cubicBezTo>
                  <a:cubicBezTo>
                    <a:pt x="6943" y="20631"/>
                    <a:pt x="8743" y="20631"/>
                    <a:pt x="10671" y="20631"/>
                  </a:cubicBezTo>
                  <a:cubicBezTo>
                    <a:pt x="10671" y="13846"/>
                    <a:pt x="10671" y="7338"/>
                    <a:pt x="10671" y="692"/>
                  </a:cubicBezTo>
                  <a:cubicBezTo>
                    <a:pt x="10671" y="277"/>
                    <a:pt x="10929" y="0"/>
                    <a:pt x="11186" y="0"/>
                  </a:cubicBezTo>
                </a:path>
              </a:pathLst>
            </a:custGeom>
            <a:solidFill>
              <a:srgbClr val="FFFFFF"/>
            </a:solidFill>
            <a:ln w="10800">
              <a:solidFill>
                <a:srgbClr val="FFFFFF"/>
              </a:solidFill>
              <a:bevel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pic>
          <p:nvPicPr>
            <p:cNvPr id="9" name="図 8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8" y="71"/>
              <a:ext cx="89" cy="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" name="Freeform 5"/>
            <p:cNvSpPr>
              <a:spLocks noChangeArrowheads="1"/>
            </p:cNvSpPr>
            <p:nvPr/>
          </p:nvSpPr>
          <p:spPr bwMode="auto">
            <a:xfrm>
              <a:off x="290" y="74"/>
              <a:ext cx="93" cy="93"/>
            </a:xfrm>
            <a:custGeom>
              <a:avLst/>
              <a:gdLst>
                <a:gd name="T0" fmla="*/ 5795 w 21600"/>
                <a:gd name="T1" fmla="*/ 0 h 21600"/>
                <a:gd name="T2" fmla="*/ 6190 w 21600"/>
                <a:gd name="T3" fmla="*/ 663 h 21600"/>
                <a:gd name="T4" fmla="*/ 6190 w 21600"/>
                <a:gd name="T5" fmla="*/ 3975 h 21600"/>
                <a:gd name="T6" fmla="*/ 7244 w 21600"/>
                <a:gd name="T7" fmla="*/ 4903 h 21600"/>
                <a:gd name="T8" fmla="*/ 6980 w 21600"/>
                <a:gd name="T9" fmla="*/ 5963 h 21600"/>
                <a:gd name="T10" fmla="*/ 11327 w 21600"/>
                <a:gd name="T11" fmla="*/ 2783 h 21600"/>
                <a:gd name="T12" fmla="*/ 14488 w 21600"/>
                <a:gd name="T13" fmla="*/ 2120 h 21600"/>
                <a:gd name="T14" fmla="*/ 17385 w 21600"/>
                <a:gd name="T15" fmla="*/ 3180 h 21600"/>
                <a:gd name="T16" fmla="*/ 18702 w 21600"/>
                <a:gd name="T17" fmla="*/ 6493 h 21600"/>
                <a:gd name="T18" fmla="*/ 17780 w 21600"/>
                <a:gd name="T19" fmla="*/ 13384 h 21600"/>
                <a:gd name="T20" fmla="*/ 17254 w 21600"/>
                <a:gd name="T21" fmla="*/ 18950 h 21600"/>
                <a:gd name="T22" fmla="*/ 18439 w 21600"/>
                <a:gd name="T23" fmla="*/ 20010 h 21600"/>
                <a:gd name="T24" fmla="*/ 20283 w 21600"/>
                <a:gd name="T25" fmla="*/ 18685 h 21600"/>
                <a:gd name="T26" fmla="*/ 20810 w 21600"/>
                <a:gd name="T27" fmla="*/ 18287 h 21600"/>
                <a:gd name="T28" fmla="*/ 21600 w 21600"/>
                <a:gd name="T29" fmla="*/ 19082 h 21600"/>
                <a:gd name="T30" fmla="*/ 20678 w 21600"/>
                <a:gd name="T31" fmla="*/ 20010 h 21600"/>
                <a:gd name="T32" fmla="*/ 18307 w 21600"/>
                <a:gd name="T33" fmla="*/ 21202 h 21600"/>
                <a:gd name="T34" fmla="*/ 16595 w 21600"/>
                <a:gd name="T35" fmla="*/ 20540 h 21600"/>
                <a:gd name="T36" fmla="*/ 15937 w 21600"/>
                <a:gd name="T37" fmla="*/ 18817 h 21600"/>
                <a:gd name="T38" fmla="*/ 16595 w 21600"/>
                <a:gd name="T39" fmla="*/ 12721 h 21600"/>
                <a:gd name="T40" fmla="*/ 17385 w 21600"/>
                <a:gd name="T41" fmla="*/ 6626 h 21600"/>
                <a:gd name="T42" fmla="*/ 16595 w 21600"/>
                <a:gd name="T43" fmla="*/ 3975 h 21600"/>
                <a:gd name="T44" fmla="*/ 14488 w 21600"/>
                <a:gd name="T45" fmla="*/ 3313 h 21600"/>
                <a:gd name="T46" fmla="*/ 10800 w 21600"/>
                <a:gd name="T47" fmla="*/ 4506 h 21600"/>
                <a:gd name="T48" fmla="*/ 6190 w 21600"/>
                <a:gd name="T49" fmla="*/ 8348 h 21600"/>
                <a:gd name="T50" fmla="*/ 6190 w 21600"/>
                <a:gd name="T51" fmla="*/ 20805 h 21600"/>
                <a:gd name="T52" fmla="*/ 5795 w 21600"/>
                <a:gd name="T53" fmla="*/ 21600 h 21600"/>
                <a:gd name="T54" fmla="*/ 5137 w 21600"/>
                <a:gd name="T55" fmla="*/ 20805 h 21600"/>
                <a:gd name="T56" fmla="*/ 5137 w 21600"/>
                <a:gd name="T57" fmla="*/ 10204 h 21600"/>
                <a:gd name="T58" fmla="*/ 1317 w 21600"/>
                <a:gd name="T59" fmla="*/ 17625 h 21600"/>
                <a:gd name="T60" fmla="*/ 527 w 21600"/>
                <a:gd name="T61" fmla="*/ 18420 h 21600"/>
                <a:gd name="T62" fmla="*/ 0 w 21600"/>
                <a:gd name="T63" fmla="*/ 17757 h 21600"/>
                <a:gd name="T64" fmla="*/ 132 w 21600"/>
                <a:gd name="T65" fmla="*/ 17227 h 21600"/>
                <a:gd name="T66" fmla="*/ 5137 w 21600"/>
                <a:gd name="T67" fmla="*/ 7156 h 21600"/>
                <a:gd name="T68" fmla="*/ 5137 w 21600"/>
                <a:gd name="T69" fmla="*/ 5301 h 21600"/>
                <a:gd name="T70" fmla="*/ 922 w 21600"/>
                <a:gd name="T71" fmla="*/ 5301 h 21600"/>
                <a:gd name="T72" fmla="*/ 132 w 21600"/>
                <a:gd name="T73" fmla="*/ 4771 h 21600"/>
                <a:gd name="T74" fmla="*/ 922 w 21600"/>
                <a:gd name="T75" fmla="*/ 3975 h 21600"/>
                <a:gd name="T76" fmla="*/ 5137 w 21600"/>
                <a:gd name="T77" fmla="*/ 3975 h 21600"/>
                <a:gd name="T78" fmla="*/ 5137 w 21600"/>
                <a:gd name="T79" fmla="*/ 663 h 21600"/>
                <a:gd name="T80" fmla="*/ 5795 w 21600"/>
                <a:gd name="T81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21600" h="21600">
                  <a:moveTo>
                    <a:pt x="5795" y="0"/>
                  </a:moveTo>
                  <a:cubicBezTo>
                    <a:pt x="6059" y="0"/>
                    <a:pt x="6190" y="265"/>
                    <a:pt x="6190" y="663"/>
                  </a:cubicBezTo>
                  <a:cubicBezTo>
                    <a:pt x="6190" y="1855"/>
                    <a:pt x="6190" y="2915"/>
                    <a:pt x="6190" y="3975"/>
                  </a:cubicBezTo>
                  <a:cubicBezTo>
                    <a:pt x="6849" y="4108"/>
                    <a:pt x="7244" y="4506"/>
                    <a:pt x="7244" y="4903"/>
                  </a:cubicBezTo>
                  <a:cubicBezTo>
                    <a:pt x="7244" y="5168"/>
                    <a:pt x="7244" y="5566"/>
                    <a:pt x="6980" y="5963"/>
                  </a:cubicBezTo>
                  <a:cubicBezTo>
                    <a:pt x="8429" y="4638"/>
                    <a:pt x="9878" y="3578"/>
                    <a:pt x="11327" y="2783"/>
                  </a:cubicBezTo>
                  <a:cubicBezTo>
                    <a:pt x="12380" y="2518"/>
                    <a:pt x="13302" y="2120"/>
                    <a:pt x="14488" y="2120"/>
                  </a:cubicBezTo>
                  <a:cubicBezTo>
                    <a:pt x="15541" y="2120"/>
                    <a:pt x="16595" y="2650"/>
                    <a:pt x="17385" y="3180"/>
                  </a:cubicBezTo>
                  <a:cubicBezTo>
                    <a:pt x="18176" y="3843"/>
                    <a:pt x="18571" y="4903"/>
                    <a:pt x="18702" y="6493"/>
                  </a:cubicBezTo>
                  <a:cubicBezTo>
                    <a:pt x="18571" y="7288"/>
                    <a:pt x="18307" y="9806"/>
                    <a:pt x="17780" y="13384"/>
                  </a:cubicBezTo>
                  <a:cubicBezTo>
                    <a:pt x="17385" y="16299"/>
                    <a:pt x="17254" y="18155"/>
                    <a:pt x="17254" y="18950"/>
                  </a:cubicBezTo>
                  <a:cubicBezTo>
                    <a:pt x="17254" y="19745"/>
                    <a:pt x="17649" y="20010"/>
                    <a:pt x="18439" y="20010"/>
                  </a:cubicBezTo>
                  <a:cubicBezTo>
                    <a:pt x="18834" y="19877"/>
                    <a:pt x="19361" y="19612"/>
                    <a:pt x="20283" y="18685"/>
                  </a:cubicBezTo>
                  <a:cubicBezTo>
                    <a:pt x="20546" y="18420"/>
                    <a:pt x="20678" y="18287"/>
                    <a:pt x="20810" y="18287"/>
                  </a:cubicBezTo>
                  <a:cubicBezTo>
                    <a:pt x="21337" y="18287"/>
                    <a:pt x="21600" y="18420"/>
                    <a:pt x="21600" y="19082"/>
                  </a:cubicBezTo>
                  <a:cubicBezTo>
                    <a:pt x="21468" y="19347"/>
                    <a:pt x="21205" y="19745"/>
                    <a:pt x="20678" y="20010"/>
                  </a:cubicBezTo>
                  <a:cubicBezTo>
                    <a:pt x="20020" y="20672"/>
                    <a:pt x="19098" y="21070"/>
                    <a:pt x="18307" y="21202"/>
                  </a:cubicBezTo>
                  <a:cubicBezTo>
                    <a:pt x="17517" y="21070"/>
                    <a:pt x="16859" y="20937"/>
                    <a:pt x="16595" y="20540"/>
                  </a:cubicBezTo>
                  <a:cubicBezTo>
                    <a:pt x="16200" y="20142"/>
                    <a:pt x="15937" y="19612"/>
                    <a:pt x="15937" y="18817"/>
                  </a:cubicBezTo>
                  <a:cubicBezTo>
                    <a:pt x="15937" y="17890"/>
                    <a:pt x="16200" y="15902"/>
                    <a:pt x="16595" y="12721"/>
                  </a:cubicBezTo>
                  <a:cubicBezTo>
                    <a:pt x="16990" y="9276"/>
                    <a:pt x="17254" y="7288"/>
                    <a:pt x="17385" y="6626"/>
                  </a:cubicBezTo>
                  <a:cubicBezTo>
                    <a:pt x="17385" y="5433"/>
                    <a:pt x="16990" y="4638"/>
                    <a:pt x="16595" y="3975"/>
                  </a:cubicBezTo>
                  <a:cubicBezTo>
                    <a:pt x="15937" y="3578"/>
                    <a:pt x="15278" y="3313"/>
                    <a:pt x="14488" y="3313"/>
                  </a:cubicBezTo>
                  <a:cubicBezTo>
                    <a:pt x="13302" y="3313"/>
                    <a:pt x="12117" y="3710"/>
                    <a:pt x="10800" y="4506"/>
                  </a:cubicBezTo>
                  <a:cubicBezTo>
                    <a:pt x="8956" y="5566"/>
                    <a:pt x="7376" y="7023"/>
                    <a:pt x="6190" y="8348"/>
                  </a:cubicBezTo>
                  <a:cubicBezTo>
                    <a:pt x="6190" y="12456"/>
                    <a:pt x="6190" y="16564"/>
                    <a:pt x="6190" y="20805"/>
                  </a:cubicBezTo>
                  <a:cubicBezTo>
                    <a:pt x="6190" y="21335"/>
                    <a:pt x="6059" y="21600"/>
                    <a:pt x="5795" y="21600"/>
                  </a:cubicBezTo>
                  <a:cubicBezTo>
                    <a:pt x="5400" y="21600"/>
                    <a:pt x="5137" y="21335"/>
                    <a:pt x="5137" y="20805"/>
                  </a:cubicBezTo>
                  <a:cubicBezTo>
                    <a:pt x="5137" y="17227"/>
                    <a:pt x="5137" y="13517"/>
                    <a:pt x="5137" y="10204"/>
                  </a:cubicBezTo>
                  <a:cubicBezTo>
                    <a:pt x="3951" y="11794"/>
                    <a:pt x="2634" y="14444"/>
                    <a:pt x="1317" y="17625"/>
                  </a:cubicBezTo>
                  <a:cubicBezTo>
                    <a:pt x="1185" y="18155"/>
                    <a:pt x="790" y="18420"/>
                    <a:pt x="527" y="18420"/>
                  </a:cubicBezTo>
                  <a:cubicBezTo>
                    <a:pt x="132" y="18420"/>
                    <a:pt x="0" y="18155"/>
                    <a:pt x="0" y="17757"/>
                  </a:cubicBezTo>
                  <a:cubicBezTo>
                    <a:pt x="0" y="17625"/>
                    <a:pt x="0" y="17492"/>
                    <a:pt x="132" y="17227"/>
                  </a:cubicBezTo>
                  <a:cubicBezTo>
                    <a:pt x="1580" y="13782"/>
                    <a:pt x="3293" y="10469"/>
                    <a:pt x="5137" y="7156"/>
                  </a:cubicBezTo>
                  <a:cubicBezTo>
                    <a:pt x="5137" y="6626"/>
                    <a:pt x="5137" y="5963"/>
                    <a:pt x="5137" y="5301"/>
                  </a:cubicBezTo>
                  <a:cubicBezTo>
                    <a:pt x="3688" y="5301"/>
                    <a:pt x="2239" y="5301"/>
                    <a:pt x="922" y="5301"/>
                  </a:cubicBezTo>
                  <a:cubicBezTo>
                    <a:pt x="395" y="5168"/>
                    <a:pt x="132" y="5036"/>
                    <a:pt x="132" y="4771"/>
                  </a:cubicBezTo>
                  <a:cubicBezTo>
                    <a:pt x="132" y="4240"/>
                    <a:pt x="395" y="3975"/>
                    <a:pt x="922" y="3975"/>
                  </a:cubicBezTo>
                  <a:cubicBezTo>
                    <a:pt x="2239" y="3975"/>
                    <a:pt x="3688" y="3975"/>
                    <a:pt x="5137" y="3975"/>
                  </a:cubicBezTo>
                  <a:cubicBezTo>
                    <a:pt x="5137" y="2915"/>
                    <a:pt x="5137" y="1855"/>
                    <a:pt x="5137" y="663"/>
                  </a:cubicBezTo>
                  <a:cubicBezTo>
                    <a:pt x="5137" y="265"/>
                    <a:pt x="5400" y="0"/>
                    <a:pt x="5795" y="0"/>
                  </a:cubicBezTo>
                </a:path>
              </a:pathLst>
            </a:custGeom>
            <a:solidFill>
              <a:srgbClr val="FFFFFF"/>
            </a:solidFill>
            <a:ln w="10800">
              <a:solidFill>
                <a:srgbClr val="FFFFFF"/>
              </a:solidFill>
              <a:bevel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pic>
          <p:nvPicPr>
            <p:cNvPr id="11" name="図 10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" y="12"/>
              <a:ext cx="447" cy="3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2" name="正方形/長方形 11"/>
          <p:cNvSpPr/>
          <p:nvPr/>
        </p:nvSpPr>
        <p:spPr>
          <a:xfrm>
            <a:off x="319216" y="370703"/>
            <a:ext cx="11553568" cy="6116595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31390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49469" y="944582"/>
            <a:ext cx="3932237" cy="889781"/>
          </a:xfrm>
        </p:spPr>
        <p:txBody>
          <a:bodyPr>
            <a:normAutofit/>
          </a:bodyPr>
          <a:lstStyle/>
          <a:p>
            <a:r>
              <a:rPr kumimoji="1"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８　</a:t>
            </a:r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答え</a:t>
            </a:r>
            <a:endParaRPr kumimoji="1" lang="ja-JP" altLang="en-US" sz="5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73500" y="1595916"/>
            <a:ext cx="4637903" cy="538068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4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「止まれ</a:t>
            </a:r>
            <a:r>
              <a:rPr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」のひょうしきがある場所では，自転車も</a:t>
            </a:r>
            <a:r>
              <a:rPr lang="ja-JP" altLang="en-US" sz="4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，車</a:t>
            </a:r>
            <a:r>
              <a:rPr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と同じように一度止まって，まわりの安全を確認</a:t>
            </a:r>
            <a:r>
              <a:rPr lang="ja-JP" altLang="en-US" sz="4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しなければ</a:t>
            </a:r>
            <a:r>
              <a:rPr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なりません。</a:t>
            </a:r>
            <a:endParaRPr lang="ja-JP" altLang="en-US" sz="40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20461" y="1834363"/>
            <a:ext cx="3932237" cy="3811588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30000" dirty="0" smtClean="0">
                <a:solidFill>
                  <a:srgbClr val="0070C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✕</a:t>
            </a:r>
            <a:endParaRPr kumimoji="1" lang="ja-JP" altLang="en-US" sz="30000" dirty="0">
              <a:solidFill>
                <a:srgbClr val="0070C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5" name="図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35930" y="2014178"/>
            <a:ext cx="3090751" cy="3101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図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563" b="98438" l="2294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7003">
            <a:off x="10107016" y="2384682"/>
            <a:ext cx="1127933" cy="7725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8922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A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59188" y="723900"/>
            <a:ext cx="9421812" cy="3136900"/>
          </a:xfrm>
        </p:spPr>
        <p:txBody>
          <a:bodyPr>
            <a:normAutofit/>
          </a:bodyPr>
          <a:lstStyle/>
          <a:p>
            <a:r>
              <a:rPr kumimoji="1" lang="ja-JP" altLang="en-US" sz="9600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おしまい</a:t>
            </a:r>
            <a:endParaRPr kumimoji="1" lang="ja-JP" altLang="en-US" sz="9600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310732" y="4120029"/>
            <a:ext cx="6640512" cy="3811588"/>
          </a:xfrm>
        </p:spPr>
        <p:txBody>
          <a:bodyPr>
            <a:normAutofit/>
          </a:bodyPr>
          <a:lstStyle/>
          <a:p>
            <a:r>
              <a:rPr kumimoji="1" lang="ja-JP" altLang="en-US" sz="3600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～か</a:t>
            </a:r>
            <a:r>
              <a:rPr kumimoji="1" lang="ja-JP" altLang="en-US" sz="3600" dirty="0" err="1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ごし</a:t>
            </a:r>
            <a:r>
              <a:rPr kumimoji="1" lang="ja-JP" altLang="en-US" sz="3600" dirty="0" smtClean="0">
                <a:solidFill>
                  <a:schemeClr val="bg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まけんけいさつ～</a:t>
            </a:r>
            <a:endParaRPr kumimoji="1" lang="ja-JP" altLang="en-US" sz="3600" dirty="0">
              <a:solidFill>
                <a:schemeClr val="bg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0" y="1141810"/>
            <a:ext cx="12192000" cy="4336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0" y="5283504"/>
            <a:ext cx="12192000" cy="4336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8885" l="0" r="100000">
                        <a14:foregroundMark x1="22830" y1="62082" x2="22830" y2="62082"/>
                        <a14:foregroundMark x1="21222" y1="63197" x2="21222" y2="63197"/>
                        <a14:foregroundMark x1="20257" y1="59851" x2="20257" y2="59851"/>
                        <a14:foregroundMark x1="27974" y1="64312" x2="27974" y2="64312"/>
                        <a14:foregroundMark x1="27331" y1="50558" x2="27331" y2="50558"/>
                        <a14:foregroundMark x1="25080" y1="49442" x2="25080" y2="49442"/>
                        <a14:foregroundMark x1="22830" y1="65428" x2="22830" y2="65428"/>
                        <a14:foregroundMark x1="16077" y1="57993" x2="16077" y2="57993"/>
                        <a14:foregroundMark x1="23794" y1="71004" x2="23794" y2="71004"/>
                        <a14:foregroundMark x1="27010" y1="72119" x2="27010" y2="72119"/>
                        <a14:foregroundMark x1="24759" y1="72119" x2="24759" y2="72119"/>
                        <a14:foregroundMark x1="26688" y1="83643" x2="26688" y2="83643"/>
                        <a14:foregroundMark x1="27974" y1="83643" x2="27974" y2="83643"/>
                        <a14:foregroundMark x1="29582" y1="83643" x2="29582" y2="83643"/>
                        <a14:foregroundMark x1="16399" y1="75836" x2="16399" y2="75836"/>
                        <a14:foregroundMark x1="14791" y1="75836" x2="14791" y2="75836"/>
                        <a14:foregroundMark x1="13505" y1="75093" x2="13505" y2="75093"/>
                        <a14:foregroundMark x1="11897" y1="87732" x2="11897" y2="87732"/>
                        <a14:foregroundMark x1="21543" y1="83643" x2="21543" y2="83643"/>
                        <a14:foregroundMark x1="9325" y1="68030" x2="9325" y2="68030"/>
                        <a14:foregroundMark x1="9646" y1="64684" x2="9646" y2="64684"/>
                        <a14:foregroundMark x1="10611" y1="61710" x2="10611" y2="61710"/>
                        <a14:foregroundMark x1="6431" y1="61710" x2="6431" y2="61710"/>
                        <a14:foregroundMark x1="12862" y1="66171" x2="12862" y2="66171"/>
                        <a14:foregroundMark x1="14791" y1="66171" x2="14791" y2="66171"/>
                        <a14:foregroundMark x1="16399" y1="75836" x2="16399" y2="75836"/>
                        <a14:foregroundMark x1="17363" y1="78439" x2="17363" y2="78439"/>
                        <a14:foregroundMark x1="33762" y1="49071" x2="33762" y2="49071"/>
                        <a14:foregroundMark x1="49839" y1="42007" x2="49839" y2="42007"/>
                        <a14:foregroundMark x1="60450" y1="42751" x2="60450" y2="42751"/>
                        <a14:foregroundMark x1="62379" y1="44981" x2="62379" y2="44981"/>
                        <a14:foregroundMark x1="59164" y1="57993" x2="59164" y2="57993"/>
                        <a14:foregroundMark x1="57556" y1="57993" x2="57556" y2="57993"/>
                        <a14:foregroundMark x1="53698" y1="57249" x2="53698" y2="57249"/>
                        <a14:foregroundMark x1="53376" y1="57249" x2="53376" y2="57249"/>
                        <a14:foregroundMark x1="43408" y1="49071" x2="43408" y2="49071"/>
                        <a14:foregroundMark x1="41158" y1="51673" x2="41158" y2="51673"/>
                        <a14:foregroundMark x1="52090" y1="68773" x2="52090" y2="68773"/>
                        <a14:foregroundMark x1="52090" y1="68773" x2="52090" y2="68773"/>
                        <a14:foregroundMark x1="52090" y1="64684" x2="52090" y2="64684"/>
                        <a14:foregroundMark x1="52090" y1="63569" x2="52090" y2="63569"/>
                        <a14:foregroundMark x1="51125" y1="63197" x2="51125" y2="63197"/>
                        <a14:foregroundMark x1="52090" y1="73606" x2="52090" y2="73606"/>
                        <a14:foregroundMark x1="51447" y1="73606" x2="51447" y2="73606"/>
                        <a14:foregroundMark x1="53698" y1="73606" x2="53698" y2="73606"/>
                        <a14:foregroundMark x1="57556" y1="73606" x2="57556" y2="73606"/>
                        <a14:foregroundMark x1="61415" y1="74349" x2="61415" y2="74349"/>
                        <a14:foregroundMark x1="63344" y1="74349" x2="63344" y2="74349"/>
                        <a14:foregroundMark x1="64630" y1="59851" x2="64630" y2="59851"/>
                        <a14:foregroundMark x1="69132" y1="57249" x2="69132" y2="57249"/>
                        <a14:foregroundMark x1="66559" y1="58364" x2="66559" y2="58364"/>
                        <a14:foregroundMark x1="46624" y1="82156" x2="46624" y2="82156"/>
                        <a14:foregroundMark x1="34405" y1="72491" x2="34405" y2="72491"/>
                        <a14:foregroundMark x1="35691" y1="66914" x2="35691" y2="66914"/>
                        <a14:foregroundMark x1="37942" y1="70632" x2="37942" y2="70632"/>
                        <a14:foregroundMark x1="37942" y1="68401" x2="37942" y2="68401"/>
                        <a14:foregroundMark x1="34727" y1="64312" x2="34727" y2="64312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348457" y="2124551"/>
            <a:ext cx="2962275" cy="2609850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95" b="100000" l="1320" r="100000">
                        <a14:foregroundMark x1="48845" y1="43431" x2="48845" y2="43431"/>
                        <a14:foregroundMark x1="59736" y1="42336" x2="59736" y2="42336"/>
                        <a14:foregroundMark x1="65347" y1="58759" x2="65347" y2="58759"/>
                        <a14:foregroundMark x1="57426" y1="57299" x2="57426" y2="57299"/>
                        <a14:foregroundMark x1="58416" y1="58394" x2="58416" y2="58394"/>
                        <a14:foregroundMark x1="60726" y1="73358" x2="60726" y2="73358"/>
                        <a14:foregroundMark x1="62046" y1="73358" x2="62046" y2="73358"/>
                        <a14:foregroundMark x1="63696" y1="74453" x2="63696" y2="74453"/>
                        <a14:foregroundMark x1="58086" y1="74818" x2="58086" y2="74818"/>
                        <a14:foregroundMark x1="57096" y1="74818" x2="57096" y2="74818"/>
                        <a14:foregroundMark x1="51815" y1="74818" x2="51815" y2="74818"/>
                        <a14:foregroundMark x1="51485" y1="73723" x2="51485" y2="73723"/>
                        <a14:foregroundMark x1="51485" y1="67518" x2="51485" y2="67518"/>
                        <a14:foregroundMark x1="50495" y1="61679" x2="50495" y2="61679"/>
                        <a14:foregroundMark x1="36634" y1="54380" x2="36634" y2="54380"/>
                        <a14:foregroundMark x1="41254" y1="51095" x2="41254" y2="51095"/>
                        <a14:foregroundMark x1="16172" y1="55474" x2="16172" y2="55474"/>
                        <a14:foregroundMark x1="21122" y1="62044" x2="21122" y2="62044"/>
                        <a14:foregroundMark x1="24422" y1="62044" x2="24422" y2="62044"/>
                        <a14:foregroundMark x1="25743" y1="47445" x2="25743" y2="47445"/>
                        <a14:foregroundMark x1="25743" y1="72263" x2="25743" y2="72263"/>
                        <a14:foregroundMark x1="26733" y1="75912" x2="26733" y2="75912"/>
                        <a14:foregroundMark x1="25413" y1="68613" x2="25413" y2="68613"/>
                        <a14:foregroundMark x1="34653" y1="73723" x2="34653" y2="73723"/>
                        <a14:foregroundMark x1="34653" y1="72263" x2="34653" y2="72263"/>
                        <a14:foregroundMark x1="29043" y1="83212" x2="29043" y2="83212"/>
                        <a14:foregroundMark x1="30033" y1="82117" x2="30033" y2="82117"/>
                        <a14:foregroundMark x1="21122" y1="79562" x2="21122" y2="79562"/>
                        <a14:foregroundMark x1="17492" y1="74818" x2="17492" y2="74818"/>
                        <a14:foregroundMark x1="15512" y1="73723" x2="15512" y2="73723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205118" y="1958530"/>
            <a:ext cx="2886075" cy="2708872"/>
          </a:xfrm>
          <a:prstGeom prst="rect">
            <a:avLst/>
          </a:prstGeom>
          <a:solidFill>
            <a:srgbClr val="00A7E2"/>
          </a:solidFill>
        </p:spPr>
      </p:pic>
    </p:spTree>
    <p:extLst>
      <p:ext uri="{BB962C8B-B14F-4D97-AF65-F5344CB8AC3E}">
        <p14:creationId xmlns:p14="http://schemas.microsoft.com/office/powerpoint/2010/main" val="33288638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A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/>
          <p:cNvSpPr/>
          <p:nvPr/>
        </p:nvSpPr>
        <p:spPr>
          <a:xfrm>
            <a:off x="0" y="1708251"/>
            <a:ext cx="12192000" cy="35556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9572" y="2071747"/>
            <a:ext cx="1710886" cy="2828665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79520" y="2172571"/>
            <a:ext cx="1910610" cy="2727841"/>
          </a:xfrm>
          <a:prstGeom prst="rect">
            <a:avLst/>
          </a:prstGeom>
        </p:spPr>
      </p:pic>
      <p:sp>
        <p:nvSpPr>
          <p:cNvPr id="6" name="サブタイトル 2"/>
          <p:cNvSpPr>
            <a:spLocks noGrp="1"/>
          </p:cNvSpPr>
          <p:nvPr>
            <p:ph type="subTitle" idx="1"/>
          </p:nvPr>
        </p:nvSpPr>
        <p:spPr>
          <a:xfrm>
            <a:off x="1556836" y="3670779"/>
            <a:ext cx="9144000" cy="1080288"/>
          </a:xfrm>
        </p:spPr>
        <p:txBody>
          <a:bodyPr>
            <a:normAutofit/>
          </a:bodyPr>
          <a:lstStyle/>
          <a:p>
            <a:r>
              <a:rPr kumimoji="1" lang="ja-JP" altLang="en-US" sz="3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～か</a:t>
            </a:r>
            <a:r>
              <a:rPr kumimoji="1" lang="ja-JP" altLang="en-US" sz="3600" dirty="0" err="1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ごし</a:t>
            </a:r>
            <a:r>
              <a:rPr kumimoji="1" lang="ja-JP" altLang="en-US" sz="3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まけんけいさつ～</a:t>
            </a:r>
            <a:endParaRPr kumimoji="1" lang="ja-JP" altLang="en-US" sz="36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748713" y="1148891"/>
            <a:ext cx="9144000" cy="2387600"/>
          </a:xfrm>
        </p:spPr>
        <p:txBody>
          <a:bodyPr>
            <a:normAutofit/>
          </a:bodyPr>
          <a:lstStyle/>
          <a:p>
            <a:r>
              <a:rPr kumimoji="1" lang="ja-JP" altLang="en-US" sz="72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クイズスタート</a:t>
            </a:r>
            <a:endParaRPr kumimoji="1" lang="ja-JP" altLang="en-US" sz="72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7" name="テキスト ボックス 11"/>
          <p:cNvSpPr txBox="1"/>
          <p:nvPr/>
        </p:nvSpPr>
        <p:spPr>
          <a:xfrm>
            <a:off x="98632" y="4741565"/>
            <a:ext cx="1359572" cy="657163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000" b="1" dirty="0" err="1" smtClean="0">
                <a:solidFill>
                  <a:schemeClr val="accent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かごし</a:t>
            </a:r>
            <a:r>
              <a:rPr kumimoji="1" lang="ja-JP" altLang="en-US" sz="1000" b="1" dirty="0" smtClean="0">
                <a:solidFill>
                  <a:schemeClr val="accent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まけんけいさつ</a:t>
            </a:r>
            <a:endParaRPr kumimoji="1" lang="en-US" altLang="ja-JP" sz="1000" b="1" dirty="0">
              <a:solidFill>
                <a:schemeClr val="accent1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000" b="1" dirty="0">
                <a:solidFill>
                  <a:schemeClr val="accent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シンボルマスコット</a:t>
            </a:r>
            <a:endParaRPr kumimoji="1" lang="en-US" altLang="ja-JP" sz="1000" b="1" dirty="0">
              <a:solidFill>
                <a:schemeClr val="accent1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000" b="1" dirty="0" smtClean="0">
                <a:solidFill>
                  <a:schemeClr val="accent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かごパトくん</a:t>
            </a:r>
            <a:endParaRPr kumimoji="1" lang="ja-JP" altLang="en-US" sz="1000" b="1" dirty="0">
              <a:solidFill>
                <a:schemeClr val="accent1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8" name="テキスト ボックス 11"/>
          <p:cNvSpPr txBox="1"/>
          <p:nvPr/>
        </p:nvSpPr>
        <p:spPr>
          <a:xfrm>
            <a:off x="10700836" y="4655796"/>
            <a:ext cx="1359572" cy="675521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  <p:txBody>
          <a:bodyPr wrap="none" rtlCol="0" anchor="t">
            <a:noAutofit/>
          </a:bodyPr>
          <a:lstStyle>
            <a:lvl1pPr marL="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kumimoji="1" lang="ja-JP" altLang="en-US" sz="1000" b="1" dirty="0" err="1" smtClean="0">
                <a:solidFill>
                  <a:schemeClr val="accent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かごし</a:t>
            </a:r>
            <a:r>
              <a:rPr kumimoji="1" lang="ja-JP" altLang="en-US" sz="1000" b="1" dirty="0" smtClean="0">
                <a:solidFill>
                  <a:schemeClr val="accent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まけんけいさつ</a:t>
            </a:r>
            <a:endParaRPr kumimoji="1" lang="en-US" altLang="ja-JP" sz="1000" b="1" dirty="0">
              <a:solidFill>
                <a:schemeClr val="accent1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000" b="1" dirty="0">
                <a:solidFill>
                  <a:schemeClr val="accent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シンボルマスコット</a:t>
            </a:r>
            <a:endParaRPr kumimoji="1" lang="en-US" altLang="ja-JP" sz="1000" b="1" dirty="0">
              <a:solidFill>
                <a:schemeClr val="accent1">
                  <a:lumMod val="50000"/>
                </a:schemeClr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1000" b="1" dirty="0">
                <a:solidFill>
                  <a:schemeClr val="accent1">
                    <a:lumMod val="50000"/>
                  </a:schemeClr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さくらロールちゃん</a:t>
            </a:r>
          </a:p>
        </p:txBody>
      </p:sp>
    </p:spTree>
    <p:extLst>
      <p:ext uri="{BB962C8B-B14F-4D97-AF65-F5344CB8AC3E}">
        <p14:creationId xmlns:p14="http://schemas.microsoft.com/office/powerpoint/2010/main" val="41009654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92737" y="1370703"/>
            <a:ext cx="9032030" cy="459760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　横断</a:t>
            </a:r>
            <a:r>
              <a:rPr lang="ja-JP" altLang="en-US" sz="4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歩道</a:t>
            </a: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の，信号</a:t>
            </a:r>
            <a:r>
              <a:rPr lang="ja-JP" altLang="en-US" sz="4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</a:t>
            </a: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色</a:t>
            </a:r>
            <a:endParaRPr lang="en-US" altLang="ja-JP" sz="48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は，すぐにチカチカと  </a:t>
            </a:r>
            <a:endParaRPr lang="en-US" altLang="ja-JP" sz="48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en-US" altLang="ja-JP" sz="4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「</a:t>
            </a:r>
            <a:r>
              <a:rPr lang="ja-JP" altLang="en-US" sz="4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点</a:t>
            </a:r>
            <a:r>
              <a:rPr lang="ja-JP" altLang="en-US" sz="4800" dirty="0" err="1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めつ</a:t>
            </a: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」する</a:t>
            </a:r>
            <a:r>
              <a:rPr lang="ja-JP" altLang="en-US" sz="4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ので，</a:t>
            </a: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青</a:t>
            </a:r>
            <a:endParaRPr lang="en-US" altLang="ja-JP" sz="48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en-US" altLang="ja-JP" sz="4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</a:t>
            </a:r>
            <a:r>
              <a:rPr lang="ja-JP" altLang="en-US" sz="4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緑）に</a:t>
            </a: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なったら</a:t>
            </a:r>
            <a:r>
              <a:rPr lang="en-US" altLang="ja-JP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,</a:t>
            </a: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すぐに</a:t>
            </a:r>
            <a:endParaRPr lang="en-US" altLang="ja-JP" sz="48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en-US" altLang="ja-JP" sz="4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en-US" altLang="ja-JP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 </a:t>
            </a: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走って渡る。</a:t>
            </a:r>
            <a:endParaRPr kumimoji="1" lang="ja-JP" altLang="en-US" sz="4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5" name="図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3776" y="2010933"/>
            <a:ext cx="2709023" cy="3376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正方形/長方形 5"/>
          <p:cNvSpPr/>
          <p:nvPr/>
        </p:nvSpPr>
        <p:spPr>
          <a:xfrm>
            <a:off x="319216" y="370703"/>
            <a:ext cx="11553568" cy="6116595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5798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7" y="925952"/>
            <a:ext cx="3932237" cy="889781"/>
          </a:xfrm>
        </p:spPr>
        <p:txBody>
          <a:bodyPr>
            <a:normAutofit/>
          </a:bodyPr>
          <a:lstStyle/>
          <a:p>
            <a:r>
              <a:rPr kumimoji="1"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１　答え</a:t>
            </a:r>
            <a:endParaRPr kumimoji="1" lang="ja-JP" altLang="en-US" sz="5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000875" y="2396470"/>
            <a:ext cx="6752492" cy="313344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4000" dirty="0" smtClean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　</a:t>
            </a:r>
            <a:r>
              <a:rPr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信号が青（緑）になっても，すぐにはわたりません。</a:t>
            </a:r>
          </a:p>
          <a:p>
            <a:pPr marL="0" indent="0">
              <a:buNone/>
            </a:pPr>
            <a:r>
              <a:rPr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車がとまったか，近付いてくる車がいないか，よく見てわたりましょう。</a:t>
            </a:r>
            <a:endParaRPr lang="ja-JP" altLang="en-US" sz="40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pPr algn="ctr"/>
            <a:r>
              <a:rPr kumimoji="1" lang="ja-JP" altLang="en-US" sz="30000" dirty="0" smtClean="0">
                <a:solidFill>
                  <a:srgbClr val="0070C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✕</a:t>
            </a:r>
            <a:endParaRPr kumimoji="1" lang="ja-JP" altLang="en-US" sz="30000" dirty="0">
              <a:solidFill>
                <a:srgbClr val="0070C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511275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991630" y="1971406"/>
            <a:ext cx="10678297" cy="29151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　信号</a:t>
            </a:r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のない横断歩道では</a:t>
            </a: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，</a:t>
            </a:r>
            <a:endParaRPr lang="en-US" altLang="ja-JP" sz="5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車がかならず</a:t>
            </a:r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，とまって</a:t>
            </a: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くれる</a:t>
            </a:r>
            <a:endParaRPr lang="en-US" altLang="ja-JP" sz="5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の</a:t>
            </a:r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</a:t>
            </a: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，いつ</a:t>
            </a:r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でも</a:t>
            </a: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わたってよい。</a:t>
            </a:r>
            <a:endParaRPr lang="en-US" altLang="ja-JP" sz="5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319216" y="370703"/>
            <a:ext cx="11553568" cy="6116595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8537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5" y="917087"/>
            <a:ext cx="3932237" cy="889781"/>
          </a:xfrm>
        </p:spPr>
        <p:txBody>
          <a:bodyPr>
            <a:normAutofit/>
          </a:bodyPr>
          <a:lstStyle/>
          <a:p>
            <a:r>
              <a:rPr kumimoji="1"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２　</a:t>
            </a:r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答え</a:t>
            </a:r>
            <a:endParaRPr kumimoji="1" lang="ja-JP" altLang="en-US" sz="5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547286" y="1806868"/>
            <a:ext cx="7245237" cy="464877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36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車</a:t>
            </a: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の運転手は，みなさんがいることに，気が付かず，止まらないかもしれません。（よそ見をしていたり，いねむりをしているかもしれません。）</a:t>
            </a:r>
          </a:p>
          <a:p>
            <a:pPr marL="0" indent="0">
              <a:buNone/>
            </a:pPr>
            <a:r>
              <a:rPr lang="ja-JP" altLang="en-US" sz="36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信号のない横断歩道でも，車が走ってこないか，右と左をよく見て，注意してわたりましょう</a:t>
            </a:r>
            <a:r>
              <a:rPr lang="ja-JP" altLang="en-US" sz="3600" dirty="0">
                <a:latin typeface="AR P丸ゴシック体M" panose="020F0600000000000000" pitchFamily="50" charset="-128"/>
                <a:ea typeface="AR P丸ゴシック体M" panose="020F0600000000000000" pitchFamily="50" charset="-128"/>
              </a:rPr>
              <a:t>。</a:t>
            </a:r>
            <a:endParaRPr lang="ja-JP" altLang="en-US" sz="3600" u="sng" dirty="0">
              <a:latin typeface="AR P丸ゴシック体M" panose="020F0600000000000000" pitchFamily="50" charset="-128"/>
              <a:ea typeface="AR P丸ゴシック体M" panose="020F0600000000000000" pitchFamily="50" charset="-128"/>
            </a:endParaRP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5" y="2004577"/>
            <a:ext cx="3932237" cy="3811588"/>
          </a:xfrm>
        </p:spPr>
        <p:txBody>
          <a:bodyPr>
            <a:noAutofit/>
          </a:bodyPr>
          <a:lstStyle/>
          <a:p>
            <a:pPr algn="ctr"/>
            <a:r>
              <a:rPr kumimoji="1" lang="ja-JP" altLang="en-US" sz="30000" dirty="0" smtClean="0">
                <a:solidFill>
                  <a:srgbClr val="0070C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✕</a:t>
            </a:r>
            <a:endParaRPr kumimoji="1" lang="ja-JP" altLang="en-US" sz="30000" dirty="0">
              <a:solidFill>
                <a:srgbClr val="0070C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63892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1505" y="1160640"/>
            <a:ext cx="11361279" cy="2844849"/>
          </a:xfrm>
        </p:spPr>
        <p:txBody>
          <a:bodyPr>
            <a:noAutofit/>
          </a:bodyPr>
          <a:lstStyle/>
          <a:p>
            <a:pPr marL="914400" indent="-914400">
              <a:buAutoNum type="arabicDbPlain" startAt="3"/>
            </a:pP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歩道</a:t>
            </a:r>
            <a:r>
              <a:rPr lang="ja-JP" altLang="en-US" sz="4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にあるブロックの上を</a:t>
            </a:r>
            <a:r>
              <a:rPr lang="ja-JP" altLang="en-US" sz="48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歩いて，あそびながら</a:t>
            </a:r>
            <a:r>
              <a:rPr lang="ja-JP" altLang="en-US" sz="48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，家に帰った。</a:t>
            </a:r>
            <a:endParaRPr kumimoji="1" lang="ja-JP" altLang="en-US" sz="48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4" name="図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1322" y="3066617"/>
            <a:ext cx="4251199" cy="3107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正方形/長方形 4"/>
          <p:cNvSpPr/>
          <p:nvPr/>
        </p:nvSpPr>
        <p:spPr>
          <a:xfrm>
            <a:off x="319216" y="370703"/>
            <a:ext cx="11553568" cy="6116595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3323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7" y="925952"/>
            <a:ext cx="3932237" cy="889781"/>
          </a:xfrm>
        </p:spPr>
        <p:txBody>
          <a:bodyPr>
            <a:normAutofit/>
          </a:bodyPr>
          <a:lstStyle/>
          <a:p>
            <a:r>
              <a:rPr kumimoji="1"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３　</a:t>
            </a:r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答え</a:t>
            </a:r>
            <a:endParaRPr kumimoji="1" lang="ja-JP" altLang="en-US" sz="5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72024" y="1289880"/>
            <a:ext cx="6742158" cy="556812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40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歩道</a:t>
            </a:r>
            <a:r>
              <a:rPr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にあるブロックにのってあそんでいると，車が走ってくる「車道」に落ちてしまうなど，あぶないです。</a:t>
            </a:r>
          </a:p>
          <a:p>
            <a:pPr marL="0" indent="0">
              <a:buNone/>
            </a:pPr>
            <a:r>
              <a:rPr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道路や，歩道では，ふざけたり，あそんではいけません。</a:t>
            </a:r>
            <a:endParaRPr lang="ja-JP" altLang="en-US" sz="4000" u="sng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pPr algn="ctr"/>
            <a:r>
              <a:rPr kumimoji="1" lang="ja-JP" altLang="en-US" sz="30000" b="1" dirty="0" smtClean="0">
                <a:solidFill>
                  <a:srgbClr val="0070C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✕</a:t>
            </a:r>
            <a:endParaRPr kumimoji="1" lang="ja-JP" altLang="en-US" sz="30000" b="1" dirty="0">
              <a:solidFill>
                <a:srgbClr val="0070C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5912890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1283423" y="1831877"/>
            <a:ext cx="10119423" cy="465542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４　</a:t>
            </a:r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自転車は，だれでも</a:t>
            </a: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乗れる</a:t>
            </a:r>
            <a:endParaRPr lang="en-US" altLang="ja-JP" sz="5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乗り物</a:t>
            </a:r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なので，うまく</a:t>
            </a: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なくて</a:t>
            </a:r>
            <a:endParaRPr lang="en-US" altLang="ja-JP" sz="5400" dirty="0" smtClean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marL="0" indent="0">
              <a:buNone/>
            </a:pPr>
            <a:r>
              <a:rPr lang="ja-JP" altLang="en-US" sz="5400" dirty="0" smtClean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も，道路</a:t>
            </a:r>
            <a:r>
              <a:rPr lang="ja-JP" altLang="en-US" sz="54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を走ってよい。</a:t>
            </a:r>
            <a:endParaRPr kumimoji="1" lang="ja-JP" altLang="en-US" sz="54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319216" y="370703"/>
            <a:ext cx="11553568" cy="6116595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35472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657</Words>
  <Application>Microsoft Office PowerPoint</Application>
  <PresentationFormat>ワイド画面</PresentationFormat>
  <Paragraphs>73</Paragraphs>
  <Slides>19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19</vt:i4>
      </vt:variant>
    </vt:vector>
  </HeadingPairs>
  <TitlesOfParts>
    <vt:vector size="25" baseType="lpstr">
      <vt:lpstr>AR P丸ゴシック体M</vt:lpstr>
      <vt:lpstr>ＭＳ ゴシック</vt:lpstr>
      <vt:lpstr>游ゴシック</vt:lpstr>
      <vt:lpstr>游ゴシック Light</vt:lpstr>
      <vt:lpstr>Arial</vt:lpstr>
      <vt:lpstr>Office テーマ</vt:lpstr>
      <vt:lpstr>小学生のための交通安全◯✕クイズ</vt:lpstr>
      <vt:lpstr>クイズスタート</vt:lpstr>
      <vt:lpstr>PowerPoint プレゼンテーション</vt:lpstr>
      <vt:lpstr>１　答え</vt:lpstr>
      <vt:lpstr>PowerPoint プレゼンテーション</vt:lpstr>
      <vt:lpstr>２　答え</vt:lpstr>
      <vt:lpstr>PowerPoint プレゼンテーション</vt:lpstr>
      <vt:lpstr>３　答え</vt:lpstr>
      <vt:lpstr>PowerPoint プレゼンテーション</vt:lpstr>
      <vt:lpstr>４　答え</vt:lpstr>
      <vt:lpstr>PowerPoint プレゼンテーション</vt:lpstr>
      <vt:lpstr>５　答え</vt:lpstr>
      <vt:lpstr>PowerPoint プレゼンテーション</vt:lpstr>
      <vt:lpstr>６　答え</vt:lpstr>
      <vt:lpstr>PowerPoint プレゼンテーション</vt:lpstr>
      <vt:lpstr>７　答え</vt:lpstr>
      <vt:lpstr>PowerPoint プレゼンテーション</vt:lpstr>
      <vt:lpstr>８　答え</vt:lpstr>
      <vt:lpstr>おしまい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2022-06-16T01:16:29Z</dcterms:created>
  <dcterms:modified xsi:type="dcterms:W3CDTF">2022-06-16T01:16:43Z</dcterms:modified>
  <cp:contentStatus/>
</cp:coreProperties>
</file>