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43" r:id="rId2"/>
    <p:sldId id="341" r:id="rId3"/>
    <p:sldId id="342" r:id="rId4"/>
    <p:sldId id="344" r:id="rId5"/>
    <p:sldId id="345" r:id="rId6"/>
    <p:sldId id="346" r:id="rId7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0" d="100"/>
          <a:sy n="70" d="100"/>
        </p:scale>
        <p:origin x="1218" y="5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-2742" y="-84"/>
      </p:cViewPr>
      <p:guideLst>
        <p:guide orient="horz" pos="3131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/>
              <a:t>入退院時情報提供・調整率</a:t>
            </a:r>
          </a:p>
        </c:rich>
      </c:tx>
      <c:layout>
        <c:manualLayout>
          <c:xMode val="edge"/>
          <c:yMode val="edge"/>
          <c:x val="0.30918936496863852"/>
          <c:y val="9.259259259259258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退院調整率!$A$8</c:f>
              <c:strCache>
                <c:ptCount val="1"/>
                <c:pt idx="0">
                  <c:v>退院時調整率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7.0237043569826314E-3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DA-416D-9219-AE3B0B2EF643}"/>
                </c:ext>
              </c:extLst>
            </c:dLbl>
            <c:dLbl>
              <c:idx val="5"/>
              <c:layout>
                <c:manualLayout>
                  <c:x val="-7.0237043569826314E-3"/>
                  <c:y val="1.38888888888888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DA-416D-9219-AE3B0B2EF6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退院調整率!$B$7:$I$7</c:f>
              <c:strCache>
                <c:ptCount val="8"/>
                <c:pt idx="0">
                  <c:v>運用前</c:v>
                </c:pt>
                <c:pt idx="1">
                  <c:v>R元年（9-10）</c:v>
                </c:pt>
                <c:pt idx="2">
                  <c:v>R2年(3-4)</c:v>
                </c:pt>
                <c:pt idx="3">
                  <c:v>R2年(9-10)</c:v>
                </c:pt>
                <c:pt idx="4">
                  <c:v>R3年(3-4)</c:v>
                </c:pt>
                <c:pt idx="5">
                  <c:v>R3年(9-10)</c:v>
                </c:pt>
                <c:pt idx="6">
                  <c:v>R4年(8-9)</c:v>
                </c:pt>
                <c:pt idx="7">
                  <c:v>R5年(8-9)</c:v>
                </c:pt>
              </c:strCache>
            </c:strRef>
          </c:cat>
          <c:val>
            <c:numRef>
              <c:f>退院調整率!$B$8:$I$8</c:f>
              <c:numCache>
                <c:formatCode>General</c:formatCode>
                <c:ptCount val="8"/>
                <c:pt idx="0">
                  <c:v>72.7</c:v>
                </c:pt>
                <c:pt idx="1">
                  <c:v>91.2</c:v>
                </c:pt>
                <c:pt idx="2">
                  <c:v>87.5</c:v>
                </c:pt>
                <c:pt idx="3" formatCode="0.0">
                  <c:v>85</c:v>
                </c:pt>
                <c:pt idx="4">
                  <c:v>96.3</c:v>
                </c:pt>
                <c:pt idx="5">
                  <c:v>97.2</c:v>
                </c:pt>
                <c:pt idx="6" formatCode="0.0">
                  <c:v>100</c:v>
                </c:pt>
                <c:pt idx="7">
                  <c:v>90.6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DA-416D-9219-AE3B0B2EF643}"/>
            </c:ext>
          </c:extLst>
        </c:ser>
        <c:ser>
          <c:idx val="1"/>
          <c:order val="1"/>
          <c:tx>
            <c:strRef>
              <c:f>退院調整率!$A$9</c:f>
              <c:strCache>
                <c:ptCount val="1"/>
                <c:pt idx="0">
                  <c:v>入院時情報提供率</c:v>
                </c:pt>
              </c:strCache>
            </c:strRef>
          </c:tx>
          <c:spPr>
            <a:pattFill prst="pct10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退院調整率!$B$7:$I$7</c:f>
              <c:strCache>
                <c:ptCount val="8"/>
                <c:pt idx="0">
                  <c:v>運用前</c:v>
                </c:pt>
                <c:pt idx="1">
                  <c:v>R元年（9-10）</c:v>
                </c:pt>
                <c:pt idx="2">
                  <c:v>R2年(3-4)</c:v>
                </c:pt>
                <c:pt idx="3">
                  <c:v>R2年(9-10)</c:v>
                </c:pt>
                <c:pt idx="4">
                  <c:v>R3年(3-4)</c:v>
                </c:pt>
                <c:pt idx="5">
                  <c:v>R3年(9-10)</c:v>
                </c:pt>
                <c:pt idx="6">
                  <c:v>R4年(8-9)</c:v>
                </c:pt>
                <c:pt idx="7">
                  <c:v>R5年(8-9)</c:v>
                </c:pt>
              </c:strCache>
            </c:strRef>
          </c:cat>
          <c:val>
            <c:numRef>
              <c:f>退院調整率!$B$9:$I$9</c:f>
              <c:numCache>
                <c:formatCode>General</c:formatCode>
                <c:ptCount val="8"/>
                <c:pt idx="0" formatCode="0.0">
                  <c:v>100</c:v>
                </c:pt>
                <c:pt idx="1">
                  <c:v>94.4</c:v>
                </c:pt>
                <c:pt idx="2" formatCode="0.0">
                  <c:v>100</c:v>
                </c:pt>
                <c:pt idx="3">
                  <c:v>94.7</c:v>
                </c:pt>
                <c:pt idx="4">
                  <c:v>97.9</c:v>
                </c:pt>
                <c:pt idx="5">
                  <c:v>97.9</c:v>
                </c:pt>
                <c:pt idx="6">
                  <c:v>91.5</c:v>
                </c:pt>
                <c:pt idx="7">
                  <c:v>96.2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ADA-416D-9219-AE3B0B2EF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3876560"/>
        <c:axId val="653875904"/>
      </c:barChart>
      <c:catAx>
        <c:axId val="65387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53875904"/>
        <c:crosses val="autoZero"/>
        <c:auto val="1"/>
        <c:lblAlgn val="ctr"/>
        <c:lblOffset val="100"/>
        <c:noMultiLvlLbl val="0"/>
      </c:catAx>
      <c:valAx>
        <c:axId val="65387590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53876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4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0.03161</cdr:x>
      <cdr:y>0.05208</cdr:y>
    </cdr:from>
    <cdr:to>
      <cdr:x>0.18876</cdr:x>
      <cdr:y>0.14583</cdr:y>
    </cdr:to>
    <cdr:sp macro="" textlink="">
      <cdr:nvSpPr>
        <cdr:cNvPr id="2" name="正方形/長方形 1">
          <a:extLst xmlns:a="http://schemas.openxmlformats.org/drawingml/2006/main">
            <a:ext uri="{FF2B5EF4-FFF2-40B4-BE49-F238E27FC236}">
              <a16:creationId xmlns:a16="http://schemas.microsoft.com/office/drawing/2014/main" id="{48FBBC8F-C4AD-4581-8941-2BD09DE85BE8}"/>
            </a:ext>
          </a:extLst>
        </cdr:cNvPr>
        <cdr:cNvSpPr/>
      </cdr:nvSpPr>
      <cdr:spPr>
        <a:xfrm xmlns:a="http://schemas.openxmlformats.org/drawingml/2006/main">
          <a:off x="171450" y="142875"/>
          <a:ext cx="852488" cy="2571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altLang="ja-JP">
              <a:solidFill>
                <a:schemeClr val="tx1"/>
              </a:solidFill>
            </a:rPr>
            <a:t>(%)</a:t>
          </a:r>
          <a:endParaRPr lang="ja-JP">
            <a:solidFill>
              <a:schemeClr val="tx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50529" cy="497524"/>
          </a:xfrm>
          <a:prstGeom prst="rect">
            <a:avLst/>
          </a:prstGeom>
        </p:spPr>
        <p:txBody>
          <a:bodyPr vert="horz" lIns="91505" tIns="45753" rIns="91505" bIns="4575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085" y="0"/>
            <a:ext cx="2950529" cy="497524"/>
          </a:xfrm>
          <a:prstGeom prst="rect">
            <a:avLst/>
          </a:prstGeom>
        </p:spPr>
        <p:txBody>
          <a:bodyPr vert="horz" lIns="91505" tIns="45753" rIns="91505" bIns="45753" rtlCol="0"/>
          <a:lstStyle>
            <a:lvl1pPr algn="r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440230"/>
            <a:ext cx="2950529" cy="497523"/>
          </a:xfrm>
          <a:prstGeom prst="rect">
            <a:avLst/>
          </a:prstGeom>
        </p:spPr>
        <p:txBody>
          <a:bodyPr vert="horz" lIns="91505" tIns="45753" rIns="91505" bIns="45753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085" y="9440230"/>
            <a:ext cx="2950529" cy="497523"/>
          </a:xfrm>
          <a:prstGeom prst="rect">
            <a:avLst/>
          </a:prstGeom>
        </p:spPr>
        <p:txBody>
          <a:bodyPr vert="horz" lIns="91505" tIns="45753" rIns="91505" bIns="45753" rtlCol="0" anchor="b"/>
          <a:lstStyle>
            <a:lvl1pPr algn="r">
              <a:defRPr sz="1200"/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400532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9787" cy="496967"/>
          </a:xfrm>
          <a:prstGeom prst="rect">
            <a:avLst/>
          </a:prstGeom>
        </p:spPr>
        <p:txBody>
          <a:bodyPr vert="horz" lIns="91376" tIns="45690" rIns="91376" bIns="4569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3" y="3"/>
            <a:ext cx="2949787" cy="496967"/>
          </a:xfrm>
          <a:prstGeom prst="rect">
            <a:avLst/>
          </a:prstGeom>
        </p:spPr>
        <p:txBody>
          <a:bodyPr vert="horz" lIns="91376" tIns="45690" rIns="91376" bIns="45690" rtlCol="0"/>
          <a:lstStyle>
            <a:lvl1pPr algn="r">
              <a:defRPr sz="1200"/>
            </a:lvl1pPr>
          </a:lstStyle>
          <a:p>
            <a:fld id="{86E7378C-89DE-4D7D-B315-59118211AF2C}" type="datetimeFigureOut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46125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6" tIns="45690" rIns="91376" bIns="4569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8"/>
            <a:ext cx="5445760" cy="4472702"/>
          </a:xfrm>
          <a:prstGeom prst="rect">
            <a:avLst/>
          </a:prstGeom>
        </p:spPr>
        <p:txBody>
          <a:bodyPr vert="horz" lIns="91376" tIns="45690" rIns="91376" bIns="4569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651"/>
            <a:ext cx="2949787" cy="496967"/>
          </a:xfrm>
          <a:prstGeom prst="rect">
            <a:avLst/>
          </a:prstGeom>
        </p:spPr>
        <p:txBody>
          <a:bodyPr vert="horz" lIns="91376" tIns="45690" rIns="91376" bIns="4569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3" y="9440651"/>
            <a:ext cx="2949787" cy="496967"/>
          </a:xfrm>
          <a:prstGeom prst="rect">
            <a:avLst/>
          </a:prstGeom>
        </p:spPr>
        <p:txBody>
          <a:bodyPr vert="horz" lIns="91376" tIns="45690" rIns="91376" bIns="45690" rtlCol="0" anchor="b"/>
          <a:lstStyle>
            <a:lvl1pPr algn="r">
              <a:defRPr sz="1200"/>
            </a:lvl1pPr>
          </a:lstStyle>
          <a:p>
            <a:fld id="{5D2E463F-3B63-4D5B-A763-767FD3C4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3851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7621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313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69D6-B4DF-4602-A11A-A722562CA538}" type="datetime1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687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375A-8B77-48E8-BEC3-F2C606DCC8C3}" type="datetime1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174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3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43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ED871-E21D-4752-877B-41D3FCBD1889}" type="datetime1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66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F53C-0B04-4E47-A03D-9371FA995EEA}" type="datetime1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977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46FE-96D2-4F63-95FC-35B8DF94CF17}" type="datetime1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77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2910-50DC-454D-8BDB-B30C3EA86730}" type="datetime1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49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817E-F38F-4E49-99F0-572E8BB664E4}" type="datetime1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33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B66E-B0ED-4D69-B163-8CF82DB179DB}" type="datetime1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73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D3DF-03B7-4345-9951-2FA83FACF418}" type="datetime1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7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55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BBA60-AC18-452C-8E5C-D275156BE506}" type="datetime1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670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2366-EC37-40B5-BA0F-463EB66223C7}" type="datetime1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193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5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5056E-E2C5-4637-B533-33ADEE09A4A5}" type="datetime1">
              <a:rPr kumimoji="1" lang="ja-JP" altLang="en-US" smtClean="0"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175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067E72-5537-4DCD-A442-D1974AFD2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0512" y="556195"/>
            <a:ext cx="8712968" cy="121662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600" dirty="0"/>
              <a:t>屋久島地域入退院支援ルール運用に係る</a:t>
            </a:r>
            <a:br>
              <a:rPr kumimoji="1" lang="en-US" altLang="ja-JP" sz="3600" dirty="0"/>
            </a:br>
            <a:r>
              <a:rPr kumimoji="1" lang="ja-JP" altLang="en-US" sz="3600" dirty="0"/>
              <a:t>第８回メンテナンス会議の開催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559AD25-1612-4576-8FBB-FC89E11418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0512" y="1988840"/>
            <a:ext cx="8712968" cy="4333276"/>
          </a:xfrm>
          <a:ln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開催日：令和５年１２月１４日（木）１０：００～１２：００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会　場：屋久島町役場庁舎　小会議室２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参加者：屋久島介護支援専門員協議会，地域包括支援センター</a:t>
            </a:r>
            <a:r>
              <a:rPr lang="ja-JP" altLang="en-US" sz="2000" dirty="0">
                <a:solidFill>
                  <a:schemeClr val="tx1"/>
                </a:solidFill>
              </a:rPr>
              <a:t>，屋久島町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</a:rPr>
              <a:t>　　　　　介護事業所（小規模多機能居宅介護），保健所　　</a:t>
            </a:r>
            <a:r>
              <a:rPr lang="ja-JP" altLang="en-US" sz="2000" u="sng" dirty="0">
                <a:solidFill>
                  <a:schemeClr val="tx1"/>
                </a:solidFill>
              </a:rPr>
              <a:t>合計　５か所　　６名　　　</a:t>
            </a:r>
            <a:r>
              <a:rPr kumimoji="1" lang="en-US" altLang="ja-JP" sz="2000" dirty="0">
                <a:solidFill>
                  <a:schemeClr val="tx1"/>
                </a:solidFill>
              </a:rPr>
              <a:t>※</a:t>
            </a:r>
            <a:r>
              <a:rPr kumimoji="1" lang="ja-JP" altLang="en-US" sz="2000" dirty="0">
                <a:solidFill>
                  <a:schemeClr val="tx1"/>
                </a:solidFill>
              </a:rPr>
              <a:t>（屋久島徳洲会病院へは後日，協議内容等説明）　　　</a:t>
            </a:r>
            <a:r>
              <a:rPr kumimoji="1" lang="ja-JP" altLang="en-US" sz="2000" u="sng" dirty="0">
                <a:solidFill>
                  <a:schemeClr val="tx1"/>
                </a:solidFill>
              </a:rPr>
              <a:t>　</a:t>
            </a:r>
            <a:endParaRPr kumimoji="1" lang="en-US" altLang="ja-JP" sz="2000" u="sng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（</a:t>
            </a:r>
            <a:r>
              <a:rPr kumimoji="1" lang="en-US" altLang="ja-JP" sz="2000" dirty="0">
                <a:solidFill>
                  <a:schemeClr val="tx1"/>
                </a:solidFill>
              </a:rPr>
              <a:t>10:00</a:t>
            </a:r>
            <a:r>
              <a:rPr kumimoji="1" lang="ja-JP" altLang="en-US" sz="2000" dirty="0">
                <a:solidFill>
                  <a:schemeClr val="tx1"/>
                </a:solidFill>
              </a:rPr>
              <a:t>）　開会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　　　　　   １　入退院支援ルールの再確認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（</a:t>
            </a:r>
            <a:r>
              <a:rPr kumimoji="1" lang="en-US" altLang="ja-JP" sz="2000" dirty="0">
                <a:solidFill>
                  <a:schemeClr val="tx1"/>
                </a:solidFill>
              </a:rPr>
              <a:t>10:20</a:t>
            </a:r>
            <a:r>
              <a:rPr kumimoji="1" lang="ja-JP" altLang="en-US" sz="2000" dirty="0">
                <a:solidFill>
                  <a:schemeClr val="tx1"/>
                </a:solidFill>
              </a:rPr>
              <a:t>）　２　入退院支援ルールに係るアンケート調査結果について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（</a:t>
            </a:r>
            <a:r>
              <a:rPr kumimoji="1" lang="en-US" altLang="ja-JP" sz="2000" dirty="0">
                <a:solidFill>
                  <a:schemeClr val="tx1"/>
                </a:solidFill>
              </a:rPr>
              <a:t>10:50</a:t>
            </a:r>
            <a:r>
              <a:rPr kumimoji="1" lang="ja-JP" altLang="en-US" sz="2000" dirty="0">
                <a:solidFill>
                  <a:schemeClr val="tx1"/>
                </a:solidFill>
              </a:rPr>
              <a:t>）　３　第７回メンテナンス会議の振り返り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（</a:t>
            </a:r>
            <a:r>
              <a:rPr kumimoji="1" lang="en-US" altLang="ja-JP" sz="2000" dirty="0">
                <a:solidFill>
                  <a:schemeClr val="tx1"/>
                </a:solidFill>
              </a:rPr>
              <a:t>11:10</a:t>
            </a:r>
            <a:r>
              <a:rPr kumimoji="1" lang="ja-JP" altLang="en-US" sz="2000" dirty="0">
                <a:solidFill>
                  <a:schemeClr val="tx1"/>
                </a:solidFill>
              </a:rPr>
              <a:t>）　４　ＡＣＰについて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l"/>
            <a:r>
              <a:rPr lang="ja-JP" altLang="en-US" sz="2000" dirty="0">
                <a:solidFill>
                  <a:schemeClr val="tx1"/>
                </a:solidFill>
              </a:rPr>
              <a:t>（</a:t>
            </a:r>
            <a:r>
              <a:rPr lang="en-US" altLang="ja-JP" sz="2000" dirty="0">
                <a:solidFill>
                  <a:schemeClr val="tx1"/>
                </a:solidFill>
              </a:rPr>
              <a:t>11:30</a:t>
            </a:r>
            <a:r>
              <a:rPr lang="ja-JP" altLang="en-US" sz="2000" dirty="0">
                <a:solidFill>
                  <a:schemeClr val="tx1"/>
                </a:solidFill>
              </a:rPr>
              <a:t>）   ５　その他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l"/>
            <a:r>
              <a:rPr lang="ja-JP" altLang="en-US" sz="2000" dirty="0">
                <a:solidFill>
                  <a:schemeClr val="tx1"/>
                </a:solidFill>
              </a:rPr>
              <a:t>（</a:t>
            </a:r>
            <a:r>
              <a:rPr lang="en-US" altLang="ja-JP" sz="2000" dirty="0">
                <a:solidFill>
                  <a:schemeClr val="tx1"/>
                </a:solidFill>
              </a:rPr>
              <a:t>11:40</a:t>
            </a:r>
            <a:r>
              <a:rPr lang="ja-JP" altLang="en-US" sz="2000" dirty="0">
                <a:solidFill>
                  <a:schemeClr val="tx1"/>
                </a:solidFill>
              </a:rPr>
              <a:t>）　閉会</a:t>
            </a:r>
            <a:r>
              <a:rPr kumimoji="1" lang="ja-JP" altLang="en-US" sz="2000" dirty="0">
                <a:solidFill>
                  <a:schemeClr val="tx1"/>
                </a:solidFill>
              </a:rPr>
              <a:t>　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35BB001-2256-4EFE-8A01-B38D33273621}"/>
              </a:ext>
            </a:extLst>
          </p:cNvPr>
          <p:cNvSpPr/>
          <p:nvPr/>
        </p:nvSpPr>
        <p:spPr>
          <a:xfrm>
            <a:off x="4808984" y="160151"/>
            <a:ext cx="475252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令和５年度　屋久島地域入退院支援ルール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CDDAC4A-6694-48B1-AE11-44A077FF9F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5126" y="4725144"/>
            <a:ext cx="2373326" cy="1511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14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角丸四角形 71"/>
          <p:cNvSpPr/>
          <p:nvPr/>
        </p:nvSpPr>
        <p:spPr>
          <a:xfrm>
            <a:off x="109779" y="957499"/>
            <a:ext cx="6478957" cy="4096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09779" y="1424668"/>
            <a:ext cx="9683222" cy="305639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37" name="角丸四角形 36"/>
          <p:cNvSpPr/>
          <p:nvPr/>
        </p:nvSpPr>
        <p:spPr>
          <a:xfrm>
            <a:off x="481243" y="1483647"/>
            <a:ext cx="575187" cy="285181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介護支援専門員代表者会議</a:t>
            </a:r>
            <a:endParaRPr kumimoji="1" lang="en-US" altLang="ja-JP" sz="1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3" name="右矢印 42"/>
          <p:cNvSpPr/>
          <p:nvPr/>
        </p:nvSpPr>
        <p:spPr>
          <a:xfrm>
            <a:off x="6676316" y="1822201"/>
            <a:ext cx="1009702" cy="58993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1156090" y="1506330"/>
            <a:ext cx="575187" cy="2588936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回医療・介護合同会議</a:t>
            </a:r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第７回メンテナンス会議</a:t>
            </a:r>
            <a:endParaRPr kumimoji="1"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0" y="1644"/>
            <a:ext cx="9906000" cy="53252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435512" y="84316"/>
            <a:ext cx="7837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入退院支援ルール運用後の予定（状況確認・評価を</a:t>
            </a:r>
            <a:r>
              <a:rPr lang="ja-JP" altLang="en-US" sz="2000" dirty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年毎</a:t>
            </a:r>
            <a:r>
              <a:rPr lang="ja-JP" altLang="en-US" sz="20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実施）</a:t>
            </a:r>
            <a:endParaRPr kumimoji="1" lang="ja-JP" altLang="en-US" sz="2000" dirty="0">
              <a:solidFill>
                <a:schemeClr val="bg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024544" y="4095266"/>
            <a:ext cx="9984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</a:t>
            </a:r>
            <a:r>
              <a:rPr kumimoji="1"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</a:p>
        </p:txBody>
      </p:sp>
      <p:cxnSp>
        <p:nvCxnSpPr>
          <p:cNvPr id="6" name="直線コネクタ 5"/>
          <p:cNvCxnSpPr>
            <a:cxnSpLocks/>
          </p:cNvCxnSpPr>
          <p:nvPr/>
        </p:nvCxnSpPr>
        <p:spPr>
          <a:xfrm>
            <a:off x="6588736" y="578006"/>
            <a:ext cx="0" cy="4134293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テキスト ボックス 57"/>
          <p:cNvSpPr txBox="1"/>
          <p:nvPr/>
        </p:nvSpPr>
        <p:spPr>
          <a:xfrm>
            <a:off x="2769999" y="1483647"/>
            <a:ext cx="1789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４年半後評価</a:t>
            </a:r>
            <a:endParaRPr kumimoji="1" lang="ja-JP" altLang="en-US" sz="1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2188221" y="1028644"/>
            <a:ext cx="2373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２０２３年（令和５年）</a:t>
            </a:r>
            <a:endParaRPr kumimoji="1" lang="ja-JP" altLang="en-US" sz="1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823469" y="2264765"/>
            <a:ext cx="677108" cy="161450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ケアマネ調査</a:t>
            </a:r>
            <a:endParaRPr kumimoji="1"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病院調査</a:t>
            </a:r>
            <a:endParaRPr kumimoji="1" lang="ja-JP" altLang="en-US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2774552" y="3863587"/>
            <a:ext cx="9031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８～９</a:t>
            </a:r>
            <a:r>
              <a:rPr kumimoji="1"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</a:p>
        </p:txBody>
      </p:sp>
      <p:sp>
        <p:nvSpPr>
          <p:cNvPr id="64" name="角丸四角形 63"/>
          <p:cNvSpPr/>
          <p:nvPr/>
        </p:nvSpPr>
        <p:spPr>
          <a:xfrm>
            <a:off x="4377622" y="1476205"/>
            <a:ext cx="575187" cy="264535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介護支援専門員代表者会議</a:t>
            </a:r>
            <a:endParaRPr kumimoji="1"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5071737" y="1474625"/>
            <a:ext cx="575187" cy="2646939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</a:t>
            </a:r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回医療・介護合同会議</a:t>
            </a:r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kumimoji="1" lang="en-US" altLang="ja-JP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</a:t>
            </a:r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回メンテナンス会議</a:t>
            </a:r>
            <a:endParaRPr kumimoji="1"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051960" y="4083002"/>
            <a:ext cx="822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１２月</a:t>
            </a:r>
            <a:endParaRPr kumimoji="1" lang="ja-JP" altLang="en-US" sz="14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10" name="直線矢印コネクタ 9"/>
          <p:cNvCxnSpPr>
            <a:cxnSpLocks/>
          </p:cNvCxnSpPr>
          <p:nvPr/>
        </p:nvCxnSpPr>
        <p:spPr>
          <a:xfrm>
            <a:off x="74466" y="4594111"/>
            <a:ext cx="4264861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/>
          <p:cNvCxnSpPr>
            <a:cxnSpLocks/>
          </p:cNvCxnSpPr>
          <p:nvPr/>
        </p:nvCxnSpPr>
        <p:spPr>
          <a:xfrm>
            <a:off x="4373999" y="4594111"/>
            <a:ext cx="5402837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テキスト ボックス 69"/>
          <p:cNvSpPr txBox="1"/>
          <p:nvPr/>
        </p:nvSpPr>
        <p:spPr>
          <a:xfrm>
            <a:off x="472174" y="4562872"/>
            <a:ext cx="4565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令和４年１０月～令和５年９月（１年間）</a:t>
            </a:r>
            <a:endParaRPr kumimoji="1" lang="ja-JP" altLang="en-US" sz="1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6573428" y="944941"/>
            <a:ext cx="3219573" cy="397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7334355" y="1004309"/>
            <a:ext cx="21155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２０２４年（令和６年）</a:t>
            </a:r>
            <a:endParaRPr kumimoji="1" lang="ja-JP" altLang="en-US" sz="1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2" name="右矢印 51"/>
          <p:cNvSpPr/>
          <p:nvPr/>
        </p:nvSpPr>
        <p:spPr>
          <a:xfrm>
            <a:off x="1973784" y="1755148"/>
            <a:ext cx="2365543" cy="58993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角丸四角形 74"/>
          <p:cNvSpPr/>
          <p:nvPr/>
        </p:nvSpPr>
        <p:spPr>
          <a:xfrm>
            <a:off x="2114850" y="2233459"/>
            <a:ext cx="567240" cy="2022098"/>
          </a:xfrm>
          <a:prstGeom prst="roundRect">
            <a:avLst/>
          </a:prstGeom>
          <a:solidFill>
            <a:srgbClr val="FF99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（アンケート結果　</a:t>
            </a:r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ケアマネ説明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</a:t>
            </a:r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kumimoji="1"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7718082" y="1506330"/>
            <a:ext cx="575187" cy="264693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介護支援専門員代表者会議</a:t>
            </a:r>
            <a:endParaRPr kumimoji="1"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0" name="角丸四角形 79"/>
          <p:cNvSpPr/>
          <p:nvPr/>
        </p:nvSpPr>
        <p:spPr>
          <a:xfrm>
            <a:off x="8370626" y="1506330"/>
            <a:ext cx="575187" cy="2646939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</a:t>
            </a:r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回医療・介護合同会議</a:t>
            </a:r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第９回メンテナンス会議</a:t>
            </a:r>
            <a:endParaRPr kumimoji="1"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8377646" y="4146940"/>
            <a:ext cx="600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</a:t>
            </a:r>
            <a:r>
              <a:rPr kumimoji="1"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</a:p>
        </p:txBody>
      </p:sp>
      <p:sp>
        <p:nvSpPr>
          <p:cNvPr id="82" name="右矢印 81"/>
          <p:cNvSpPr/>
          <p:nvPr/>
        </p:nvSpPr>
        <p:spPr>
          <a:xfrm>
            <a:off x="8972261" y="1822201"/>
            <a:ext cx="941993" cy="58993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28363" y="578006"/>
            <a:ext cx="42915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＊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令和元年５月～退院調整ルール運用開始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＊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5238973" y="4559248"/>
            <a:ext cx="36724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令和５年１０月～令和６年９月（１年間）</a:t>
            </a:r>
            <a:endParaRPr kumimoji="1" lang="ja-JP" altLang="en-US" sz="1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C48544BD-3B6B-4C1A-A05D-B0A3635387CC}"/>
              </a:ext>
            </a:extLst>
          </p:cNvPr>
          <p:cNvSpPr txBox="1"/>
          <p:nvPr/>
        </p:nvSpPr>
        <p:spPr>
          <a:xfrm>
            <a:off x="4373999" y="4110654"/>
            <a:ext cx="822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１２</a:t>
            </a:r>
            <a:r>
              <a:rPr kumimoji="1"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B0319A7D-98EC-468F-970A-9A67582964BD}"/>
              </a:ext>
            </a:extLst>
          </p:cNvPr>
          <p:cNvSpPr/>
          <p:nvPr/>
        </p:nvSpPr>
        <p:spPr>
          <a:xfrm>
            <a:off x="342878" y="4979532"/>
            <a:ext cx="9217024" cy="1564478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令和</a:t>
            </a:r>
            <a:r>
              <a:rPr kumimoji="1" lang="en-US" altLang="ja-JP" dirty="0">
                <a:solidFill>
                  <a:schemeClr val="tx1"/>
                </a:solidFill>
              </a:rPr>
              <a:t>4</a:t>
            </a:r>
            <a:r>
              <a:rPr kumimoji="1" lang="ja-JP" altLang="en-US" dirty="0">
                <a:solidFill>
                  <a:schemeClr val="tx1"/>
                </a:solidFill>
              </a:rPr>
              <a:t>年度から，ケアマネへの負担を考慮し，アンケート調査を年</a:t>
            </a:r>
            <a:r>
              <a:rPr kumimoji="1" lang="en-US" altLang="ja-JP" dirty="0">
                <a:solidFill>
                  <a:schemeClr val="tx1"/>
                </a:solidFill>
              </a:rPr>
              <a:t>1</a:t>
            </a:r>
            <a:r>
              <a:rPr kumimoji="1" lang="ja-JP" altLang="en-US" dirty="0">
                <a:solidFill>
                  <a:schemeClr val="tx1"/>
                </a:solidFill>
              </a:rPr>
              <a:t>回としました。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また，「情報提供を行ったのは，退院何日前だったのか」という客観的指標も調査票に盛り込んで令和５年度から調査票を改め，実施しました。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81176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082D72-1AA3-4C05-8FCB-281B66432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22" y="194372"/>
            <a:ext cx="9465555" cy="1027925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１　入退院時の情報提供は良好！</a:t>
            </a:r>
            <a:br>
              <a:rPr kumimoji="1" lang="en-US" altLang="ja-JP" sz="2800" dirty="0">
                <a:solidFill>
                  <a:schemeClr val="bg1"/>
                </a:solidFill>
              </a:rPr>
            </a:br>
            <a:r>
              <a:rPr kumimoji="1" lang="ja-JP" altLang="en-US" sz="2800" dirty="0">
                <a:solidFill>
                  <a:schemeClr val="bg1"/>
                </a:solidFill>
              </a:rPr>
              <a:t>ルールの定着を目指します。</a:t>
            </a: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2628A0FD-03BC-4078-B747-62688D945297}"/>
              </a:ext>
            </a:extLst>
          </p:cNvPr>
          <p:cNvSpPr/>
          <p:nvPr/>
        </p:nvSpPr>
        <p:spPr>
          <a:xfrm>
            <a:off x="5167786" y="1498198"/>
            <a:ext cx="1406956" cy="288030"/>
          </a:xfrm>
          <a:prstGeom prst="wedgeRoundRectCallout">
            <a:avLst>
              <a:gd name="adj1" fmla="val 23477"/>
              <a:gd name="adj2" fmla="val 132801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運用後４年６か月</a:t>
            </a: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BFD23A74-E773-45D9-A656-535BBC7A0D9D}"/>
              </a:ext>
            </a:extLst>
          </p:cNvPr>
          <p:cNvSpPr/>
          <p:nvPr/>
        </p:nvSpPr>
        <p:spPr>
          <a:xfrm>
            <a:off x="3712205" y="6247908"/>
            <a:ext cx="3330149" cy="357609"/>
          </a:xfrm>
          <a:prstGeom prst="wedgeRoundRectCallout">
            <a:avLst>
              <a:gd name="adj1" fmla="val 29479"/>
              <a:gd name="adj2" fmla="val 138173"/>
              <a:gd name="adj3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＊転院による退院は除く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3357A50-45DC-406B-B605-604A67361AB2}"/>
              </a:ext>
            </a:extLst>
          </p:cNvPr>
          <p:cNvCxnSpPr>
            <a:cxnSpLocks/>
          </p:cNvCxnSpPr>
          <p:nvPr/>
        </p:nvCxnSpPr>
        <p:spPr>
          <a:xfrm>
            <a:off x="828569" y="2420888"/>
            <a:ext cx="5746173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6E1B85A6-99FC-4F45-ACC9-3091D98DD90F}"/>
              </a:ext>
            </a:extLst>
          </p:cNvPr>
          <p:cNvSpPr/>
          <p:nvPr/>
        </p:nvSpPr>
        <p:spPr>
          <a:xfrm>
            <a:off x="376047" y="6247908"/>
            <a:ext cx="3744417" cy="403388"/>
          </a:xfrm>
          <a:prstGeom prst="wedgeRoundRectCallout">
            <a:avLst>
              <a:gd name="adj1" fmla="val -7809"/>
              <a:gd name="adj2" fmla="val -36263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運用前：入院時情報提供率は医療機関への聞き取りによる</a:t>
            </a: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0BBA49C1-A591-4F6A-9F63-7594B7312CD2}"/>
              </a:ext>
            </a:extLst>
          </p:cNvPr>
          <p:cNvSpPr/>
          <p:nvPr/>
        </p:nvSpPr>
        <p:spPr>
          <a:xfrm>
            <a:off x="7042354" y="1222297"/>
            <a:ext cx="2643423" cy="5224608"/>
          </a:xfrm>
          <a:prstGeom prst="wedgeRoundRectCallout">
            <a:avLst>
              <a:gd name="adj1" fmla="val -7809"/>
              <a:gd name="adj2" fmla="val -46544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★　毎回，アンケートへのご協力，ありがとうございます。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 関係者の皆様の実際の声を聴かせていただく機会の一つです。今後もご協力をお願いします。</a:t>
            </a:r>
            <a:endParaRPr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</a:rPr>
              <a:t>♥　</a:t>
            </a:r>
            <a:r>
              <a:rPr kumimoji="1" lang="ja-JP" altLang="en-US" dirty="0">
                <a:solidFill>
                  <a:schemeClr val="tx1"/>
                </a:solidFill>
              </a:rPr>
              <a:t>入退院時の情報提供率は，運用開始から，どちらも</a:t>
            </a:r>
            <a:r>
              <a:rPr kumimoji="1" lang="ja-JP" altLang="en-US" b="1" u="sng" dirty="0">
                <a:solidFill>
                  <a:schemeClr val="tx1"/>
                </a:solidFill>
              </a:rPr>
              <a:t>８割以上</a:t>
            </a:r>
            <a:r>
              <a:rPr kumimoji="1" lang="ja-JP" altLang="en-US" dirty="0">
                <a:solidFill>
                  <a:schemeClr val="tx1"/>
                </a:solidFill>
              </a:rPr>
              <a:t>をキープしており，最近では</a:t>
            </a:r>
            <a:r>
              <a:rPr kumimoji="1" lang="en-US" altLang="ja-JP" b="1" u="sng" dirty="0">
                <a:solidFill>
                  <a:schemeClr val="tx1"/>
                </a:solidFill>
              </a:rPr>
              <a:t>9</a:t>
            </a:r>
            <a:r>
              <a:rPr kumimoji="1" lang="ja-JP" altLang="en-US" b="1" u="sng" dirty="0">
                <a:solidFill>
                  <a:schemeClr val="tx1"/>
                </a:solidFill>
              </a:rPr>
              <a:t>割以上</a:t>
            </a:r>
            <a:r>
              <a:rPr kumimoji="1" lang="ja-JP" altLang="en-US" dirty="0">
                <a:solidFill>
                  <a:schemeClr val="tx1"/>
                </a:solidFill>
              </a:rPr>
              <a:t>をキープしています。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chemeClr val="tx1"/>
                </a:solidFill>
              </a:rPr>
              <a:t>R5</a:t>
            </a:r>
            <a:r>
              <a:rPr lang="ja-JP" altLang="en-US" dirty="0">
                <a:solidFill>
                  <a:schemeClr val="tx1"/>
                </a:solidFill>
              </a:rPr>
              <a:t>年度は入院時情報提供率が高く</a:t>
            </a:r>
            <a:r>
              <a:rPr lang="en-US" altLang="ja-JP" dirty="0">
                <a:solidFill>
                  <a:schemeClr val="tx1"/>
                </a:solidFill>
              </a:rPr>
              <a:t>96.2%</a:t>
            </a:r>
          </a:p>
          <a:p>
            <a:r>
              <a:rPr lang="ja-JP" altLang="en-US" dirty="0">
                <a:solidFill>
                  <a:schemeClr val="tx1"/>
                </a:solidFill>
              </a:rPr>
              <a:t>でした。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3C78C239-B9B7-4CB7-8977-56931664A3A0}"/>
              </a:ext>
            </a:extLst>
          </p:cNvPr>
          <p:cNvSpPr/>
          <p:nvPr/>
        </p:nvSpPr>
        <p:spPr>
          <a:xfrm>
            <a:off x="1055777" y="1400207"/>
            <a:ext cx="1174193" cy="242006"/>
          </a:xfrm>
          <a:prstGeom prst="wedgeRoundRectCallout">
            <a:avLst>
              <a:gd name="adj1" fmla="val 17353"/>
              <a:gd name="adj2" fmla="val 22143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運用後６か月</a:t>
            </a:r>
          </a:p>
        </p:txBody>
      </p:sp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id="{C9C45E75-220D-460D-B546-614B9F0E4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5707129"/>
              </p:ext>
            </p:extLst>
          </p:nvPr>
        </p:nvGraphicFramePr>
        <p:xfrm>
          <a:off x="487266" y="1582662"/>
          <a:ext cx="6321282" cy="4451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0750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95FB41-D763-4048-9905-A4AD00332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２　入退院支援ルールの運用後（</a:t>
            </a:r>
            <a:r>
              <a:rPr kumimoji="1" lang="en-US" altLang="ja-JP" sz="2800" dirty="0">
                <a:solidFill>
                  <a:schemeClr val="bg1"/>
                </a:solidFill>
              </a:rPr>
              <a:t>4</a:t>
            </a:r>
            <a:r>
              <a:rPr kumimoji="1" lang="ja-JP" altLang="en-US" sz="2800" dirty="0">
                <a:solidFill>
                  <a:schemeClr val="bg1"/>
                </a:solidFill>
              </a:rPr>
              <a:t>年</a:t>
            </a:r>
            <a:r>
              <a:rPr kumimoji="1" lang="en-US" altLang="ja-JP" sz="2800" dirty="0">
                <a:solidFill>
                  <a:schemeClr val="bg1"/>
                </a:solidFill>
              </a:rPr>
              <a:t>6</a:t>
            </a:r>
            <a:r>
              <a:rPr kumimoji="1" lang="ja-JP" altLang="en-US" sz="2800" dirty="0">
                <a:solidFill>
                  <a:schemeClr val="bg1"/>
                </a:solidFill>
              </a:rPr>
              <a:t>か月），連携が</a:t>
            </a:r>
            <a:br>
              <a:rPr kumimoji="1" lang="en-US" altLang="ja-JP" sz="2800" dirty="0">
                <a:solidFill>
                  <a:schemeClr val="bg1"/>
                </a:solidFill>
              </a:rPr>
            </a:br>
            <a:r>
              <a:rPr kumimoji="1" lang="en-US" altLang="ja-JP" sz="2800" dirty="0">
                <a:solidFill>
                  <a:schemeClr val="bg1"/>
                </a:solidFill>
              </a:rPr>
              <a:t> </a:t>
            </a:r>
            <a:r>
              <a:rPr kumimoji="1" lang="ja-JP" altLang="en-US" sz="2800" dirty="0">
                <a:solidFill>
                  <a:schemeClr val="bg1"/>
                </a:solidFill>
              </a:rPr>
              <a:t>更に深まっています！</a:t>
            </a:r>
            <a:r>
              <a:rPr kumimoji="1" lang="ja-JP" altLang="en-US" sz="2000" dirty="0">
                <a:solidFill>
                  <a:schemeClr val="bg1"/>
                </a:solidFill>
              </a:rPr>
              <a:t>（アンケート調査，メンテナンス会議等より）</a:t>
            </a:r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FA1129CA-4B92-421C-BF29-E83D2724BA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5747900"/>
              </p:ext>
            </p:extLst>
          </p:nvPr>
        </p:nvGraphicFramePr>
        <p:xfrm>
          <a:off x="495300" y="1600200"/>
          <a:ext cx="8915400" cy="4781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141223269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734099297"/>
                    </a:ext>
                  </a:extLst>
                </a:gridCol>
              </a:tblGrid>
              <a:tr h="5945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介護側の意見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医療側の意見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766271"/>
                  </a:ext>
                </a:extLst>
              </a:tr>
              <a:tr h="418662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①やりとりがスムーズ，情報共有できている。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②入退院時には病棟からも連絡をいただき，利用者の状態が把握できて助かる。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③退院前訪問を行い，さまざまなサービスをケアプランに反映できた。病棟看護師とも事前に連絡があったことから，退院前日にも情報を聞くことができた。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③カンファレンスの場所の提供，医師との連携等病院が手早く段取りしてくれた。</a:t>
                      </a:r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①入退院支援ルールが定着してきており，介護連携シートがあることがありがたい。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②看護サマリーを医療機関内の連携箱に入れることで連携がとれるので，とても楽になった。</a:t>
                      </a:r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300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310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95FB41-D763-4048-9905-A4AD00332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74638"/>
            <a:ext cx="9066212" cy="1066130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r"/>
            <a:r>
              <a:rPr kumimoji="1" lang="ja-JP" altLang="en-US" sz="2800" dirty="0">
                <a:solidFill>
                  <a:schemeClr val="bg1"/>
                </a:solidFill>
              </a:rPr>
              <a:t>２　入退院支援ルールの効果的な運用についての意見交換</a:t>
            </a:r>
            <a:br>
              <a:rPr kumimoji="1" lang="en-US" altLang="ja-JP" sz="2800" dirty="0">
                <a:solidFill>
                  <a:schemeClr val="bg1"/>
                </a:solidFill>
              </a:rPr>
            </a:br>
            <a:r>
              <a:rPr kumimoji="1" lang="ja-JP" altLang="en-US" sz="1800" dirty="0">
                <a:solidFill>
                  <a:schemeClr val="bg1"/>
                </a:solidFill>
              </a:rPr>
              <a:t>（第８回メンテナンス会議より）</a:t>
            </a:r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FA1129CA-4B92-421C-BF29-E83D2724BA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3436091"/>
              </p:ext>
            </p:extLst>
          </p:nvPr>
        </p:nvGraphicFramePr>
        <p:xfrm>
          <a:off x="495300" y="1340768"/>
          <a:ext cx="9066212" cy="4800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141223269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734099297"/>
                    </a:ext>
                  </a:extLst>
                </a:gridCol>
              </a:tblGrid>
              <a:tr h="5945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主なご意見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確認内容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766271"/>
                  </a:ext>
                </a:extLst>
              </a:tr>
              <a:tr h="418662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①退院時にいただくサマリーを本人もしくは家族に渡していただけないか。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（宛名は担当ケアマネ宛で可）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②カンファレンスをしたい。（「退院した」という連絡ではなく，前もって連絡がほしい）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③長期入院の場合，時々，近況が知りたい。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どうしたらいい？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④土日に入院となった場合，翌月曜日には連絡がほしい。（入院時）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①看護サマリーを退院に合わせて作成することは難しい状況がある。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②カンファレンスの希望があれば対応可能である。実際，希望があれば対応している。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③長期入院の場合でも状況が知りたい場合は，問い合わせ時間に連絡をしてほしい。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④土日に入院となった場合，翌月曜日に連絡が可能か検討する。土日祝日等の退院連絡をタイムリーに行えない現状がある。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⑤各ケアマネの氏名を把握した上で連携を諮りたい。（異動等の情報を知らせてほしい）</a:t>
                      </a:r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300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651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95FB41-D763-4048-9905-A4AD00332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74638"/>
            <a:ext cx="9066212" cy="778098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l"/>
            <a:r>
              <a:rPr kumimoji="1" lang="ja-JP" altLang="en-US" sz="2800" dirty="0">
                <a:solidFill>
                  <a:schemeClr val="bg1"/>
                </a:solidFill>
              </a:rPr>
              <a:t>　　３　その他の意見交換　　　　　　</a:t>
            </a:r>
            <a:r>
              <a:rPr kumimoji="1" lang="ja-JP" altLang="en-US" sz="1800" dirty="0">
                <a:solidFill>
                  <a:schemeClr val="bg1"/>
                </a:solidFill>
              </a:rPr>
              <a:t>（第８回メンテナンス会議より）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58ABCE1-69C0-4A88-87C0-786495022F8F}"/>
              </a:ext>
            </a:extLst>
          </p:cNvPr>
          <p:cNvSpPr/>
          <p:nvPr/>
        </p:nvSpPr>
        <p:spPr>
          <a:xfrm>
            <a:off x="495124" y="1953111"/>
            <a:ext cx="6258075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u="sng" dirty="0">
                <a:solidFill>
                  <a:schemeClr val="tx1"/>
                </a:solidFill>
              </a:rPr>
              <a:t>◆　</a:t>
            </a:r>
            <a:r>
              <a:rPr kumimoji="1" lang="en-US" altLang="ja-JP" sz="2000" b="1" u="sng" dirty="0">
                <a:solidFill>
                  <a:schemeClr val="tx1"/>
                </a:solidFill>
              </a:rPr>
              <a:t>ACP</a:t>
            </a:r>
            <a:r>
              <a:rPr kumimoji="1" lang="ja-JP" altLang="en-US" sz="2000" b="1" u="sng" dirty="0">
                <a:solidFill>
                  <a:schemeClr val="tx1"/>
                </a:solidFill>
              </a:rPr>
              <a:t>（人生会議）視点の取り入れ方の工夫について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95D4D1CC-7D64-473C-8468-F7ADF5F9125D}"/>
              </a:ext>
            </a:extLst>
          </p:cNvPr>
          <p:cNvSpPr/>
          <p:nvPr/>
        </p:nvSpPr>
        <p:spPr>
          <a:xfrm>
            <a:off x="495124" y="1953111"/>
            <a:ext cx="9066564" cy="36329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●　地域包括支援センターでは，最期を元気なうちに聴いておきたいという思いから，ＡＣＰに関するアセスメントシートを作成した。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・対象者と一緒に半年ごとに見直しを行っている。本人の気持ちは変化する。揺れる。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その揺れに寄り添う。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・対象者に「聴きたい」と言うと大抵の高齢者は話し始める。イメージと異なる意見を持っている高齢者も多く驚かされることが多い。本当に本人にしかわかり得ないものである。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・本人の気持ちを聴き，家族が変化する。「本人の思い」，「家族の思い」，早期に介入し，準備することが重要である。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●住民教育も重要であり，ＡＣＰに関する研修会も検討中。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A2442A9-1730-40D5-80DB-73592B816F92}"/>
              </a:ext>
            </a:extLst>
          </p:cNvPr>
          <p:cNvSpPr/>
          <p:nvPr/>
        </p:nvSpPr>
        <p:spPr>
          <a:xfrm>
            <a:off x="659599" y="5648099"/>
            <a:ext cx="8712968" cy="10835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意見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最期のありたい姿について，「死ぬことを言葉にして良い」という背中を押すことも大事である。救急車を呼ぶこと・呼ばないことのメリット，デメリット等も知っておく必要がある。</a:t>
            </a:r>
            <a:endParaRPr kumimoji="1" lang="ja-JP" altLang="en-US" u="sng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D7ECA29-1259-4B88-A58F-7D76ABB954A4}"/>
              </a:ext>
            </a:extLst>
          </p:cNvPr>
          <p:cNvSpPr/>
          <p:nvPr/>
        </p:nvSpPr>
        <p:spPr>
          <a:xfrm>
            <a:off x="659599" y="1246910"/>
            <a:ext cx="9066212" cy="5120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u="sng" dirty="0">
                <a:solidFill>
                  <a:schemeClr val="tx1"/>
                </a:solidFill>
              </a:rPr>
              <a:t>◆　アンケート調査について</a:t>
            </a:r>
            <a:endParaRPr kumimoji="1" lang="en-US" altLang="ja-JP" sz="2000" b="1" u="sng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・入退院調整事例が多く，調査の負担をもう少し軽減して欲しい。→次回検討します。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2423DC4-0B79-4065-83D4-CDB638438D80}"/>
              </a:ext>
            </a:extLst>
          </p:cNvPr>
          <p:cNvSpPr/>
          <p:nvPr/>
        </p:nvSpPr>
        <p:spPr>
          <a:xfrm>
            <a:off x="494948" y="1192687"/>
            <a:ext cx="9066564" cy="698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296086D-B058-40B2-95ED-631071F76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5368" y="4611873"/>
            <a:ext cx="810118" cy="72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696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3825</TotalTime>
  <Words>1138</Words>
  <Application>Microsoft Office PowerPoint</Application>
  <PresentationFormat>A4 210 x 297 mm</PresentationFormat>
  <Paragraphs>102</Paragraphs>
  <Slides>6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ＤＦ特太ゴシック体</vt:lpstr>
      <vt:lpstr>HGP創英角ｺﾞｼｯｸUB</vt:lpstr>
      <vt:lpstr>HG丸ｺﾞｼｯｸM-PRO</vt:lpstr>
      <vt:lpstr>ＭＳ Ｐゴシック</vt:lpstr>
      <vt:lpstr>Arial</vt:lpstr>
      <vt:lpstr>Calibri</vt:lpstr>
      <vt:lpstr>Office ​​テーマ</vt:lpstr>
      <vt:lpstr>屋久島地域入退院支援ルール運用に係る 第８回メンテナンス会議の開催</vt:lpstr>
      <vt:lpstr>PowerPoint プレゼンテーション</vt:lpstr>
      <vt:lpstr>１　入退院時の情報提供は良好！ ルールの定着を目指します。</vt:lpstr>
      <vt:lpstr>２　入退院支援ルールの運用後（4年6か月），連携が  更に深まっています！（アンケート調査，メンテナンス会議等より）</vt:lpstr>
      <vt:lpstr>２　入退院支援ルールの効果的な運用についての意見交換 （第８回メンテナンス会議より）</vt:lpstr>
      <vt:lpstr>　　３　その他の意見交換　　　　　　（第８回メンテナンス会議より）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鹿児島県</dc:creator>
  <cp:lastModifiedBy>笹原 留美</cp:lastModifiedBy>
  <cp:revision>214</cp:revision>
  <cp:lastPrinted>2023-07-11T11:01:08Z</cp:lastPrinted>
  <dcterms:created xsi:type="dcterms:W3CDTF">2017-03-10T01:18:40Z</dcterms:created>
  <dcterms:modified xsi:type="dcterms:W3CDTF">2024-01-17T05:52:45Z</dcterms:modified>
</cp:coreProperties>
</file>