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1" autoAdjust="0"/>
  </p:normalViewPr>
  <p:slideViewPr>
    <p:cSldViewPr snapToGrid="0" snapToObjects="1">
      <p:cViewPr>
        <p:scale>
          <a:sx n="100" d="100"/>
          <a:sy n="100" d="100"/>
        </p:scale>
        <p:origin x="2412" y="-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SXBHqx6RMu31SX8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jinzai03.kakenkyo@athena.ocn.ne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3834501-69C3-2D1B-65FA-1E21156B2A9C}"/>
              </a:ext>
            </a:extLst>
          </p:cNvPr>
          <p:cNvSpPr/>
          <p:nvPr/>
        </p:nvSpPr>
        <p:spPr>
          <a:xfrm>
            <a:off x="320867" y="3392191"/>
            <a:ext cx="6895099" cy="4380495"/>
          </a:xfrm>
          <a:prstGeom prst="roundRect">
            <a:avLst>
              <a:gd name="adj" fmla="val 5206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C87AD-D522-0E00-637F-E5C91770B41C}"/>
              </a:ext>
            </a:extLst>
          </p:cNvPr>
          <p:cNvSpPr/>
          <p:nvPr/>
        </p:nvSpPr>
        <p:spPr>
          <a:xfrm>
            <a:off x="0" y="7920318"/>
            <a:ext cx="7562850" cy="26070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289F18D-4EFA-B94A-3AA1-F306813E0112}"/>
              </a:ext>
            </a:extLst>
          </p:cNvPr>
          <p:cNvSpPr/>
          <p:nvPr/>
        </p:nvSpPr>
        <p:spPr>
          <a:xfrm>
            <a:off x="320866" y="202754"/>
            <a:ext cx="6921115" cy="1616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55808" y="266940"/>
            <a:ext cx="57118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>
                <a:latin typeface="+mn-ea"/>
              </a:rPr>
              <a:t>令和</a:t>
            </a:r>
            <a:r>
              <a:rPr lang="en-US" altLang="ja-JP" b="1" dirty="0">
                <a:latin typeface="+mn-ea"/>
              </a:rPr>
              <a:t>8</a:t>
            </a:r>
            <a:r>
              <a:rPr b="1" dirty="0">
                <a:latin typeface="+mn-ea"/>
              </a:rPr>
              <a:t>年度 </a:t>
            </a:r>
            <a:r>
              <a:rPr b="1" dirty="0" err="1">
                <a:latin typeface="+mn-ea"/>
              </a:rPr>
              <a:t>建設産業担い手確保・育成・定着促進事業</a:t>
            </a:r>
            <a:endParaRPr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67" y="674723"/>
            <a:ext cx="69211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200" b="1" dirty="0" err="1">
                <a:latin typeface="+mn-ea"/>
              </a:rPr>
              <a:t>中途採用者向け基礎研修</a:t>
            </a:r>
            <a:endParaRPr lang="en-US" sz="3200" b="1" dirty="0">
              <a:latin typeface="+mn-ea"/>
            </a:endParaRPr>
          </a:p>
          <a:p>
            <a:pPr algn="ctr"/>
            <a:r>
              <a:rPr sz="3200" b="1" dirty="0">
                <a:latin typeface="+mn-ea"/>
              </a:rPr>
              <a:t>（</a:t>
            </a:r>
            <a:r>
              <a:rPr lang="ja-JP" altLang="en-US" sz="3200" b="1" dirty="0">
                <a:latin typeface="+mn-ea"/>
              </a:rPr>
              <a:t>オンライン</a:t>
            </a:r>
            <a:r>
              <a:rPr sz="3200" b="1" dirty="0" err="1">
                <a:latin typeface="+mn-ea"/>
              </a:rPr>
              <a:t>研修</a:t>
            </a:r>
            <a:r>
              <a:rPr sz="3200" b="1" dirty="0">
                <a:latin typeface="+mn-ea"/>
              </a:rPr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541" y="3555230"/>
            <a:ext cx="6167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第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部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30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15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00</a:t>
            </a:r>
          </a:p>
          <a:p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「建設現場における心理活用！コミュニケーションと業務効率化」</a:t>
            </a:r>
            <a:endParaRPr lang="en-US" altLang="ja-JP" sz="1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講師　須納瀬　竹志</a:t>
            </a:r>
            <a:endParaRPr lang="en-US" altLang="ja-JP" sz="1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algn="r"/>
            <a:endParaRPr lang="en-US" sz="1600" b="1" dirty="0">
              <a:latin typeface="+mn-ea"/>
            </a:endParaRPr>
          </a:p>
          <a:p>
            <a:r>
              <a:rPr lang="en-US" altLang="ja-JP" sz="1600" dirty="0">
                <a:latin typeface="+mn-ea"/>
              </a:rPr>
              <a:t>6</a:t>
            </a:r>
            <a:r>
              <a:rPr lang="ja-JP" altLang="en-US" sz="1600" dirty="0">
                <a:latin typeface="+mn-ea"/>
              </a:rPr>
              <a:t>月</a:t>
            </a:r>
            <a:r>
              <a:rPr lang="en-US" altLang="ja-JP" sz="1600" dirty="0">
                <a:latin typeface="+mn-ea"/>
              </a:rPr>
              <a:t>12</a:t>
            </a:r>
            <a:r>
              <a:rPr lang="ja-JP" altLang="en-US" sz="1600" dirty="0">
                <a:latin typeface="+mn-ea"/>
              </a:rPr>
              <a:t>日（金）　事故と思考特性から学ぶ安全管理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     </a:t>
            </a:r>
            <a:r>
              <a:rPr lang="en-US" altLang="ja-JP" sz="1600" dirty="0">
                <a:latin typeface="+mn-ea"/>
              </a:rPr>
              <a:t>15</a:t>
            </a:r>
            <a:r>
              <a:rPr lang="ja-JP" altLang="en-US" sz="1600" dirty="0">
                <a:latin typeface="+mn-ea"/>
              </a:rPr>
              <a:t>日（月）　失敗と事故を防ぐ心理活用コミュニケーションテクニック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     </a:t>
            </a:r>
            <a:r>
              <a:rPr lang="en-US" altLang="ja-JP" sz="1600" dirty="0">
                <a:latin typeface="+mn-ea"/>
              </a:rPr>
              <a:t>29</a:t>
            </a:r>
            <a:r>
              <a:rPr lang="ja-JP" altLang="en-US" sz="1600" dirty="0">
                <a:latin typeface="+mn-ea"/>
              </a:rPr>
              <a:t>日（月）　現場の状況認識力アップと業務効率化</a:t>
            </a:r>
            <a:endParaRPr lang="en-US" altLang="ja-JP" sz="1600" dirty="0">
              <a:latin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5E07EDF-11C7-924F-41DD-C80E78DF3FFE}"/>
              </a:ext>
            </a:extLst>
          </p:cNvPr>
          <p:cNvSpPr txBox="1"/>
          <p:nvPr/>
        </p:nvSpPr>
        <p:spPr>
          <a:xfrm>
            <a:off x="657541" y="5791419"/>
            <a:ext cx="6167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第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部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15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30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17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00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「</a:t>
            </a:r>
            <a:r>
              <a:rPr lang="ja-JP" altLang="ja-JP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信頼される建設現場を目指す〜法令順守と品質管理〜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」</a:t>
            </a:r>
            <a:endParaRPr lang="en-US" altLang="ja-JP" sz="1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講師　前田　憲一</a:t>
            </a:r>
            <a:endParaRPr lang="en-US" altLang="ja-JP" sz="1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endParaRPr lang="en-US" altLang="ja-JP" sz="1600" b="1" dirty="0">
              <a:latin typeface="+mn-ea"/>
            </a:endParaRPr>
          </a:p>
          <a:p>
            <a:r>
              <a:rPr lang="en-US" altLang="ja-JP" sz="1600" dirty="0">
                <a:latin typeface="+mn-ea"/>
              </a:rPr>
              <a:t>6</a:t>
            </a:r>
            <a:r>
              <a:rPr lang="ja-JP" altLang="en-US" sz="1600" dirty="0">
                <a:latin typeface="+mn-ea"/>
              </a:rPr>
              <a:t>月</a:t>
            </a:r>
            <a:r>
              <a:rPr lang="en-US" altLang="ja-JP" sz="1600" dirty="0">
                <a:latin typeface="+mn-ea"/>
              </a:rPr>
              <a:t>12</a:t>
            </a:r>
            <a:r>
              <a:rPr lang="ja-JP" altLang="en-US" sz="1600" dirty="0">
                <a:latin typeface="+mn-ea"/>
              </a:rPr>
              <a:t>日（金）　建設業法と関連法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     </a:t>
            </a:r>
            <a:r>
              <a:rPr lang="en-US" altLang="ja-JP" sz="1600" dirty="0">
                <a:latin typeface="+mn-ea"/>
              </a:rPr>
              <a:t>15</a:t>
            </a:r>
            <a:r>
              <a:rPr lang="ja-JP" altLang="en-US" sz="1600" dirty="0">
                <a:latin typeface="+mn-ea"/>
              </a:rPr>
              <a:t>日（月）　労働安全衛生法と関連法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     </a:t>
            </a:r>
            <a:r>
              <a:rPr lang="en-US" altLang="ja-JP" sz="1600" dirty="0">
                <a:latin typeface="+mn-ea"/>
              </a:rPr>
              <a:t>29</a:t>
            </a:r>
            <a:r>
              <a:rPr lang="ja-JP" altLang="en-US" sz="1600" dirty="0">
                <a:latin typeface="+mn-ea"/>
              </a:rPr>
              <a:t>日（月）　品質管理について</a:t>
            </a:r>
            <a:endParaRPr sz="1600" b="1" dirty="0">
              <a:latin typeface="+mn-ea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5EB6A00-5819-A310-EB62-FF762E9EFF5C}"/>
              </a:ext>
            </a:extLst>
          </p:cNvPr>
          <p:cNvSpPr txBox="1"/>
          <p:nvPr/>
        </p:nvSpPr>
        <p:spPr>
          <a:xfrm>
            <a:off x="711329" y="1943821"/>
            <a:ext cx="611417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+mn-ea"/>
              </a:rPr>
              <a:t>Zoom</a:t>
            </a:r>
            <a:r>
              <a:rPr lang="ja-JP" altLang="en-US" sz="1600" b="1" dirty="0">
                <a:latin typeface="+mn-ea"/>
              </a:rPr>
              <a:t>を活用したパソコンで受講する双方向のオンラインセミナーです</a:t>
            </a:r>
            <a:endParaRPr lang="en-US" altLang="ja-JP" sz="1600" b="1" dirty="0">
              <a:latin typeface="+mn-ea"/>
            </a:endParaRPr>
          </a:p>
          <a:p>
            <a:pPr algn="ctr"/>
            <a:r>
              <a:rPr lang="ja-JP" altLang="en-US" sz="1600" b="1" dirty="0">
                <a:latin typeface="+mn-ea"/>
              </a:rPr>
              <a:t>ご自宅・現場事務所・会社から受講できます</a:t>
            </a:r>
            <a:endParaRPr lang="en-US" altLang="ja-JP" sz="1600" b="1" dirty="0">
              <a:latin typeface="+mn-ea"/>
            </a:endParaRPr>
          </a:p>
          <a:p>
            <a:pPr algn="ctr"/>
            <a:endParaRPr lang="en-US" altLang="ja-JP" sz="1600" b="1" dirty="0">
              <a:latin typeface="+mn-ea"/>
            </a:endParaRPr>
          </a:p>
          <a:p>
            <a:pPr algn="ctr"/>
            <a:r>
              <a:rPr lang="en-US" altLang="ja-JP" sz="1600" b="1" dirty="0">
                <a:latin typeface="+mn-ea"/>
              </a:rPr>
              <a:t>CPDS</a:t>
            </a:r>
            <a:r>
              <a:rPr lang="ja-JP" altLang="en-US" sz="1600" b="1" dirty="0">
                <a:latin typeface="+mn-ea"/>
              </a:rPr>
              <a:t>　第</a:t>
            </a:r>
            <a:r>
              <a:rPr lang="en-US" altLang="ja-JP" sz="1600" b="1" dirty="0">
                <a:latin typeface="+mn-ea"/>
              </a:rPr>
              <a:t>1</a:t>
            </a:r>
            <a:r>
              <a:rPr lang="ja-JP" altLang="en-US" sz="1600" b="1" dirty="0">
                <a:latin typeface="+mn-ea"/>
              </a:rPr>
              <a:t>部、第</a:t>
            </a:r>
            <a:r>
              <a:rPr lang="en-US" altLang="ja-JP" sz="1600" b="1" dirty="0">
                <a:latin typeface="+mn-ea"/>
              </a:rPr>
              <a:t>2</a:t>
            </a:r>
            <a:r>
              <a:rPr lang="ja-JP" altLang="en-US" sz="1600" b="1" dirty="0">
                <a:latin typeface="+mn-ea"/>
              </a:rPr>
              <a:t>部参加で</a:t>
            </a:r>
            <a:r>
              <a:rPr lang="en-US" altLang="ja-JP" sz="1600" b="1" dirty="0">
                <a:latin typeface="+mn-ea"/>
              </a:rPr>
              <a:t>4</a:t>
            </a:r>
            <a:r>
              <a:rPr lang="ja-JP" altLang="en-US" sz="1600" b="1" dirty="0">
                <a:latin typeface="+mn-ea"/>
              </a:rPr>
              <a:t>ユニット取得できます</a:t>
            </a:r>
            <a:endParaRPr lang="en-US" altLang="ja-JP" sz="1600" b="1" dirty="0">
              <a:latin typeface="+mn-ea"/>
            </a:endParaRPr>
          </a:p>
          <a:p>
            <a:pPr algn="ctr"/>
            <a:r>
              <a:rPr lang="ja-JP" altLang="en-US" sz="1600" b="1" dirty="0">
                <a:latin typeface="+mn-ea"/>
              </a:rPr>
              <a:t>ユニットの学習履歴申請は主催者が代行申請いたします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17BB772-ADFD-3635-D46C-A66A1B3C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73015"/>
              </p:ext>
            </p:extLst>
          </p:nvPr>
        </p:nvGraphicFramePr>
        <p:xfrm>
          <a:off x="210388" y="8134105"/>
          <a:ext cx="7172047" cy="221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819">
                  <a:extLst>
                    <a:ext uri="{9D8B030D-6E8A-4147-A177-3AD203B41FA5}">
                      <a16:colId xmlns:a16="http://schemas.microsoft.com/office/drawing/2014/main" val="2591824154"/>
                    </a:ext>
                  </a:extLst>
                </a:gridCol>
                <a:gridCol w="5861228">
                  <a:extLst>
                    <a:ext uri="{9D8B030D-6E8A-4147-A177-3AD203B41FA5}">
                      <a16:colId xmlns:a16="http://schemas.microsoft.com/office/drawing/2014/main" val="650179502"/>
                    </a:ext>
                  </a:extLst>
                </a:gridCol>
              </a:tblGrid>
              <a:tr h="48181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主催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・鹿児島県　・一般社団法人鹿児島県建設業協会</a:t>
                      </a:r>
                      <a:endParaRPr lang="en-US" altLang="ja-JP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・株式会社インターウェーブ</a:t>
                      </a:r>
                      <a:endParaRPr lang="en-US" altLang="ja-JP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14441"/>
                  </a:ext>
                </a:extLst>
              </a:tr>
              <a:tr h="97417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申込方法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Google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フォーム（下記</a:t>
                      </a:r>
                      <a:r>
                        <a:rPr kumimoji="1"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または</a:t>
                      </a:r>
                      <a:r>
                        <a:rPr kumimoji="1"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QR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コード）から</a:t>
                      </a:r>
                      <a:endParaRPr kumimoji="1" lang="en-US" altLang="ja-JP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お申込みください</a:t>
                      </a:r>
                      <a:endParaRPr kumimoji="1" lang="en-US" altLang="ja-JP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6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kumimoji="1" lang="ja-JP" altLang="en-US" sz="16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https://forms.gle/aSXBHqx6RMu31SX8A</a:t>
                      </a:r>
                      <a:endParaRPr kumimoji="1" lang="en-US" altLang="ja-JP" sz="1600" b="1" dirty="0">
                        <a:solidFill>
                          <a:srgbClr val="FFFF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32605"/>
                  </a:ext>
                </a:extLst>
              </a:tr>
              <a:tr h="65747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問合せ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一般社団法人鹿児島県建設業協会　人材育成対策室</a:t>
                      </a:r>
                      <a:endParaRPr lang="en-US" altLang="ja-JP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TEL</a:t>
                      </a:r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099-230-0081</a:t>
                      </a:r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MAIL</a:t>
                      </a:r>
                      <a:r>
                        <a:rPr lang="ja-JP" altLang="en-US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16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jinzai03.kakenkyo@athena.ocn.ne.jp</a:t>
                      </a:r>
                      <a:endParaRPr lang="ja-JP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12161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FF5915A-2FDF-253E-EFF3-2F27BDE2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58" y="8759127"/>
            <a:ext cx="888908" cy="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D38EB46-1E78-8E2C-7B9B-FEE2C9FFB9C7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320867" y="5582439"/>
            <a:ext cx="6895099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259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kuroki0227</dc:creator>
  <cp:keywords/>
  <dc:description>generated using python-pptx</dc:description>
  <cp:lastModifiedBy>kkg02</cp:lastModifiedBy>
  <cp:revision>8</cp:revision>
  <cp:lastPrinted>2026-04-13T05:23:56Z</cp:lastPrinted>
  <dcterms:created xsi:type="dcterms:W3CDTF">2013-01-27T09:14:16Z</dcterms:created>
  <dcterms:modified xsi:type="dcterms:W3CDTF">2026-04-14T00:47:31Z</dcterms:modified>
  <cp:category/>
</cp:coreProperties>
</file>