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559675" cy="10691813"/>
  <p:notesSz cx="6797675" cy="9926638"/>
  <p:defaultTextStyle>
    <a:defPPr>
      <a:defRPr lang="ja-JP"/>
    </a:defPPr>
    <a:lvl1pPr marL="0" algn="l" defTabSz="914225" rtl="0" eaLnBrk="1" latinLnBrk="0" hangingPunct="1">
      <a:defRPr kumimoji="1" sz="1800" kern="1200">
        <a:solidFill>
          <a:schemeClr val="tx1"/>
        </a:solidFill>
        <a:latin typeface="+mn-lt"/>
        <a:ea typeface="+mn-ea"/>
        <a:cs typeface="+mn-cs"/>
      </a:defRPr>
    </a:lvl1pPr>
    <a:lvl2pPr marL="457112" algn="l" defTabSz="914225" rtl="0" eaLnBrk="1" latinLnBrk="0" hangingPunct="1">
      <a:defRPr kumimoji="1" sz="1800" kern="1200">
        <a:solidFill>
          <a:schemeClr val="tx1"/>
        </a:solidFill>
        <a:latin typeface="+mn-lt"/>
        <a:ea typeface="+mn-ea"/>
        <a:cs typeface="+mn-cs"/>
      </a:defRPr>
    </a:lvl2pPr>
    <a:lvl3pPr marL="914225" algn="l" defTabSz="914225" rtl="0" eaLnBrk="1" latinLnBrk="0" hangingPunct="1">
      <a:defRPr kumimoji="1" sz="1800" kern="1200">
        <a:solidFill>
          <a:schemeClr val="tx1"/>
        </a:solidFill>
        <a:latin typeface="+mn-lt"/>
        <a:ea typeface="+mn-ea"/>
        <a:cs typeface="+mn-cs"/>
      </a:defRPr>
    </a:lvl3pPr>
    <a:lvl4pPr marL="1371337" algn="l" defTabSz="914225" rtl="0" eaLnBrk="1" latinLnBrk="0" hangingPunct="1">
      <a:defRPr kumimoji="1" sz="1800" kern="1200">
        <a:solidFill>
          <a:schemeClr val="tx1"/>
        </a:solidFill>
        <a:latin typeface="+mn-lt"/>
        <a:ea typeface="+mn-ea"/>
        <a:cs typeface="+mn-cs"/>
      </a:defRPr>
    </a:lvl4pPr>
    <a:lvl5pPr marL="1828450" algn="l" defTabSz="914225" rtl="0" eaLnBrk="1" latinLnBrk="0" hangingPunct="1">
      <a:defRPr kumimoji="1" sz="1800" kern="1200">
        <a:solidFill>
          <a:schemeClr val="tx1"/>
        </a:solidFill>
        <a:latin typeface="+mn-lt"/>
        <a:ea typeface="+mn-ea"/>
        <a:cs typeface="+mn-cs"/>
      </a:defRPr>
    </a:lvl5pPr>
    <a:lvl6pPr marL="2285562" algn="l" defTabSz="914225" rtl="0" eaLnBrk="1" latinLnBrk="0" hangingPunct="1">
      <a:defRPr kumimoji="1" sz="1800" kern="1200">
        <a:solidFill>
          <a:schemeClr val="tx1"/>
        </a:solidFill>
        <a:latin typeface="+mn-lt"/>
        <a:ea typeface="+mn-ea"/>
        <a:cs typeface="+mn-cs"/>
      </a:defRPr>
    </a:lvl6pPr>
    <a:lvl7pPr marL="2742675" algn="l" defTabSz="914225" rtl="0" eaLnBrk="1" latinLnBrk="0" hangingPunct="1">
      <a:defRPr kumimoji="1" sz="1800" kern="1200">
        <a:solidFill>
          <a:schemeClr val="tx1"/>
        </a:solidFill>
        <a:latin typeface="+mn-lt"/>
        <a:ea typeface="+mn-ea"/>
        <a:cs typeface="+mn-cs"/>
      </a:defRPr>
    </a:lvl7pPr>
    <a:lvl8pPr marL="3199787" algn="l" defTabSz="914225" rtl="0" eaLnBrk="1" latinLnBrk="0" hangingPunct="1">
      <a:defRPr kumimoji="1" sz="1800" kern="1200">
        <a:solidFill>
          <a:schemeClr val="tx1"/>
        </a:solidFill>
        <a:latin typeface="+mn-lt"/>
        <a:ea typeface="+mn-ea"/>
        <a:cs typeface="+mn-cs"/>
      </a:defRPr>
    </a:lvl8pPr>
    <a:lvl9pPr marL="3656899" algn="l" defTabSz="914225"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E6E6E6"/>
    <a:srgbClr val="FDEAB5"/>
    <a:srgbClr val="FEF4D6"/>
    <a:srgbClr val="FDE7A9"/>
    <a:srgbClr val="F4D934"/>
    <a:srgbClr val="CC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52" autoAdjust="0"/>
    <p:restoredTop sz="96224" autoAdjust="0"/>
  </p:normalViewPr>
  <p:slideViewPr>
    <p:cSldViewPr>
      <p:cViewPr varScale="1">
        <p:scale>
          <a:sx n="72" d="100"/>
          <a:sy n="72" d="100"/>
        </p:scale>
        <p:origin x="3312" y="90"/>
      </p:cViewPr>
      <p:guideLst>
        <p:guide orient="horz" pos="2880"/>
        <p:guide pos="216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1"/>
            <a:ext cx="2946401" cy="496888"/>
          </a:xfrm>
          <a:prstGeom prst="rect">
            <a:avLst/>
          </a:prstGeom>
        </p:spPr>
        <p:txBody>
          <a:bodyPr vert="horz" lIns="91373" tIns="45685" rIns="91373" bIns="456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7" y="1"/>
            <a:ext cx="2946401" cy="496888"/>
          </a:xfrm>
          <a:prstGeom prst="rect">
            <a:avLst/>
          </a:prstGeom>
        </p:spPr>
        <p:txBody>
          <a:bodyPr vert="horz" lIns="91373" tIns="45685" rIns="91373" bIns="45685" rtlCol="0"/>
          <a:lstStyle>
            <a:lvl1pPr algn="r">
              <a:defRPr sz="1200"/>
            </a:lvl1pPr>
          </a:lstStyle>
          <a:p>
            <a:fld id="{E9EBA81B-041D-431B-8F9A-6FA32CABCB49}"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91373" tIns="45685" rIns="91373" bIns="45685" rtlCol="0" anchor="ctr"/>
          <a:lstStyle/>
          <a:p>
            <a:endParaRPr lang="ja-JP" altLang="en-US"/>
          </a:p>
        </p:txBody>
      </p:sp>
      <p:sp>
        <p:nvSpPr>
          <p:cNvPr id="5" name="ノート プレースホルダー 4"/>
          <p:cNvSpPr>
            <a:spLocks noGrp="1"/>
          </p:cNvSpPr>
          <p:nvPr>
            <p:ph type="body" sz="quarter" idx="3"/>
          </p:nvPr>
        </p:nvSpPr>
        <p:spPr>
          <a:xfrm>
            <a:off x="679454" y="4776795"/>
            <a:ext cx="5438776" cy="3908425"/>
          </a:xfrm>
          <a:prstGeom prst="rect">
            <a:avLst/>
          </a:prstGeom>
        </p:spPr>
        <p:txBody>
          <a:bodyPr vert="horz" lIns="91373" tIns="45685" rIns="91373" bIns="456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9750"/>
            <a:ext cx="2946401" cy="496888"/>
          </a:xfrm>
          <a:prstGeom prst="rect">
            <a:avLst/>
          </a:prstGeom>
        </p:spPr>
        <p:txBody>
          <a:bodyPr vert="horz" lIns="91373" tIns="45685" rIns="91373" bIns="456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7" y="9429750"/>
            <a:ext cx="2946401" cy="496888"/>
          </a:xfrm>
          <a:prstGeom prst="rect">
            <a:avLst/>
          </a:prstGeom>
        </p:spPr>
        <p:txBody>
          <a:bodyPr vert="horz" lIns="91373" tIns="45685" rIns="91373" bIns="45685" rtlCol="0" anchor="b"/>
          <a:lstStyle>
            <a:lvl1pPr algn="r">
              <a:defRPr sz="1200"/>
            </a:lvl1pPr>
          </a:lstStyle>
          <a:p>
            <a:fld id="{68AE5E14-25F2-4373-9655-A184B7BE707F}" type="slidenum">
              <a:rPr kumimoji="1" lang="ja-JP" altLang="en-US" smtClean="0"/>
              <a:t>‹#›</a:t>
            </a:fld>
            <a:endParaRPr kumimoji="1" lang="ja-JP" altLang="en-US"/>
          </a:p>
        </p:txBody>
      </p:sp>
    </p:spTree>
    <p:extLst>
      <p:ext uri="{BB962C8B-B14F-4D97-AF65-F5344CB8AC3E}">
        <p14:creationId xmlns:p14="http://schemas.microsoft.com/office/powerpoint/2010/main" val="3590936887"/>
      </p:ext>
    </p:extLst>
  </p:cSld>
  <p:clrMap bg1="lt1" tx1="dk1" bg2="lt2" tx2="dk2" accent1="accent1" accent2="accent2" accent3="accent3" accent4="accent4" accent5="accent5" accent6="accent6" hlink="hlink" folHlink="folHlink"/>
  <p:notesStyle>
    <a:lvl1pPr marL="0" algn="l" defTabSz="914225" rtl="0" eaLnBrk="1" latinLnBrk="0" hangingPunct="1">
      <a:defRPr kumimoji="1" sz="1200" kern="1200">
        <a:solidFill>
          <a:schemeClr val="tx1"/>
        </a:solidFill>
        <a:latin typeface="+mn-lt"/>
        <a:ea typeface="+mn-ea"/>
        <a:cs typeface="+mn-cs"/>
      </a:defRPr>
    </a:lvl1pPr>
    <a:lvl2pPr marL="457112" algn="l" defTabSz="914225" rtl="0" eaLnBrk="1" latinLnBrk="0" hangingPunct="1">
      <a:defRPr kumimoji="1" sz="1200" kern="1200">
        <a:solidFill>
          <a:schemeClr val="tx1"/>
        </a:solidFill>
        <a:latin typeface="+mn-lt"/>
        <a:ea typeface="+mn-ea"/>
        <a:cs typeface="+mn-cs"/>
      </a:defRPr>
    </a:lvl2pPr>
    <a:lvl3pPr marL="914225" algn="l" defTabSz="914225" rtl="0" eaLnBrk="1" latinLnBrk="0" hangingPunct="1">
      <a:defRPr kumimoji="1" sz="1200" kern="1200">
        <a:solidFill>
          <a:schemeClr val="tx1"/>
        </a:solidFill>
        <a:latin typeface="+mn-lt"/>
        <a:ea typeface="+mn-ea"/>
        <a:cs typeface="+mn-cs"/>
      </a:defRPr>
    </a:lvl3pPr>
    <a:lvl4pPr marL="1371337" algn="l" defTabSz="914225" rtl="0" eaLnBrk="1" latinLnBrk="0" hangingPunct="1">
      <a:defRPr kumimoji="1" sz="1200" kern="1200">
        <a:solidFill>
          <a:schemeClr val="tx1"/>
        </a:solidFill>
        <a:latin typeface="+mn-lt"/>
        <a:ea typeface="+mn-ea"/>
        <a:cs typeface="+mn-cs"/>
      </a:defRPr>
    </a:lvl4pPr>
    <a:lvl5pPr marL="1828450" algn="l" defTabSz="914225" rtl="0" eaLnBrk="1" latinLnBrk="0" hangingPunct="1">
      <a:defRPr kumimoji="1" sz="1200" kern="1200">
        <a:solidFill>
          <a:schemeClr val="tx1"/>
        </a:solidFill>
        <a:latin typeface="+mn-lt"/>
        <a:ea typeface="+mn-ea"/>
        <a:cs typeface="+mn-cs"/>
      </a:defRPr>
    </a:lvl5pPr>
    <a:lvl6pPr marL="2285562" algn="l" defTabSz="914225" rtl="0" eaLnBrk="1" latinLnBrk="0" hangingPunct="1">
      <a:defRPr kumimoji="1" sz="1200" kern="1200">
        <a:solidFill>
          <a:schemeClr val="tx1"/>
        </a:solidFill>
        <a:latin typeface="+mn-lt"/>
        <a:ea typeface="+mn-ea"/>
        <a:cs typeface="+mn-cs"/>
      </a:defRPr>
    </a:lvl6pPr>
    <a:lvl7pPr marL="2742675" algn="l" defTabSz="914225" rtl="0" eaLnBrk="1" latinLnBrk="0" hangingPunct="1">
      <a:defRPr kumimoji="1" sz="1200" kern="1200">
        <a:solidFill>
          <a:schemeClr val="tx1"/>
        </a:solidFill>
        <a:latin typeface="+mn-lt"/>
        <a:ea typeface="+mn-ea"/>
        <a:cs typeface="+mn-cs"/>
      </a:defRPr>
    </a:lvl7pPr>
    <a:lvl8pPr marL="3199787" algn="l" defTabSz="914225" rtl="0" eaLnBrk="1" latinLnBrk="0" hangingPunct="1">
      <a:defRPr kumimoji="1" sz="1200" kern="1200">
        <a:solidFill>
          <a:schemeClr val="tx1"/>
        </a:solidFill>
        <a:latin typeface="+mn-lt"/>
        <a:ea typeface="+mn-ea"/>
        <a:cs typeface="+mn-cs"/>
      </a:defRPr>
    </a:lvl8pPr>
    <a:lvl9pPr marL="3656899" algn="l" defTabSz="914225"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6150" y="1241425"/>
            <a:ext cx="2365375"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8AE5E14-25F2-4373-9655-A184B7BE707F}" type="slidenum">
              <a:rPr kumimoji="1" lang="ja-JP" altLang="en-US" smtClean="0"/>
              <a:t>1</a:t>
            </a:fld>
            <a:endParaRPr kumimoji="1" lang="ja-JP" altLang="en-US"/>
          </a:p>
        </p:txBody>
      </p:sp>
    </p:spTree>
    <p:extLst>
      <p:ext uri="{BB962C8B-B14F-4D97-AF65-F5344CB8AC3E}">
        <p14:creationId xmlns:p14="http://schemas.microsoft.com/office/powerpoint/2010/main" val="225273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6150" y="1241425"/>
            <a:ext cx="2365375"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8AE5E14-25F2-4373-9655-A184B7BE707F}" type="slidenum">
              <a:rPr kumimoji="1" lang="ja-JP" altLang="en-US" smtClean="0"/>
              <a:t>2</a:t>
            </a:fld>
            <a:endParaRPr kumimoji="1" lang="ja-JP" altLang="en-US"/>
          </a:p>
        </p:txBody>
      </p:sp>
    </p:spTree>
    <p:extLst>
      <p:ext uri="{BB962C8B-B14F-4D97-AF65-F5344CB8AC3E}">
        <p14:creationId xmlns:p14="http://schemas.microsoft.com/office/powerpoint/2010/main" val="2534380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977" y="3314467"/>
            <a:ext cx="6425724"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951" y="5987420"/>
            <a:ext cx="5291773"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7987" y="2459122"/>
            <a:ext cx="328845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3236" y="2459122"/>
            <a:ext cx="3288459"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3/28/2024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3/28/2024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3/28/2024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7985" y="427679"/>
            <a:ext cx="6803708"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7985" y="2459122"/>
            <a:ext cx="680370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0290" y="9943388"/>
            <a:ext cx="2419096" cy="277143"/>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986" y="9943388"/>
            <a:ext cx="1738725" cy="277143"/>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3/28/2024</a:t>
            </a:fld>
            <a:endParaRPr lang="en-US"/>
          </a:p>
        </p:txBody>
      </p:sp>
      <p:sp>
        <p:nvSpPr>
          <p:cNvPr id="6" name="Holder 6"/>
          <p:cNvSpPr>
            <a:spLocks noGrp="1"/>
          </p:cNvSpPr>
          <p:nvPr>
            <p:ph type="sldNum" sz="quarter" idx="7"/>
          </p:nvPr>
        </p:nvSpPr>
        <p:spPr>
          <a:xfrm>
            <a:off x="5442968" y="9943388"/>
            <a:ext cx="1738725" cy="277143"/>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06210">
        <a:defRPr>
          <a:latin typeface="+mn-lt"/>
          <a:ea typeface="+mn-ea"/>
          <a:cs typeface="+mn-cs"/>
        </a:defRPr>
      </a:lvl2pPr>
      <a:lvl3pPr marL="812419">
        <a:defRPr>
          <a:latin typeface="+mn-lt"/>
          <a:ea typeface="+mn-ea"/>
          <a:cs typeface="+mn-cs"/>
        </a:defRPr>
      </a:lvl3pPr>
      <a:lvl4pPr marL="1218629">
        <a:defRPr>
          <a:latin typeface="+mn-lt"/>
          <a:ea typeface="+mn-ea"/>
          <a:cs typeface="+mn-cs"/>
        </a:defRPr>
      </a:lvl4pPr>
      <a:lvl5pPr marL="1624839">
        <a:defRPr>
          <a:latin typeface="+mn-lt"/>
          <a:ea typeface="+mn-ea"/>
          <a:cs typeface="+mn-cs"/>
        </a:defRPr>
      </a:lvl5pPr>
      <a:lvl6pPr marL="2031049">
        <a:defRPr>
          <a:latin typeface="+mn-lt"/>
          <a:ea typeface="+mn-ea"/>
          <a:cs typeface="+mn-cs"/>
        </a:defRPr>
      </a:lvl6pPr>
      <a:lvl7pPr marL="2437257">
        <a:defRPr>
          <a:latin typeface="+mn-lt"/>
          <a:ea typeface="+mn-ea"/>
          <a:cs typeface="+mn-cs"/>
        </a:defRPr>
      </a:lvl7pPr>
      <a:lvl8pPr marL="2843467">
        <a:defRPr>
          <a:latin typeface="+mn-lt"/>
          <a:ea typeface="+mn-ea"/>
          <a:cs typeface="+mn-cs"/>
        </a:defRPr>
      </a:lvl8pPr>
      <a:lvl9pPr marL="3249677">
        <a:defRPr>
          <a:latin typeface="+mn-lt"/>
          <a:ea typeface="+mn-ea"/>
          <a:cs typeface="+mn-cs"/>
        </a:defRPr>
      </a:lvl9pPr>
    </p:bodyStyle>
    <p:otherStyle>
      <a:lvl1pPr marL="0">
        <a:defRPr>
          <a:latin typeface="+mn-lt"/>
          <a:ea typeface="+mn-ea"/>
          <a:cs typeface="+mn-cs"/>
        </a:defRPr>
      </a:lvl1pPr>
      <a:lvl2pPr marL="406210">
        <a:defRPr>
          <a:latin typeface="+mn-lt"/>
          <a:ea typeface="+mn-ea"/>
          <a:cs typeface="+mn-cs"/>
        </a:defRPr>
      </a:lvl2pPr>
      <a:lvl3pPr marL="812419">
        <a:defRPr>
          <a:latin typeface="+mn-lt"/>
          <a:ea typeface="+mn-ea"/>
          <a:cs typeface="+mn-cs"/>
        </a:defRPr>
      </a:lvl3pPr>
      <a:lvl4pPr marL="1218629">
        <a:defRPr>
          <a:latin typeface="+mn-lt"/>
          <a:ea typeface="+mn-ea"/>
          <a:cs typeface="+mn-cs"/>
        </a:defRPr>
      </a:lvl4pPr>
      <a:lvl5pPr marL="1624839">
        <a:defRPr>
          <a:latin typeface="+mn-lt"/>
          <a:ea typeface="+mn-ea"/>
          <a:cs typeface="+mn-cs"/>
        </a:defRPr>
      </a:lvl5pPr>
      <a:lvl6pPr marL="2031049">
        <a:defRPr>
          <a:latin typeface="+mn-lt"/>
          <a:ea typeface="+mn-ea"/>
          <a:cs typeface="+mn-cs"/>
        </a:defRPr>
      </a:lvl6pPr>
      <a:lvl7pPr marL="2437257">
        <a:defRPr>
          <a:latin typeface="+mn-lt"/>
          <a:ea typeface="+mn-ea"/>
          <a:cs typeface="+mn-cs"/>
        </a:defRPr>
      </a:lvl7pPr>
      <a:lvl8pPr marL="2843467">
        <a:defRPr>
          <a:latin typeface="+mn-lt"/>
          <a:ea typeface="+mn-ea"/>
          <a:cs typeface="+mn-cs"/>
        </a:defRPr>
      </a:lvl8pPr>
      <a:lvl9pPr marL="3249677">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620C0FA5-2DB0-4E05-BF71-35F0778995F9}"/>
              </a:ext>
            </a:extLst>
          </p:cNvPr>
          <p:cNvSpPr/>
          <p:nvPr/>
        </p:nvSpPr>
        <p:spPr>
          <a:xfrm>
            <a:off x="0" y="1485388"/>
            <a:ext cx="7559675" cy="92064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正方形/長方形 9">
            <a:extLst>
              <a:ext uri="{FF2B5EF4-FFF2-40B4-BE49-F238E27FC236}">
                <a16:creationId xmlns:a16="http://schemas.microsoft.com/office/drawing/2014/main" id="{0ADE3F92-7B20-43B6-A89F-EDF5077A790D}"/>
              </a:ext>
            </a:extLst>
          </p:cNvPr>
          <p:cNvSpPr/>
          <p:nvPr/>
        </p:nvSpPr>
        <p:spPr>
          <a:xfrm>
            <a:off x="319901" y="1872074"/>
            <a:ext cx="6948000" cy="14288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8">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7CE524F-91C1-4277-99F3-FBBB16119EC4}"/>
              </a:ext>
            </a:extLst>
          </p:cNvPr>
          <p:cNvSpPr txBox="1"/>
          <p:nvPr/>
        </p:nvSpPr>
        <p:spPr>
          <a:xfrm>
            <a:off x="307570" y="1960673"/>
            <a:ext cx="6948000" cy="1308050"/>
          </a:xfrm>
          <a:prstGeom prst="rect">
            <a:avLst/>
          </a:prstGeom>
          <a:noFill/>
        </p:spPr>
        <p:txBody>
          <a:bodyPr wrap="square" rtlCol="0">
            <a:spAutoFit/>
          </a:bodyPr>
          <a:lstStyle/>
          <a:p>
            <a:r>
              <a:rPr lang="ja-JP" altLang="en-US" sz="1500" b="1"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畜産業の国際的な競争環境が厳しくなる中において，畜舎等を新築して新規参入や</a:t>
            </a:r>
            <a:endParaRPr lang="en-US" altLang="ja-JP" sz="1500" dirty="0">
              <a:latin typeface="Meiryo UI" panose="020B0604030504040204" pitchFamily="50" charset="-128"/>
              <a:ea typeface="Meiryo UI" panose="020B0604030504040204" pitchFamily="50" charset="-128"/>
            </a:endParaRPr>
          </a:p>
          <a:p>
            <a:r>
              <a:rPr lang="ja-JP" altLang="en-US" sz="1500" dirty="0">
                <a:latin typeface="Meiryo UI" panose="020B0604030504040204" pitchFamily="50" charset="-128"/>
                <a:ea typeface="Meiryo UI" panose="020B0604030504040204" pitchFamily="50" charset="-128"/>
              </a:rPr>
              <a:t>規模拡大を行おうとする際，畜舎等には建築基準法が適用され，特に寒冷地などでは畜舎等の建築に係る負担が大きいところです。</a:t>
            </a:r>
            <a:endParaRPr lang="en-US" altLang="ja-JP" sz="15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pPr marL="161193" indent="-161193"/>
            <a:r>
              <a:rPr lang="ja-JP" altLang="en-US" sz="1500" b="1" dirty="0">
                <a:latin typeface="Meiryo UI" panose="020B0604030504040204" pitchFamily="50" charset="-128"/>
                <a:ea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rPr>
              <a:t>このため，</a:t>
            </a:r>
            <a:r>
              <a:rPr lang="ja-JP" altLang="en-US" sz="1500" b="1" dirty="0">
                <a:solidFill>
                  <a:schemeClr val="accent6">
                    <a:lumMod val="75000"/>
                  </a:schemeClr>
                </a:solidFill>
                <a:latin typeface="Meiryo UI" panose="020B0604030504040204" pitchFamily="50" charset="-128"/>
                <a:ea typeface="Meiryo UI" panose="020B0604030504040204" pitchFamily="50" charset="-128"/>
              </a:rPr>
              <a:t>建築基準法の基準によらず畜舎等の建築ができるよう，畜舎特例法が措置</a:t>
            </a:r>
            <a:r>
              <a:rPr lang="ja-JP" altLang="en-US" sz="1500" dirty="0">
                <a:latin typeface="Meiryo UI" panose="020B0604030504040204" pitchFamily="50" charset="-128"/>
                <a:ea typeface="Meiryo UI" panose="020B0604030504040204" pitchFamily="50" charset="-128"/>
              </a:rPr>
              <a:t>されました。</a:t>
            </a:r>
            <a:endParaRPr lang="en-US" altLang="ja-JP" sz="1500" dirty="0">
              <a:latin typeface="Meiryo UI" panose="020B0604030504040204" pitchFamily="50" charset="-128"/>
              <a:ea typeface="Meiryo UI" panose="020B0604030504040204" pitchFamily="50" charset="-128"/>
            </a:endParaRPr>
          </a:p>
        </p:txBody>
      </p:sp>
      <p:sp>
        <p:nvSpPr>
          <p:cNvPr id="30" name="四角形: 角を丸くする 29">
            <a:extLst>
              <a:ext uri="{FF2B5EF4-FFF2-40B4-BE49-F238E27FC236}">
                <a16:creationId xmlns:a16="http://schemas.microsoft.com/office/drawing/2014/main" id="{96B2EF59-B59E-4713-9E96-58C28FC81BC6}"/>
              </a:ext>
            </a:extLst>
          </p:cNvPr>
          <p:cNvSpPr/>
          <p:nvPr/>
        </p:nvSpPr>
        <p:spPr>
          <a:xfrm>
            <a:off x="150402" y="1590178"/>
            <a:ext cx="1038635" cy="35912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背　　　景</a:t>
            </a:r>
          </a:p>
        </p:txBody>
      </p:sp>
      <p:sp>
        <p:nvSpPr>
          <p:cNvPr id="7" name="正方形/長方形 6">
            <a:extLst>
              <a:ext uri="{FF2B5EF4-FFF2-40B4-BE49-F238E27FC236}">
                <a16:creationId xmlns:a16="http://schemas.microsoft.com/office/drawing/2014/main" id="{BAF63C9D-9961-46BC-B1B2-D0AC48B55AE2}"/>
              </a:ext>
            </a:extLst>
          </p:cNvPr>
          <p:cNvSpPr/>
          <p:nvPr/>
        </p:nvSpPr>
        <p:spPr>
          <a:xfrm>
            <a:off x="1462646" y="750554"/>
            <a:ext cx="4862672" cy="185056"/>
          </a:xfrm>
          <a:prstGeom prst="rect">
            <a:avLst/>
          </a:prstGeom>
          <a:solidFill>
            <a:srgbClr val="F4D9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7711751-9EF0-479D-91AD-49946E66F5EF}"/>
              </a:ext>
            </a:extLst>
          </p:cNvPr>
          <p:cNvSpPr txBox="1"/>
          <p:nvPr/>
        </p:nvSpPr>
        <p:spPr>
          <a:xfrm>
            <a:off x="1341127" y="343277"/>
            <a:ext cx="5105710" cy="584775"/>
          </a:xfrm>
          <a:prstGeom prst="rect">
            <a:avLst/>
          </a:prstGeom>
          <a:noFill/>
        </p:spPr>
        <p:txBody>
          <a:bodyPr wrap="square" rtlCol="0">
            <a:spAutoFit/>
          </a:bodyPr>
          <a:lstStyle/>
          <a:p>
            <a:pPr algn="ctr"/>
            <a:r>
              <a:rPr lang="ja-JP" altLang="en-US" sz="3200" b="1" dirty="0">
                <a:ln w="12700">
                  <a:solidFill>
                    <a:schemeClr val="tx2"/>
                  </a:solidFill>
                </a:ln>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畜舎特例法</a:t>
            </a:r>
            <a:r>
              <a:rPr lang="en-US" altLang="ja-JP" sz="1600" b="1" dirty="0">
                <a:ln w="12700">
                  <a:solidFill>
                    <a:schemeClr val="tx2"/>
                  </a:solidFill>
                </a:ln>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a:t>
            </a:r>
            <a:r>
              <a:rPr lang="ja-JP" altLang="en-US" sz="2800" b="1" dirty="0">
                <a:ln w="12700">
                  <a:solidFill>
                    <a:schemeClr val="tx2"/>
                  </a:solidFill>
                </a:ln>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が</a:t>
            </a:r>
            <a:r>
              <a:rPr lang="ja-JP" altLang="en-US" sz="3200" b="1" dirty="0">
                <a:ln w="12700">
                  <a:solidFill>
                    <a:schemeClr val="tx2"/>
                  </a:solidFill>
                </a:ln>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制定</a:t>
            </a:r>
            <a:r>
              <a:rPr lang="ja-JP" altLang="en-US" sz="2800" b="1" dirty="0">
                <a:ln w="12700">
                  <a:solidFill>
                    <a:schemeClr val="tx2"/>
                  </a:solidFill>
                </a:ln>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されました</a:t>
            </a:r>
            <a:endParaRPr lang="ja-JP" altLang="en-US" sz="3200" b="1" dirty="0">
              <a:ln w="12700">
                <a:solidFill>
                  <a:schemeClr val="tx2"/>
                </a:solidFill>
              </a:ln>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endParaRPr>
          </a:p>
        </p:txBody>
      </p:sp>
      <p:pic>
        <p:nvPicPr>
          <p:cNvPr id="15" name="図 14" descr="アイコン が含まれている画像&#10;&#10;自動的に生成された説明">
            <a:extLst>
              <a:ext uri="{FF2B5EF4-FFF2-40B4-BE49-F238E27FC236}">
                <a16:creationId xmlns:a16="http://schemas.microsoft.com/office/drawing/2014/main" id="{B5B2F676-62E5-448A-9E1F-918DFF68D3AC}"/>
              </a:ext>
            </a:extLst>
          </p:cNvPr>
          <p:cNvPicPr>
            <a:picLocks noChangeAspect="1"/>
          </p:cNvPicPr>
          <p:nvPr/>
        </p:nvPicPr>
        <p:blipFill rotWithShape="1">
          <a:blip r:embed="rId3" cstate="print">
            <a:biLevel thresh="25000"/>
            <a:extLst>
              <a:ext uri="{28A0092B-C50C-407E-A947-70E740481C1C}">
                <a14:useLocalDpi xmlns:a14="http://schemas.microsoft.com/office/drawing/2010/main" val="0"/>
              </a:ext>
            </a:extLst>
          </a:blip>
          <a:srcRect b="30738"/>
          <a:stretch/>
        </p:blipFill>
        <p:spPr>
          <a:xfrm>
            <a:off x="5399675" y="25744"/>
            <a:ext cx="2160000" cy="1496044"/>
          </a:xfrm>
          <a:prstGeom prst="rect">
            <a:avLst/>
          </a:prstGeom>
        </p:spPr>
      </p:pic>
      <p:sp>
        <p:nvSpPr>
          <p:cNvPr id="33" name="正方形/長方形 32">
            <a:extLst>
              <a:ext uri="{FF2B5EF4-FFF2-40B4-BE49-F238E27FC236}">
                <a16:creationId xmlns:a16="http://schemas.microsoft.com/office/drawing/2014/main" id="{94EA1DE0-0D2D-4FAA-8A39-E4865002CA9A}"/>
              </a:ext>
            </a:extLst>
          </p:cNvPr>
          <p:cNvSpPr/>
          <p:nvPr/>
        </p:nvSpPr>
        <p:spPr>
          <a:xfrm>
            <a:off x="335909" y="8726997"/>
            <a:ext cx="6948000" cy="12505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8" dirty="0">
              <a:latin typeface="Meiryo UI" panose="020B0604030504040204" pitchFamily="50" charset="-128"/>
              <a:ea typeface="Meiryo UI" panose="020B0604030504040204" pitchFamily="50" charset="-128"/>
            </a:endParaRPr>
          </a:p>
        </p:txBody>
      </p:sp>
      <p:sp>
        <p:nvSpPr>
          <p:cNvPr id="32" name="四角形: 角を丸くする 31">
            <a:extLst>
              <a:ext uri="{FF2B5EF4-FFF2-40B4-BE49-F238E27FC236}">
                <a16:creationId xmlns:a16="http://schemas.microsoft.com/office/drawing/2014/main" id="{21C62A16-2C3E-4E8D-8ECF-8FC779EBF8A3}"/>
              </a:ext>
            </a:extLst>
          </p:cNvPr>
          <p:cNvSpPr/>
          <p:nvPr/>
        </p:nvSpPr>
        <p:spPr>
          <a:xfrm>
            <a:off x="164384" y="8442626"/>
            <a:ext cx="2192114" cy="38200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畜産農家等のメリット</a:t>
            </a:r>
          </a:p>
        </p:txBody>
      </p:sp>
      <p:grpSp>
        <p:nvGrpSpPr>
          <p:cNvPr id="4" name="グループ化 3">
            <a:extLst>
              <a:ext uri="{FF2B5EF4-FFF2-40B4-BE49-F238E27FC236}">
                <a16:creationId xmlns:a16="http://schemas.microsoft.com/office/drawing/2014/main" id="{63E6205C-18B6-48D2-8E55-B4DEDA58CFD1}"/>
              </a:ext>
            </a:extLst>
          </p:cNvPr>
          <p:cNvGrpSpPr/>
          <p:nvPr/>
        </p:nvGrpSpPr>
        <p:grpSpPr>
          <a:xfrm>
            <a:off x="307570" y="8819739"/>
            <a:ext cx="6960331" cy="1538189"/>
            <a:chOff x="239486" y="6072297"/>
            <a:chExt cx="6960331" cy="1538189"/>
          </a:xfrm>
        </p:grpSpPr>
        <p:sp>
          <p:nvSpPr>
            <p:cNvPr id="36" name="テキスト ボックス 35">
              <a:extLst>
                <a:ext uri="{FF2B5EF4-FFF2-40B4-BE49-F238E27FC236}">
                  <a16:creationId xmlns:a16="http://schemas.microsoft.com/office/drawing/2014/main" id="{257693E0-E53F-41D7-A81A-B474370548CD}"/>
                </a:ext>
              </a:extLst>
            </p:cNvPr>
            <p:cNvSpPr txBox="1"/>
            <p:nvPr/>
          </p:nvSpPr>
          <p:spPr>
            <a:xfrm>
              <a:off x="267825" y="6072297"/>
              <a:ext cx="6931992" cy="584775"/>
            </a:xfrm>
            <a:prstGeom prst="rect">
              <a:avLst/>
            </a:prstGeom>
            <a:noFill/>
          </p:spPr>
          <p:txBody>
            <a:bodyPr wrap="square" rtlCol="0">
              <a:spAutoFit/>
            </a:bodyPr>
            <a:lstStyle/>
            <a:p>
              <a:r>
                <a:rPr lang="ja-JP" altLang="en-US" sz="1600" b="1" dirty="0">
                  <a:latin typeface="Meiryo UI" panose="020B0604030504040204" pitchFamily="50" charset="-128"/>
                  <a:ea typeface="Meiryo UI" panose="020B0604030504040204" pitchFamily="50" charset="-128"/>
                </a:rPr>
                <a:t>　　一棟あたりの</a:t>
              </a:r>
              <a:r>
                <a:rPr lang="ja-JP" altLang="en-US" sz="1600" b="1" u="sng" dirty="0">
                  <a:latin typeface="Meiryo UI" panose="020B0604030504040204" pitchFamily="50" charset="-128"/>
                  <a:ea typeface="Meiryo UI" panose="020B0604030504040204" pitchFamily="50" charset="-128"/>
                </a:rPr>
                <a:t>床面積</a:t>
              </a:r>
              <a:r>
                <a:rPr lang="en-US" altLang="ja-JP" sz="1600" b="1" u="sng" dirty="0">
                  <a:latin typeface="Meiryo UI" panose="020B0604030504040204" pitchFamily="50" charset="-128"/>
                  <a:ea typeface="Meiryo UI" panose="020B0604030504040204" pitchFamily="50" charset="-128"/>
                </a:rPr>
                <a:t>3,000</a:t>
              </a:r>
              <a:r>
                <a:rPr lang="ja-JP" altLang="en-US" sz="1600" b="1" u="sng" dirty="0">
                  <a:latin typeface="Meiryo UI" panose="020B0604030504040204" pitchFamily="50" charset="-128"/>
                  <a:ea typeface="Meiryo UI" panose="020B0604030504040204" pitchFamily="50" charset="-128"/>
                </a:rPr>
                <a:t>㎡以下</a:t>
              </a:r>
              <a:r>
                <a:rPr lang="ja-JP" altLang="en-US" sz="1600" b="1" dirty="0">
                  <a:latin typeface="Meiryo UI" panose="020B0604030504040204" pitchFamily="50" charset="-128"/>
                  <a:ea typeface="Meiryo UI" panose="020B0604030504040204" pitchFamily="50" charset="-128"/>
                </a:rPr>
                <a:t>は</a:t>
              </a:r>
              <a:r>
                <a:rPr lang="ja-JP" altLang="en-US" sz="1600" b="1" dirty="0">
                  <a:solidFill>
                    <a:schemeClr val="accent6">
                      <a:lumMod val="75000"/>
                    </a:schemeClr>
                  </a:solidFill>
                  <a:latin typeface="Meiryo UI" panose="020B0604030504040204" pitchFamily="50" charset="-128"/>
                  <a:ea typeface="Meiryo UI" panose="020B0604030504040204" pitchFamily="50" charset="-128"/>
                </a:rPr>
                <a:t>技術基準の審査等が不要になり，建築 </a:t>
              </a:r>
              <a:endParaRPr lang="en-US" altLang="ja-JP" sz="1600" b="1" dirty="0">
                <a:solidFill>
                  <a:schemeClr val="accent6">
                    <a:lumMod val="75000"/>
                  </a:schemeClr>
                </a:solidFill>
                <a:latin typeface="Meiryo UI" panose="020B0604030504040204" pitchFamily="50" charset="-128"/>
                <a:ea typeface="Meiryo UI" panose="020B0604030504040204" pitchFamily="50" charset="-128"/>
              </a:endParaRPr>
            </a:p>
            <a:p>
              <a:r>
                <a:rPr lang="en-US" altLang="ja-JP" sz="1600" b="1" dirty="0">
                  <a:solidFill>
                    <a:schemeClr val="accent6">
                      <a:lumMod val="75000"/>
                    </a:schemeClr>
                  </a:solidFill>
                  <a:latin typeface="Meiryo UI" panose="020B0604030504040204" pitchFamily="50" charset="-128"/>
                  <a:ea typeface="Meiryo UI" panose="020B0604030504040204" pitchFamily="50" charset="-128"/>
                </a:rPr>
                <a:t> </a:t>
              </a:r>
              <a:r>
                <a:rPr lang="ja-JP" altLang="en-US" sz="1600" b="1" dirty="0">
                  <a:solidFill>
                    <a:schemeClr val="accent6">
                      <a:lumMod val="75000"/>
                    </a:schemeClr>
                  </a:solidFill>
                  <a:latin typeface="Meiryo UI" panose="020B0604030504040204" pitchFamily="50" charset="-128"/>
                  <a:ea typeface="Meiryo UI" panose="020B0604030504040204" pitchFamily="50" charset="-128"/>
                </a:rPr>
                <a:t>確認に要する費用を節約</a:t>
              </a:r>
              <a:r>
                <a:rPr lang="ja-JP" altLang="en-US" sz="1600" b="1" dirty="0">
                  <a:latin typeface="Meiryo UI" panose="020B0604030504040204" pitchFamily="50" charset="-128"/>
                  <a:ea typeface="Meiryo UI" panose="020B0604030504040204" pitchFamily="50" charset="-128"/>
                </a:rPr>
                <a:t>できます。</a:t>
              </a:r>
            </a:p>
          </p:txBody>
        </p:sp>
        <p:sp>
          <p:nvSpPr>
            <p:cNvPr id="24" name="テキスト ボックス 23">
              <a:extLst>
                <a:ext uri="{FF2B5EF4-FFF2-40B4-BE49-F238E27FC236}">
                  <a16:creationId xmlns:a16="http://schemas.microsoft.com/office/drawing/2014/main" id="{2C6AB386-E17B-4E29-B284-825D17BA364D}"/>
                </a:ext>
              </a:extLst>
            </p:cNvPr>
            <p:cNvSpPr txBox="1"/>
            <p:nvPr/>
          </p:nvSpPr>
          <p:spPr>
            <a:xfrm>
              <a:off x="378880" y="6634526"/>
              <a:ext cx="6621119" cy="523220"/>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敷地，構造，設備等に関する技術基準についての審査が不要となります。</a:t>
              </a:r>
              <a:r>
                <a:rPr lang="en-US" altLang="ja-JP" sz="1400" b="1" baseline="30000" dirty="0">
                  <a:latin typeface="Meiryo UI" panose="020B0604030504040204" pitchFamily="50" charset="-128"/>
                  <a:ea typeface="Meiryo UI" panose="020B0604030504040204" pitchFamily="50" charset="-128"/>
                </a:rPr>
                <a:t>※</a:t>
              </a:r>
              <a:r>
                <a:rPr lang="ja-JP" altLang="en-US" sz="1400" b="1" baseline="30000" dirty="0">
                  <a:latin typeface="Meiryo UI" panose="020B0604030504040204" pitchFamily="50" charset="-128"/>
                  <a:ea typeface="Meiryo UI" panose="020B0604030504040204" pitchFamily="50" charset="-128"/>
                </a:rPr>
                <a:t>３</a:t>
              </a:r>
              <a:endParaRPr lang="en-US" altLang="ja-JP" sz="1400" b="1" baseline="300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緩和された技術基準（次ページ参照）が適用され，建築費の削減が期待されます。</a:t>
              </a:r>
              <a:endParaRPr lang="en-US" altLang="ja-JP" sz="14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F1CCD4F1-468C-4D5D-8361-AA624F77B10D}"/>
                </a:ext>
              </a:extLst>
            </p:cNvPr>
            <p:cNvSpPr txBox="1"/>
            <p:nvPr/>
          </p:nvSpPr>
          <p:spPr>
            <a:xfrm>
              <a:off x="239486" y="7302709"/>
              <a:ext cx="6621119" cy="307777"/>
            </a:xfrm>
            <a:prstGeom prst="rect">
              <a:avLst/>
            </a:prstGeom>
            <a:noFill/>
          </p:spPr>
          <p:txBody>
            <a:bodyPr wrap="square" rtlCol="0">
              <a:spAutoFit/>
            </a:bodyPr>
            <a:lstStyle/>
            <a:p>
              <a:pPr lvl="0" defTabSz="914400">
                <a:defRPr/>
              </a:pP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３　これまでと同様，都市計画区域外において，建築面積が</a:t>
              </a:r>
              <a:r>
                <a:rPr lang="ja-JP" altLang="ja-JP" sz="700" dirty="0">
                  <a:latin typeface="Meiryo UI" panose="020B0604030504040204" pitchFamily="50" charset="-128"/>
                  <a:ea typeface="Meiryo UI" panose="020B0604030504040204" pitchFamily="50" charset="-128"/>
                </a:rPr>
                <a:t>木造</a:t>
              </a:r>
              <a:r>
                <a:rPr lang="en-US" altLang="ja-JP" sz="700" dirty="0">
                  <a:latin typeface="Meiryo UI" panose="020B0604030504040204" pitchFamily="50" charset="-128"/>
                  <a:ea typeface="Meiryo UI" panose="020B0604030504040204" pitchFamily="50" charset="-128"/>
                </a:rPr>
                <a:t>500</a:t>
              </a:r>
              <a:r>
                <a:rPr lang="ja-JP" altLang="ja-JP" sz="700" dirty="0">
                  <a:latin typeface="Meiryo UI" panose="020B0604030504040204" pitchFamily="50" charset="-128"/>
                  <a:ea typeface="Meiryo UI" panose="020B0604030504040204" pitchFamily="50" charset="-128"/>
                </a:rPr>
                <a:t>㎡以下</a:t>
              </a:r>
              <a:r>
                <a:rPr lang="ja-JP" altLang="en-US" sz="700" dirty="0">
                  <a:latin typeface="Meiryo UI" panose="020B0604030504040204" pitchFamily="50" charset="-128"/>
                  <a:ea typeface="Meiryo UI" panose="020B0604030504040204" pitchFamily="50" charset="-128"/>
                </a:rPr>
                <a:t>（鉄骨等</a:t>
              </a:r>
              <a:r>
                <a:rPr lang="en-US" altLang="ja-JP" sz="700" dirty="0">
                  <a:latin typeface="Meiryo UI" panose="020B0604030504040204" pitchFamily="50" charset="-128"/>
                  <a:ea typeface="Meiryo UI" panose="020B0604030504040204" pitchFamily="50" charset="-128"/>
                </a:rPr>
                <a:t>200</a:t>
              </a:r>
              <a:r>
                <a:rPr lang="ja-JP" altLang="en-US" sz="700" dirty="0">
                  <a:latin typeface="Meiryo UI" panose="020B0604030504040204" pitchFamily="50" charset="-128"/>
                  <a:ea typeface="Meiryo UI" panose="020B0604030504040204" pitchFamily="50" charset="-128"/>
                </a:rPr>
                <a:t>㎡以下）</a:t>
              </a:r>
              <a:r>
                <a:rPr lang="ja-JP" altLang="ja-JP" sz="700" dirty="0">
                  <a:latin typeface="Meiryo UI" panose="020B0604030504040204" pitchFamily="50" charset="-128"/>
                  <a:ea typeface="Meiryo UI" panose="020B0604030504040204" pitchFamily="50" charset="-128"/>
                </a:rPr>
                <a:t>の畜舎等は建築基準法</a:t>
              </a:r>
              <a:r>
                <a:rPr lang="ja-JP" altLang="en-US" sz="700" dirty="0">
                  <a:latin typeface="Meiryo UI" panose="020B0604030504040204" pitchFamily="50" charset="-128"/>
                  <a:ea typeface="Meiryo UI" panose="020B0604030504040204" pitchFamily="50" charset="-128"/>
                </a:rPr>
                <a:t>に基づく</a:t>
              </a:r>
              <a:r>
                <a:rPr lang="ja-JP" altLang="ja-JP" sz="700" dirty="0">
                  <a:latin typeface="Meiryo UI" panose="020B0604030504040204" pitchFamily="50" charset="-128"/>
                  <a:ea typeface="Meiryo UI" panose="020B0604030504040204" pitchFamily="50" charset="-128"/>
                </a:rPr>
                <a:t>建築確認は必要ありません。</a:t>
              </a:r>
              <a:endParaRPr lang="en-US" altLang="ja-JP" sz="700" dirty="0">
                <a:latin typeface="Meiryo UI" panose="020B0604030504040204" pitchFamily="50" charset="-128"/>
                <a:ea typeface="Meiryo UI" panose="020B0604030504040204" pitchFamily="50" charset="-128"/>
              </a:endParaRPr>
            </a:p>
            <a:p>
              <a:pPr lvl="0" defTabSz="914400">
                <a:defRPr/>
              </a:pPr>
              <a:r>
                <a:rPr lang="ja-JP" altLang="en-US" sz="700" dirty="0">
                  <a:latin typeface="Meiryo UI" panose="020B0604030504040204" pitchFamily="50" charset="-128"/>
                  <a:ea typeface="Meiryo UI" panose="020B0604030504040204" pitchFamily="50" charset="-128"/>
                </a:rPr>
                <a:t>　　　　（この場合は</a:t>
              </a:r>
              <a:r>
                <a:rPr lang="ja-JP" altLang="ja-JP" sz="700" dirty="0">
                  <a:latin typeface="Meiryo UI" panose="020B0604030504040204" pitchFamily="50" charset="-128"/>
                  <a:ea typeface="Meiryo UI" panose="020B0604030504040204" pitchFamily="50" charset="-128"/>
                </a:rPr>
                <a:t>畜舎特例法に基づく認定も必要ありません。</a:t>
              </a:r>
              <a:r>
                <a:rPr lang="ja-JP" altLang="en-US" sz="700" dirty="0">
                  <a:latin typeface="Meiryo UI" panose="020B0604030504040204" pitchFamily="50" charset="-128"/>
                  <a:ea typeface="Meiryo UI" panose="020B0604030504040204" pitchFamily="50" charset="-128"/>
                </a:rPr>
                <a:t>）</a:t>
              </a:r>
              <a:endParaRPr lang="ja-JP" altLang="ja-JP" sz="700" dirty="0">
                <a:latin typeface="Meiryo UI" panose="020B0604030504040204" pitchFamily="50" charset="-128"/>
                <a:ea typeface="Meiryo UI" panose="020B0604030504040204" pitchFamily="50" charset="-128"/>
              </a:endParaRPr>
            </a:p>
          </p:txBody>
        </p:sp>
      </p:grpSp>
      <p:sp>
        <p:nvSpPr>
          <p:cNvPr id="44" name="テキスト ボックス 43">
            <a:extLst>
              <a:ext uri="{FF2B5EF4-FFF2-40B4-BE49-F238E27FC236}">
                <a16:creationId xmlns:a16="http://schemas.microsoft.com/office/drawing/2014/main" id="{C72C3FFD-7FDF-4D4A-AE82-AFD833BCC3D8}"/>
              </a:ext>
            </a:extLst>
          </p:cNvPr>
          <p:cNvSpPr txBox="1"/>
          <p:nvPr/>
        </p:nvSpPr>
        <p:spPr>
          <a:xfrm>
            <a:off x="1641867" y="940601"/>
            <a:ext cx="4504229" cy="245084"/>
          </a:xfrm>
          <a:prstGeom prst="rect">
            <a:avLst/>
          </a:prstGeom>
          <a:noFill/>
        </p:spPr>
        <p:txBody>
          <a:bodyPr wrap="square" rtlCol="0">
            <a:noAutofit/>
          </a:bodyPr>
          <a:lstStyle/>
          <a:p>
            <a:r>
              <a:rPr lang="en-US" altLang="ja-JP" sz="1200" b="1" dirty="0">
                <a:solidFill>
                  <a:schemeClr val="bg1"/>
                </a:solidFill>
                <a:latin typeface="Meiryo UI" panose="020B0604030504040204" pitchFamily="50" charset="-128"/>
                <a:ea typeface="Meiryo UI" panose="020B0604030504040204" pitchFamily="50" charset="-128"/>
              </a:rPr>
              <a:t>※</a:t>
            </a:r>
            <a:r>
              <a:rPr lang="ja-JP" altLang="en-US" sz="1200" b="1" dirty="0">
                <a:solidFill>
                  <a:schemeClr val="bg1"/>
                </a:solidFill>
                <a:latin typeface="Meiryo UI" panose="020B0604030504040204" pitchFamily="50" charset="-128"/>
                <a:ea typeface="Meiryo UI" panose="020B0604030504040204" pitchFamily="50" charset="-128"/>
              </a:rPr>
              <a:t>畜舎特例法：「畜舎等の建築等及び利用の特例に関する法律」</a:t>
            </a:r>
          </a:p>
        </p:txBody>
      </p:sp>
      <p:sp>
        <p:nvSpPr>
          <p:cNvPr id="46" name="テキスト ボックス 45">
            <a:extLst>
              <a:ext uri="{FF2B5EF4-FFF2-40B4-BE49-F238E27FC236}">
                <a16:creationId xmlns:a16="http://schemas.microsoft.com/office/drawing/2014/main" id="{C72C3FFD-7FDF-4D4A-AE82-AFD833BCC3D8}"/>
              </a:ext>
            </a:extLst>
          </p:cNvPr>
          <p:cNvSpPr txBox="1"/>
          <p:nvPr/>
        </p:nvSpPr>
        <p:spPr>
          <a:xfrm>
            <a:off x="167443" y="170049"/>
            <a:ext cx="1792723" cy="325995"/>
          </a:xfrm>
          <a:prstGeom prst="rect">
            <a:avLst/>
          </a:prstGeom>
          <a:noFill/>
        </p:spPr>
        <p:txBody>
          <a:bodyPr wrap="square" rtlCol="0">
            <a:noAutofit/>
          </a:bodyPr>
          <a:lstStyle/>
          <a:p>
            <a:r>
              <a:rPr lang="ja-JP" altLang="en-US" sz="1200" b="1" dirty="0">
                <a:solidFill>
                  <a:schemeClr val="bg1"/>
                </a:solidFill>
                <a:latin typeface="Meiryo UI" panose="020B0604030504040204" pitchFamily="50" charset="-128"/>
                <a:ea typeface="Meiryo UI" panose="020B0604030504040204" pitchFamily="50" charset="-128"/>
              </a:rPr>
              <a:t>　令和４年４月１日から</a:t>
            </a:r>
          </a:p>
        </p:txBody>
      </p:sp>
      <p:grpSp>
        <p:nvGrpSpPr>
          <p:cNvPr id="48" name="グループ化 47">
            <a:extLst>
              <a:ext uri="{FF2B5EF4-FFF2-40B4-BE49-F238E27FC236}">
                <a16:creationId xmlns:a16="http://schemas.microsoft.com/office/drawing/2014/main" id="{DF287E19-AA04-47D4-99F8-9C9AB88F93C3}"/>
              </a:ext>
            </a:extLst>
          </p:cNvPr>
          <p:cNvGrpSpPr/>
          <p:nvPr/>
        </p:nvGrpSpPr>
        <p:grpSpPr>
          <a:xfrm>
            <a:off x="161110" y="5661874"/>
            <a:ext cx="7125442" cy="2083768"/>
            <a:chOff x="110989" y="1856189"/>
            <a:chExt cx="6789566" cy="2083768"/>
          </a:xfrm>
        </p:grpSpPr>
        <p:sp>
          <p:nvSpPr>
            <p:cNvPr id="51" name="正方形/長方形 50">
              <a:extLst>
                <a:ext uri="{FF2B5EF4-FFF2-40B4-BE49-F238E27FC236}">
                  <a16:creationId xmlns:a16="http://schemas.microsoft.com/office/drawing/2014/main" id="{0ADE3F92-7B20-43B6-A89F-EDF5077A790D}"/>
                </a:ext>
              </a:extLst>
            </p:cNvPr>
            <p:cNvSpPr/>
            <p:nvPr/>
          </p:nvSpPr>
          <p:spPr>
            <a:xfrm>
              <a:off x="280067" y="2149086"/>
              <a:ext cx="6620488" cy="17908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8">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47CE524F-91C1-4277-99F3-FBBB16119EC4}"/>
                </a:ext>
              </a:extLst>
            </p:cNvPr>
            <p:cNvSpPr txBox="1"/>
            <p:nvPr/>
          </p:nvSpPr>
          <p:spPr>
            <a:xfrm>
              <a:off x="268317" y="2238851"/>
              <a:ext cx="6620488" cy="1179810"/>
            </a:xfrm>
            <a:prstGeom prst="rect">
              <a:avLst/>
            </a:prstGeom>
            <a:noFill/>
          </p:spPr>
          <p:txBody>
            <a:bodyPr wrap="square" rtlCol="0">
              <a:spAutoFit/>
            </a:bodyPr>
            <a:lstStyle/>
            <a:p>
              <a:r>
                <a:rPr lang="ja-JP" altLang="en-US" sz="1500" b="1"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a:t>
              </a:r>
              <a:r>
                <a:rPr lang="ja-JP" altLang="en-US" sz="1500" b="1" dirty="0">
                  <a:solidFill>
                    <a:schemeClr val="accent6">
                      <a:lumMod val="75000"/>
                    </a:schemeClr>
                  </a:solidFill>
                  <a:latin typeface="Meiryo UI" panose="020B0604030504040204" pitchFamily="50" charset="-128"/>
                  <a:ea typeface="Meiryo UI" panose="020B0604030504040204" pitchFamily="50" charset="-128"/>
                </a:rPr>
                <a:t>畜舎</a:t>
              </a:r>
              <a:r>
                <a:rPr lang="en-US" altLang="ja-JP" sz="1500" b="1" baseline="30000" dirty="0">
                  <a:latin typeface="Meiryo UI" panose="020B0604030504040204" pitchFamily="50" charset="-128"/>
                  <a:ea typeface="Meiryo UI" panose="020B0604030504040204" pitchFamily="50" charset="-128"/>
                </a:rPr>
                <a:t>※</a:t>
              </a:r>
              <a:r>
                <a:rPr lang="ja-JP" altLang="en-US" sz="1500" b="1" baseline="30000" dirty="0">
                  <a:latin typeface="Meiryo UI" panose="020B0604030504040204" pitchFamily="50" charset="-128"/>
                  <a:ea typeface="Meiryo UI" panose="020B0604030504040204" pitchFamily="50" charset="-128"/>
                </a:rPr>
                <a:t>１</a:t>
              </a:r>
              <a:r>
                <a:rPr lang="ja-JP" altLang="en-US" sz="1500" dirty="0">
                  <a:latin typeface="Meiryo UI" panose="020B0604030504040204" pitchFamily="50" charset="-128"/>
                  <a:ea typeface="Meiryo UI" panose="020B0604030504040204" pitchFamily="50" charset="-128"/>
                </a:rPr>
                <a:t>（搾乳施設を含む）又は</a:t>
              </a:r>
              <a:r>
                <a:rPr lang="ja-JP" altLang="en-US" sz="1500" b="1" dirty="0">
                  <a:solidFill>
                    <a:schemeClr val="accent6">
                      <a:lumMod val="75000"/>
                    </a:schemeClr>
                  </a:solidFill>
                  <a:latin typeface="Meiryo UI" panose="020B0604030504040204" pitchFamily="50" charset="-128"/>
                  <a:ea typeface="Meiryo UI" panose="020B0604030504040204" pitchFamily="50" charset="-128"/>
                </a:rPr>
                <a:t>堆肥舎</a:t>
              </a:r>
              <a:r>
                <a:rPr lang="en-US" altLang="ja-JP" sz="1500" b="1" baseline="30000" dirty="0">
                  <a:latin typeface="Meiryo UI" panose="020B0604030504040204" pitchFamily="50" charset="-128"/>
                  <a:ea typeface="Meiryo UI" panose="020B0604030504040204" pitchFamily="50" charset="-128"/>
                </a:rPr>
                <a:t>※</a:t>
              </a:r>
              <a:r>
                <a:rPr lang="ja-JP" altLang="en-US" sz="1500" b="1" baseline="30000" dirty="0">
                  <a:latin typeface="Meiryo UI" panose="020B0604030504040204" pitchFamily="50" charset="-128"/>
                  <a:ea typeface="Meiryo UI" panose="020B0604030504040204" pitchFamily="50" charset="-128"/>
                </a:rPr>
                <a:t>２</a:t>
              </a:r>
              <a:endParaRPr lang="en-US" altLang="ja-JP" sz="1500" b="1" baseline="300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pPr marL="161193" indent="-161193"/>
              <a:r>
                <a:rPr lang="ja-JP" altLang="en-US" sz="1500" b="1" dirty="0">
                  <a:latin typeface="Meiryo UI" panose="020B0604030504040204" pitchFamily="50" charset="-128"/>
                  <a:ea typeface="Meiryo UI" panose="020B0604030504040204" pitchFamily="50" charset="-128"/>
                </a:rPr>
                <a:t>・　</a:t>
              </a:r>
              <a:r>
                <a:rPr lang="ja-JP" altLang="en-US" sz="1500" dirty="0">
                  <a:solidFill>
                    <a:prstClr val="black"/>
                  </a:solidFill>
                  <a:latin typeface="Meiryo UI" panose="020B0604030504040204" pitchFamily="50" charset="-128"/>
                  <a:ea typeface="Meiryo UI" panose="020B0604030504040204" pitchFamily="50" charset="-128"/>
                </a:rPr>
                <a:t>畜舎又は堆肥舎に付随する</a:t>
              </a:r>
              <a:r>
                <a:rPr lang="en-US" altLang="ja-JP" sz="1500" b="1" baseline="30000" dirty="0">
                  <a:solidFill>
                    <a:prstClr val="black"/>
                  </a:solidFill>
                  <a:latin typeface="Meiryo UI" panose="020B0604030504040204" pitchFamily="50" charset="-128"/>
                  <a:ea typeface="Meiryo UI" panose="020B0604030504040204" pitchFamily="50" charset="-128"/>
                </a:rPr>
                <a:t>※</a:t>
              </a:r>
              <a:r>
                <a:rPr lang="ja-JP" altLang="en-US" sz="1500" b="1" baseline="30000" dirty="0">
                  <a:solidFill>
                    <a:prstClr val="black"/>
                  </a:solidFill>
                  <a:latin typeface="Meiryo UI" panose="020B0604030504040204" pitchFamily="50" charset="-128"/>
                  <a:ea typeface="Meiryo UI" panose="020B0604030504040204" pitchFamily="50" charset="-128"/>
                </a:rPr>
                <a:t>３</a:t>
              </a:r>
              <a:r>
                <a:rPr lang="ja-JP" altLang="en-US" sz="1500" b="1" u="sng" dirty="0">
                  <a:solidFill>
                    <a:schemeClr val="accent5">
                      <a:lumMod val="75000"/>
                    </a:schemeClr>
                  </a:solidFill>
                  <a:latin typeface="Meiryo UI" panose="020B0604030504040204" pitchFamily="50" charset="-128"/>
                  <a:ea typeface="Meiryo UI" panose="020B0604030504040204" pitchFamily="50" charset="-128"/>
                </a:rPr>
                <a:t>保管庫（倉庫又は車庫）</a:t>
              </a:r>
              <a:endParaRPr lang="en-US" altLang="ja-JP" sz="1500" b="1" u="sng" dirty="0">
                <a:solidFill>
                  <a:schemeClr val="accent5">
                    <a:lumMod val="75000"/>
                  </a:schemeClr>
                </a:solidFill>
                <a:latin typeface="Meiryo UI" panose="020B0604030504040204" pitchFamily="50" charset="-128"/>
                <a:ea typeface="Meiryo UI" panose="020B0604030504040204" pitchFamily="50" charset="-128"/>
              </a:endParaRPr>
            </a:p>
            <a:p>
              <a:pPr marL="161193" indent="-161193"/>
              <a:endParaRPr lang="en-US" altLang="ja-JP" sz="400" b="1" dirty="0">
                <a:solidFill>
                  <a:schemeClr val="accent6">
                    <a:lumMod val="75000"/>
                  </a:schemeClr>
                </a:solidFill>
                <a:latin typeface="Meiryo UI" panose="020B0604030504040204" pitchFamily="50" charset="-128"/>
                <a:ea typeface="Meiryo UI" panose="020B0604030504040204" pitchFamily="50" charset="-128"/>
              </a:endParaRPr>
            </a:p>
            <a:p>
              <a:pPr marL="161193" indent="-161193"/>
              <a:r>
                <a:rPr lang="ja-JP" altLang="en-US" sz="1500" b="1" dirty="0">
                  <a:latin typeface="Meiryo UI" panose="020B0604030504040204" pitchFamily="50" charset="-128"/>
                  <a:ea typeface="Meiryo UI" panose="020B0604030504040204" pitchFamily="50" charset="-128"/>
                </a:rPr>
                <a:t>・　</a:t>
              </a:r>
              <a:r>
                <a:rPr lang="ja-JP" altLang="en-US" sz="1500" dirty="0">
                  <a:solidFill>
                    <a:prstClr val="black"/>
                  </a:solidFill>
                  <a:latin typeface="Meiryo UI" panose="020B0604030504040204" pitchFamily="50" charset="-128"/>
                  <a:ea typeface="Meiryo UI" panose="020B0604030504040204" pitchFamily="50" charset="-128"/>
                </a:rPr>
                <a:t>畜産経営に必要な</a:t>
              </a:r>
              <a:r>
                <a:rPr lang="ja-JP" altLang="en-US" sz="1500" b="1" u="sng" dirty="0">
                  <a:solidFill>
                    <a:schemeClr val="accent5">
                      <a:lumMod val="75000"/>
                    </a:schemeClr>
                  </a:solidFill>
                  <a:latin typeface="Meiryo UI" panose="020B0604030504040204" pitchFamily="50" charset="-128"/>
                  <a:ea typeface="Meiryo UI" panose="020B0604030504040204" pitchFamily="50" charset="-128"/>
                </a:rPr>
                <a:t>貯水施設</a:t>
              </a:r>
              <a:r>
                <a:rPr lang="ja-JP" altLang="en-US" sz="1500" dirty="0">
                  <a:solidFill>
                    <a:prstClr val="black"/>
                  </a:solidFill>
                  <a:latin typeface="Meiryo UI" panose="020B0604030504040204" pitchFamily="50" charset="-128"/>
                  <a:ea typeface="Meiryo UI" panose="020B0604030504040204" pitchFamily="50" charset="-128"/>
                </a:rPr>
                <a:t>等</a:t>
              </a:r>
              <a:r>
                <a:rPr lang="en-US" altLang="ja-JP" sz="1500" b="1" baseline="30000" dirty="0">
                  <a:solidFill>
                    <a:prstClr val="black"/>
                  </a:solidFill>
                  <a:latin typeface="Meiryo UI" panose="020B0604030504040204" pitchFamily="50" charset="-128"/>
                  <a:ea typeface="Meiryo UI" panose="020B0604030504040204" pitchFamily="50" charset="-128"/>
                </a:rPr>
                <a:t>※</a:t>
              </a:r>
              <a:r>
                <a:rPr lang="ja-JP" altLang="en-US" sz="1500" b="1" baseline="30000" dirty="0">
                  <a:solidFill>
                    <a:prstClr val="black"/>
                  </a:solidFill>
                  <a:latin typeface="Meiryo UI" panose="020B0604030504040204" pitchFamily="50" charset="-128"/>
                  <a:ea typeface="Meiryo UI" panose="020B0604030504040204" pitchFamily="50" charset="-128"/>
                </a:rPr>
                <a:t>４</a:t>
              </a:r>
              <a:endParaRPr lang="en-US" altLang="ja-JP" sz="1500" b="1" baseline="30000" dirty="0">
                <a:solidFill>
                  <a:prstClr val="black"/>
                </a:solidFill>
                <a:latin typeface="Meiryo UI" panose="020B0604030504040204" pitchFamily="50" charset="-128"/>
                <a:ea typeface="Meiryo UI" panose="020B0604030504040204" pitchFamily="50" charset="-128"/>
              </a:endParaRPr>
            </a:p>
            <a:p>
              <a:pPr marL="161193" indent="-161193"/>
              <a:endParaRPr lang="en-US" altLang="ja-JP" sz="400" b="1" baseline="30000" dirty="0">
                <a:solidFill>
                  <a:prstClr val="black"/>
                </a:solidFill>
                <a:latin typeface="Meiryo UI" panose="020B0604030504040204" pitchFamily="50" charset="-128"/>
                <a:ea typeface="Meiryo UI" panose="020B0604030504040204" pitchFamily="50" charset="-128"/>
              </a:endParaRPr>
            </a:p>
            <a:p>
              <a:pPr marL="161193" indent="-161193"/>
              <a:r>
                <a:rPr lang="ja-JP" altLang="en-US" sz="1500" dirty="0">
                  <a:solidFill>
                    <a:prstClr val="black"/>
                  </a:solidFill>
                  <a:latin typeface="Meiryo UI" panose="020B0604030504040204" pitchFamily="50" charset="-128"/>
                  <a:ea typeface="Meiryo UI" panose="020B0604030504040204" pitchFamily="50" charset="-128"/>
                </a:rPr>
                <a:t>・　高さ８ｍを超える</a:t>
              </a:r>
              <a:r>
                <a:rPr lang="ja-JP" altLang="en-US" sz="1500" b="1" u="sng" dirty="0">
                  <a:solidFill>
                    <a:schemeClr val="accent5">
                      <a:lumMod val="75000"/>
                    </a:schemeClr>
                  </a:solidFill>
                  <a:latin typeface="Meiryo UI" panose="020B0604030504040204" pitchFamily="50" charset="-128"/>
                  <a:ea typeface="Meiryo UI" panose="020B0604030504040204" pitchFamily="50" charset="-128"/>
                </a:rPr>
                <a:t>発酵槽</a:t>
              </a:r>
              <a:r>
                <a:rPr lang="ja-JP" altLang="en-US" sz="1500" dirty="0">
                  <a:solidFill>
                    <a:prstClr val="black"/>
                  </a:solidFill>
                  <a:latin typeface="Meiryo UI" panose="020B0604030504040204" pitchFamily="50" charset="-128"/>
                  <a:ea typeface="Meiryo UI" panose="020B0604030504040204" pitchFamily="50" charset="-128"/>
                </a:rPr>
                <a:t>等</a:t>
              </a:r>
              <a:r>
                <a:rPr lang="en-US" altLang="ja-JP" sz="1500" b="1" baseline="30000" dirty="0">
                  <a:solidFill>
                    <a:prstClr val="black"/>
                  </a:solidFill>
                  <a:latin typeface="Meiryo UI" panose="020B0604030504040204" pitchFamily="50" charset="-128"/>
                  <a:ea typeface="Meiryo UI" panose="020B0604030504040204" pitchFamily="50" charset="-128"/>
                </a:rPr>
                <a:t>※</a:t>
              </a:r>
              <a:r>
                <a:rPr lang="ja-JP" altLang="en-US" sz="1500" b="1" baseline="30000" dirty="0">
                  <a:solidFill>
                    <a:prstClr val="black"/>
                  </a:solidFill>
                  <a:latin typeface="Meiryo UI" panose="020B0604030504040204" pitchFamily="50" charset="-128"/>
                  <a:ea typeface="Meiryo UI" panose="020B0604030504040204" pitchFamily="50" charset="-128"/>
                </a:rPr>
                <a:t>２</a:t>
              </a:r>
              <a:endParaRPr lang="en-US" altLang="ja-JP" sz="1500" b="1" baseline="30000" dirty="0">
                <a:solidFill>
                  <a:prstClr val="black"/>
                </a:solidFill>
                <a:latin typeface="Meiryo UI" panose="020B0604030504040204" pitchFamily="50" charset="-128"/>
                <a:ea typeface="Meiryo UI" panose="020B0604030504040204" pitchFamily="50" charset="-128"/>
              </a:endParaRPr>
            </a:p>
          </p:txBody>
        </p:sp>
        <p:sp>
          <p:nvSpPr>
            <p:cNvPr id="53" name="四角形: 角を丸くする 29">
              <a:extLst>
                <a:ext uri="{FF2B5EF4-FFF2-40B4-BE49-F238E27FC236}">
                  <a16:creationId xmlns:a16="http://schemas.microsoft.com/office/drawing/2014/main" id="{96B2EF59-B59E-4713-9E96-58C28FC81BC6}"/>
                </a:ext>
              </a:extLst>
            </p:cNvPr>
            <p:cNvSpPr/>
            <p:nvPr/>
          </p:nvSpPr>
          <p:spPr>
            <a:xfrm>
              <a:off x="110989" y="1856189"/>
              <a:ext cx="1548484" cy="36384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対象となる畜舎</a:t>
              </a:r>
            </a:p>
          </p:txBody>
        </p:sp>
      </p:grpSp>
      <p:sp>
        <p:nvSpPr>
          <p:cNvPr id="54" name="テキスト ボックス 53">
            <a:extLst>
              <a:ext uri="{FF2B5EF4-FFF2-40B4-BE49-F238E27FC236}">
                <a16:creationId xmlns:a16="http://schemas.microsoft.com/office/drawing/2014/main" id="{0DEA10C9-1496-4431-B391-05B248D31330}"/>
              </a:ext>
            </a:extLst>
          </p:cNvPr>
          <p:cNvSpPr txBox="1"/>
          <p:nvPr/>
        </p:nvSpPr>
        <p:spPr>
          <a:xfrm>
            <a:off x="350883" y="7776609"/>
            <a:ext cx="6948000" cy="523092"/>
          </a:xfrm>
          <a:prstGeom prst="rect">
            <a:avLst/>
          </a:prstGeom>
          <a:noFill/>
        </p:spPr>
        <p:txBody>
          <a:bodyPr wrap="square">
            <a:spAutoFit/>
          </a:bodyPr>
          <a:lstStyle/>
          <a:p>
            <a:pPr lvl="0">
              <a:lnSpc>
                <a:spcPct val="120000"/>
              </a:lnSpc>
              <a:defRPr/>
            </a:pPr>
            <a:r>
              <a:rPr lang="en-US" altLang="ja-JP" sz="600" dirty="0">
                <a:solidFill>
                  <a:prstClr val="black"/>
                </a:solidFill>
                <a:latin typeface="Meiryo UI" panose="020B0604030504040204" pitchFamily="50" charset="-128"/>
                <a:ea typeface="Meiryo UI" panose="020B0604030504040204" pitchFamily="50" charset="-128"/>
              </a:rPr>
              <a:t>※</a:t>
            </a:r>
            <a:r>
              <a:rPr lang="ja-JP" altLang="en-US" sz="600" dirty="0">
                <a:solidFill>
                  <a:prstClr val="black"/>
                </a:solidFill>
                <a:latin typeface="Meiryo UI" panose="020B0604030504040204" pitchFamily="50" charset="-128"/>
                <a:ea typeface="Meiryo UI" panose="020B0604030504040204" pitchFamily="50" charset="-128"/>
              </a:rPr>
              <a:t>１　①ペットの飼育施設、②競走馬・乗用馬の厩舎及び堆肥舎は、畜舎特例法の対象外です。</a:t>
            </a:r>
            <a:endParaRPr lang="en-US" altLang="ja-JP" sz="600" dirty="0">
              <a:solidFill>
                <a:prstClr val="black"/>
              </a:solidFill>
              <a:latin typeface="Meiryo UI" panose="020B0604030504040204" pitchFamily="50" charset="-128"/>
              <a:ea typeface="Meiryo UI" panose="020B0604030504040204" pitchFamily="50" charset="-128"/>
            </a:endParaRPr>
          </a:p>
          <a:p>
            <a:pPr lvl="0">
              <a:lnSpc>
                <a:spcPct val="120000"/>
              </a:lnSpc>
              <a:defRPr/>
            </a:pPr>
            <a:r>
              <a:rPr lang="en-US" altLang="ja-JP" sz="600" dirty="0">
                <a:solidFill>
                  <a:prstClr val="black"/>
                </a:solidFill>
                <a:latin typeface="Meiryo UI" panose="020B0604030504040204" pitchFamily="50" charset="-128"/>
                <a:ea typeface="Meiryo UI" panose="020B0604030504040204" pitchFamily="50" charset="-128"/>
              </a:rPr>
              <a:t>※</a:t>
            </a:r>
            <a:r>
              <a:rPr lang="ja-JP" altLang="en-US" sz="600" dirty="0">
                <a:solidFill>
                  <a:prstClr val="black"/>
                </a:solidFill>
                <a:latin typeface="Meiryo UI" panose="020B0604030504040204" pitchFamily="50" charset="-128"/>
                <a:ea typeface="Meiryo UI" panose="020B0604030504040204" pitchFamily="50" charset="-128"/>
              </a:rPr>
              <a:t>２　家畜排せつ物の処理又は保管のためのものが対象となります。家畜排せつ物以外の物を処理等するものは畜舎特例法の対象外です。</a:t>
            </a:r>
            <a:endParaRPr lang="en-US" altLang="ja-JP" sz="600" dirty="0">
              <a:solidFill>
                <a:prstClr val="black"/>
              </a:solidFill>
              <a:latin typeface="Meiryo UI" panose="020B0604030504040204" pitchFamily="50" charset="-128"/>
              <a:ea typeface="Meiryo UI" panose="020B0604030504040204" pitchFamily="50" charset="-128"/>
            </a:endParaRPr>
          </a:p>
          <a:p>
            <a:pPr lvl="0">
              <a:lnSpc>
                <a:spcPct val="120000"/>
              </a:lnSpc>
              <a:defRPr/>
            </a:pPr>
            <a:r>
              <a:rPr lang="en-US" altLang="ja-JP" sz="600" dirty="0">
                <a:solidFill>
                  <a:prstClr val="black"/>
                </a:solidFill>
                <a:latin typeface="Meiryo UI" panose="020B0604030504040204" pitchFamily="50" charset="-128"/>
                <a:ea typeface="Meiryo UI" panose="020B0604030504040204" pitchFamily="50" charset="-128"/>
              </a:rPr>
              <a:t>※</a:t>
            </a:r>
            <a:r>
              <a:rPr lang="ja-JP" altLang="en-US" sz="600" dirty="0">
                <a:solidFill>
                  <a:prstClr val="black"/>
                </a:solidFill>
                <a:latin typeface="Meiryo UI" panose="020B0604030504040204" pitchFamily="50" charset="-128"/>
                <a:ea typeface="Meiryo UI" panose="020B0604030504040204" pitchFamily="50" charset="-128"/>
              </a:rPr>
              <a:t>３　「付随する」とは、畜舎・堆肥舎と①同一敷地内、②隣接する敷地内、③近接する敷地内に建築等するものであって、畜舎・堆肥舎と一体的に利用することをいいます。</a:t>
            </a:r>
            <a:endParaRPr lang="en-US" altLang="ja-JP" sz="600" dirty="0">
              <a:solidFill>
                <a:prstClr val="black"/>
              </a:solidFill>
              <a:latin typeface="Meiryo UI" panose="020B0604030504040204" pitchFamily="50" charset="-128"/>
              <a:ea typeface="Meiryo UI" panose="020B0604030504040204" pitchFamily="50" charset="-128"/>
            </a:endParaRPr>
          </a:p>
          <a:p>
            <a:pPr lvl="0">
              <a:lnSpc>
                <a:spcPct val="120000"/>
              </a:lnSpc>
              <a:defRPr/>
            </a:pPr>
            <a:r>
              <a:rPr lang="en-US" altLang="ja-JP" sz="600" dirty="0">
                <a:solidFill>
                  <a:prstClr val="black"/>
                </a:solidFill>
                <a:latin typeface="Meiryo UI" panose="020B0604030504040204" pitchFamily="50" charset="-128"/>
                <a:ea typeface="Meiryo UI" panose="020B0604030504040204" pitchFamily="50" charset="-128"/>
              </a:rPr>
              <a:t>※</a:t>
            </a:r>
            <a:r>
              <a:rPr lang="ja-JP" altLang="en-US" sz="600" dirty="0">
                <a:solidFill>
                  <a:prstClr val="black"/>
                </a:solidFill>
                <a:latin typeface="Meiryo UI" panose="020B0604030504040204" pitchFamily="50" charset="-128"/>
                <a:ea typeface="Meiryo UI" panose="020B0604030504040204" pitchFamily="50" charset="-128"/>
              </a:rPr>
              <a:t>４　搾乳施設の洗浄のために使用する水を貯水するための施設、畜舎で使用する井戸水を浄化するための浄化設備を備える施設等がこれに当たります。</a:t>
            </a:r>
            <a:endParaRPr lang="en-US" altLang="ja-JP" sz="600" dirty="0">
              <a:solidFill>
                <a:prstClr val="black"/>
              </a:solidFill>
              <a:latin typeface="Meiryo UI" panose="020B0604030504040204" pitchFamily="50" charset="-128"/>
              <a:ea typeface="Meiryo UI" panose="020B0604030504040204" pitchFamily="50" charset="-128"/>
            </a:endParaRPr>
          </a:p>
        </p:txBody>
      </p:sp>
      <p:sp>
        <p:nvSpPr>
          <p:cNvPr id="78" name="正方形/長方形 77">
            <a:extLst>
              <a:ext uri="{FF2B5EF4-FFF2-40B4-BE49-F238E27FC236}">
                <a16:creationId xmlns:a16="http://schemas.microsoft.com/office/drawing/2014/main" id="{0ADE3F92-7B20-43B6-A89F-EDF5077A790D}"/>
              </a:ext>
            </a:extLst>
          </p:cNvPr>
          <p:cNvSpPr/>
          <p:nvPr/>
        </p:nvSpPr>
        <p:spPr>
          <a:xfrm>
            <a:off x="319901" y="3688130"/>
            <a:ext cx="6948000" cy="1859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8">
              <a:latin typeface="Meiryo UI" panose="020B0604030504040204" pitchFamily="50" charset="-128"/>
              <a:ea typeface="Meiryo UI" panose="020B0604030504040204" pitchFamily="50" charset="-128"/>
            </a:endParaRPr>
          </a:p>
        </p:txBody>
      </p:sp>
      <p:sp>
        <p:nvSpPr>
          <p:cNvPr id="79" name="四角形: 角を丸くする 29">
            <a:extLst>
              <a:ext uri="{FF2B5EF4-FFF2-40B4-BE49-F238E27FC236}">
                <a16:creationId xmlns:a16="http://schemas.microsoft.com/office/drawing/2014/main" id="{96B2EF59-B59E-4713-9E96-58C28FC81BC6}"/>
              </a:ext>
            </a:extLst>
          </p:cNvPr>
          <p:cNvSpPr/>
          <p:nvPr/>
        </p:nvSpPr>
        <p:spPr>
          <a:xfrm>
            <a:off x="150402" y="3406234"/>
            <a:ext cx="1038635" cy="35912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概　　要</a:t>
            </a:r>
          </a:p>
        </p:txBody>
      </p:sp>
      <p:sp>
        <p:nvSpPr>
          <p:cNvPr id="80" name="テキスト ボックス 79">
            <a:extLst>
              <a:ext uri="{FF2B5EF4-FFF2-40B4-BE49-F238E27FC236}">
                <a16:creationId xmlns:a16="http://schemas.microsoft.com/office/drawing/2014/main" id="{47CE524F-91C1-4277-99F3-FBBB16119EC4}"/>
              </a:ext>
            </a:extLst>
          </p:cNvPr>
          <p:cNvSpPr txBox="1"/>
          <p:nvPr/>
        </p:nvSpPr>
        <p:spPr>
          <a:xfrm>
            <a:off x="319901" y="3753305"/>
            <a:ext cx="6948000" cy="1769715"/>
          </a:xfrm>
          <a:prstGeom prst="rect">
            <a:avLst/>
          </a:prstGeom>
          <a:noFill/>
        </p:spPr>
        <p:txBody>
          <a:bodyPr wrap="square" rtlCol="0">
            <a:spAutoFit/>
          </a:bodyPr>
          <a:lstStyle/>
          <a:p>
            <a:r>
              <a:rPr lang="ja-JP" altLang="en-US" sz="1500" b="1"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畜舎特例法で建築する場合，</a:t>
            </a:r>
            <a:r>
              <a:rPr lang="ja-JP" altLang="ja-JP" sz="1500" b="1" dirty="0">
                <a:solidFill>
                  <a:schemeClr val="accent6">
                    <a:lumMod val="75000"/>
                  </a:schemeClr>
                </a:solidFill>
                <a:latin typeface="Meiryo UI" panose="020B0604030504040204" pitchFamily="50" charset="-128"/>
                <a:ea typeface="Meiryo UI" panose="020B0604030504040204" pitchFamily="50" charset="-128"/>
              </a:rPr>
              <a:t>建築基準法に基づく建築確認申請が不要</a:t>
            </a:r>
            <a:r>
              <a:rPr lang="ja-JP" altLang="en-US" sz="1500" dirty="0">
                <a:latin typeface="Meiryo UI" panose="020B0604030504040204" pitchFamily="50" charset="-128"/>
                <a:ea typeface="Meiryo UI" panose="020B0604030504040204" pitchFamily="50" charset="-128"/>
              </a:rPr>
              <a:t>となります。</a:t>
            </a:r>
            <a:endParaRPr lang="ja-JP" altLang="ja-JP" sz="15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r>
              <a:rPr lang="ja-JP" altLang="en-US" sz="1500" b="1" dirty="0">
                <a:latin typeface="Meiryo UI" panose="020B0604030504040204" pitchFamily="50" charset="-128"/>
                <a:ea typeface="Meiryo UI" panose="020B0604030504040204" pitchFamily="50" charset="-128"/>
              </a:rPr>
              <a:t>・　</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畜舎特例法に基づく畜舎建築利用計画の作成，知事の認定が必要となります。</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①　一棟あたりの</a:t>
            </a:r>
            <a:r>
              <a:rPr lang="ja-JP" altLang="en-US" sz="1500" b="1" kern="100" dirty="0">
                <a:solidFill>
                  <a:schemeClr val="accent6">
                    <a:lumMod val="75000"/>
                  </a:schemeClr>
                </a:solidFill>
                <a:latin typeface="Meiryo UI" panose="020B0604030504040204" pitchFamily="50" charset="-128"/>
                <a:ea typeface="Meiryo UI" panose="020B0604030504040204" pitchFamily="50" charset="-128"/>
                <a:cs typeface="Times New Roman" panose="02020603050405020304" pitchFamily="18" charset="0"/>
              </a:rPr>
              <a:t>床面積</a:t>
            </a:r>
            <a:r>
              <a:rPr lang="en-US" altLang="ja-JP" sz="1500" b="1" kern="100" dirty="0">
                <a:solidFill>
                  <a:schemeClr val="accent6">
                    <a:lumMod val="75000"/>
                  </a:schemeClr>
                </a:solidFill>
                <a:latin typeface="Meiryo UI" panose="020B0604030504040204" pitchFamily="50" charset="-128"/>
                <a:ea typeface="Meiryo UI" panose="020B0604030504040204" pitchFamily="50" charset="-128"/>
                <a:cs typeface="Times New Roman" panose="02020603050405020304" pitchFamily="18" charset="0"/>
              </a:rPr>
              <a:t>3,000</a:t>
            </a:r>
            <a:r>
              <a:rPr lang="ja-JP" altLang="en-US" sz="1500" b="1" kern="100" dirty="0">
                <a:solidFill>
                  <a:schemeClr val="accent6">
                    <a:lumMod val="75000"/>
                  </a:schemeClr>
                </a:solidFill>
                <a:latin typeface="Meiryo UI" panose="020B0604030504040204" pitchFamily="50" charset="-128"/>
                <a:ea typeface="Meiryo UI" panose="020B0604030504040204" pitchFamily="50" charset="-128"/>
                <a:cs typeface="Times New Roman" panose="02020603050405020304" pitchFamily="18" charset="0"/>
              </a:rPr>
              <a:t>㎡以下</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の場合</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u="sng" kern="100" dirty="0">
                <a:latin typeface="Meiryo UI" panose="020B0604030504040204" pitchFamily="50" charset="-128"/>
                <a:ea typeface="Meiryo UI" panose="020B0604030504040204" pitchFamily="50" charset="-128"/>
                <a:cs typeface="Times New Roman" panose="02020603050405020304" pitchFamily="18" charset="0"/>
              </a:rPr>
              <a:t>畜舎建築利用計画を作成</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し，知事の認定を受ける。</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②　一棟あたりの</a:t>
            </a:r>
            <a:r>
              <a:rPr lang="ja-JP" altLang="en-US" sz="1500" b="1" kern="100" dirty="0">
                <a:solidFill>
                  <a:schemeClr val="accent6">
                    <a:lumMod val="75000"/>
                  </a:schemeClr>
                </a:solidFill>
                <a:latin typeface="Meiryo UI" panose="020B0604030504040204" pitchFamily="50" charset="-128"/>
                <a:ea typeface="Meiryo UI" panose="020B0604030504040204" pitchFamily="50" charset="-128"/>
                <a:cs typeface="Times New Roman" panose="02020603050405020304" pitchFamily="18" charset="0"/>
              </a:rPr>
              <a:t>床面積</a:t>
            </a:r>
            <a:r>
              <a:rPr lang="en-US" altLang="ja-JP" sz="1500" b="1" kern="100" dirty="0">
                <a:solidFill>
                  <a:schemeClr val="accent6">
                    <a:lumMod val="75000"/>
                  </a:schemeClr>
                </a:solidFill>
                <a:latin typeface="Meiryo UI" panose="020B0604030504040204" pitchFamily="50" charset="-128"/>
                <a:ea typeface="Meiryo UI" panose="020B0604030504040204" pitchFamily="50" charset="-128"/>
                <a:cs typeface="Times New Roman" panose="02020603050405020304" pitchFamily="18" charset="0"/>
              </a:rPr>
              <a:t>3,000</a:t>
            </a:r>
            <a:r>
              <a:rPr lang="ja-JP" altLang="en-US" sz="1500" b="1" kern="100" dirty="0">
                <a:solidFill>
                  <a:schemeClr val="accent6">
                    <a:lumMod val="75000"/>
                  </a:schemeClr>
                </a:solidFill>
                <a:latin typeface="Meiryo UI" panose="020B0604030504040204" pitchFamily="50" charset="-128"/>
                <a:ea typeface="Meiryo UI" panose="020B0604030504040204" pitchFamily="50" charset="-128"/>
                <a:cs typeface="Times New Roman" panose="02020603050405020304" pitchFamily="18" charset="0"/>
              </a:rPr>
              <a:t>㎡超</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の場合</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u="sng" kern="100" dirty="0">
                <a:latin typeface="Meiryo UI" panose="020B0604030504040204" pitchFamily="50" charset="-128"/>
                <a:ea typeface="Meiryo UI" panose="020B0604030504040204" pitchFamily="50" charset="-128"/>
                <a:cs typeface="Times New Roman" panose="02020603050405020304" pitchFamily="18" charset="0"/>
              </a:rPr>
              <a:t>民間の検査機関による技術基準等審査（建築基準法の建築確認と同等</a:t>
            </a:r>
            <a:endParaRPr lang="en-US" altLang="ja-JP" sz="1500" u="sng"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500" u="sng" kern="100" dirty="0">
                <a:latin typeface="Meiryo UI" panose="020B0604030504040204" pitchFamily="50" charset="-128"/>
                <a:ea typeface="Meiryo UI" panose="020B0604030504040204" pitchFamily="50" charset="-128"/>
                <a:cs typeface="Times New Roman" panose="02020603050405020304" pitchFamily="18" charset="0"/>
              </a:rPr>
              <a:t>の審査）＋畜舎建築利用計画を作成</a:t>
            </a:r>
            <a:r>
              <a:rPr lang="ja-JP" altLang="en-US" sz="1500" kern="100" dirty="0">
                <a:latin typeface="Meiryo UI" panose="020B0604030504040204" pitchFamily="50" charset="-128"/>
                <a:ea typeface="Meiryo UI" panose="020B0604030504040204" pitchFamily="50" charset="-128"/>
                <a:cs typeface="Times New Roman" panose="02020603050405020304" pitchFamily="18" charset="0"/>
              </a:rPr>
              <a:t>し，知事の認定を受ける。</a:t>
            </a:r>
            <a:endParaRPr lang="en-US" altLang="ja-JP" sz="1500" kern="100" dirty="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81" name="図 80">
            <a:extLst>
              <a:ext uri="{FF2B5EF4-FFF2-40B4-BE49-F238E27FC236}">
                <a16:creationId xmlns:a16="http://schemas.microsoft.com/office/drawing/2014/main" id="{62B56F0D-C29B-4108-9AE1-7BACABC431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1300" y="5971935"/>
            <a:ext cx="1479395" cy="1179811"/>
          </a:xfrm>
          <a:prstGeom prst="rect">
            <a:avLst/>
          </a:prstGeom>
        </p:spPr>
      </p:pic>
      <p:sp>
        <p:nvSpPr>
          <p:cNvPr id="3" name="テキスト ボックス 2">
            <a:extLst>
              <a:ext uri="{FF2B5EF4-FFF2-40B4-BE49-F238E27FC236}">
                <a16:creationId xmlns:a16="http://schemas.microsoft.com/office/drawing/2014/main" id="{F02B53E9-D386-470B-80D6-74CFC2858E76}"/>
              </a:ext>
            </a:extLst>
          </p:cNvPr>
          <p:cNvSpPr txBox="1"/>
          <p:nvPr/>
        </p:nvSpPr>
        <p:spPr>
          <a:xfrm>
            <a:off x="3024238" y="7236894"/>
            <a:ext cx="4254691" cy="415498"/>
          </a:xfrm>
          <a:prstGeom prst="rect">
            <a:avLst/>
          </a:prstGeom>
          <a:noFill/>
        </p:spPr>
        <p:txBody>
          <a:bodyPr wrap="none" rtlCol="0">
            <a:spAutoFit/>
          </a:bodyPr>
          <a:lstStyle/>
          <a:p>
            <a:r>
              <a:rPr lang="ja-JP" altLang="en-US" sz="1050" dirty="0">
                <a:latin typeface="Meiryo UI" panose="020B0604030504040204" pitchFamily="50" charset="-128"/>
                <a:ea typeface="Meiryo UI" panose="020B0604030504040204" pitchFamily="50" charset="-128"/>
              </a:rPr>
              <a:t>☑　高さ</a:t>
            </a:r>
            <a:r>
              <a:rPr lang="en-US" altLang="ja-JP" sz="1050" dirty="0">
                <a:latin typeface="Meiryo UI" panose="020B0604030504040204" pitchFamily="50" charset="-128"/>
                <a:ea typeface="Meiryo UI" panose="020B0604030504040204" pitchFamily="50" charset="-128"/>
              </a:rPr>
              <a:t>16</a:t>
            </a:r>
            <a:r>
              <a:rPr lang="ja-JP" altLang="en-US" sz="1050" dirty="0" err="1">
                <a:latin typeface="Meiryo UI" panose="020B0604030504040204" pitchFamily="50" charset="-128"/>
                <a:ea typeface="Meiryo UI" panose="020B0604030504040204" pitchFamily="50" charset="-128"/>
              </a:rPr>
              <a:t>ｍ</a:t>
            </a:r>
            <a:r>
              <a:rPr lang="ja-JP" altLang="en-US" sz="1050" dirty="0">
                <a:latin typeface="Meiryo UI" panose="020B0604030504040204" pitchFamily="50" charset="-128"/>
                <a:ea typeface="Meiryo UI" panose="020B0604030504040204" pitchFamily="50" charset="-128"/>
              </a:rPr>
              <a:t>以下の平屋で居住のための居室を有さないもの</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新築，増築，改築及び構造に変更を及ぼす行為を行う際に申請可能</a:t>
            </a:r>
            <a:endParaRPr lang="en-US" altLang="ja-JP" sz="105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01185DA6-120C-4CC0-9AB4-968F1AE87B7E}"/>
              </a:ext>
            </a:extLst>
          </p:cNvPr>
          <p:cNvSpPr txBox="1"/>
          <p:nvPr/>
        </p:nvSpPr>
        <p:spPr>
          <a:xfrm>
            <a:off x="399634" y="7238696"/>
            <a:ext cx="2584897"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市街化区域・用途地域外の地域に建築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建築士が設計したもの　　　　　　　　　　　　</a:t>
            </a:r>
            <a:endParaRPr lang="en-US" altLang="ja-JP" sz="10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9A0C250-3169-4140-B6B6-AA22A704DA4D}"/>
              </a:ext>
            </a:extLst>
          </p:cNvPr>
          <p:cNvSpPr txBox="1"/>
          <p:nvPr/>
        </p:nvSpPr>
        <p:spPr>
          <a:xfrm>
            <a:off x="2960999" y="6982287"/>
            <a:ext cx="3893578"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a:t>
            </a:r>
            <a:r>
              <a:rPr lang="ja-JP" altLang="en-US" sz="1050" b="1" u="sng" dirty="0">
                <a:solidFill>
                  <a:schemeClr val="accent5">
                    <a:lumMod val="75000"/>
                  </a:schemeClr>
                </a:solidFill>
                <a:latin typeface="Meiryo UI" panose="020B0604030504040204" pitchFamily="50" charset="-128"/>
                <a:ea typeface="Meiryo UI" panose="020B0604030504040204" pitchFamily="50" charset="-128"/>
              </a:rPr>
              <a:t>保管庫等</a:t>
            </a:r>
            <a:r>
              <a:rPr lang="ja-JP" altLang="en-US" sz="1050" dirty="0">
                <a:latin typeface="Meiryo UI" panose="020B0604030504040204" pitchFamily="50" charset="-128"/>
                <a:ea typeface="Meiryo UI" panose="020B0604030504040204" pitchFamily="50" charset="-128"/>
              </a:rPr>
              <a:t>は令和５年４月１日より対象に追加されます。）</a:t>
            </a:r>
            <a:endParaRPr kumimoji="1" lang="ja-JP" alt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18D39D1C-49C5-42FA-A35D-D0D5295D6A12}"/>
              </a:ext>
            </a:extLst>
          </p:cNvPr>
          <p:cNvSpPr/>
          <p:nvPr/>
        </p:nvSpPr>
        <p:spPr>
          <a:xfrm>
            <a:off x="0" y="9629984"/>
            <a:ext cx="7559675" cy="106183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a:extLst>
              <a:ext uri="{FF2B5EF4-FFF2-40B4-BE49-F238E27FC236}">
                <a16:creationId xmlns:a16="http://schemas.microsoft.com/office/drawing/2014/main" id="{BC79264F-7496-4145-931A-FD8B89D5611D}"/>
              </a:ext>
            </a:extLst>
          </p:cNvPr>
          <p:cNvSpPr/>
          <p:nvPr/>
        </p:nvSpPr>
        <p:spPr>
          <a:xfrm>
            <a:off x="279499" y="1917995"/>
            <a:ext cx="6965951" cy="109836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2635E46B-0DF3-493A-80C5-411AAFBF21EB}"/>
              </a:ext>
            </a:extLst>
          </p:cNvPr>
          <p:cNvSpPr/>
          <p:nvPr/>
        </p:nvSpPr>
        <p:spPr>
          <a:xfrm>
            <a:off x="274637" y="450210"/>
            <a:ext cx="6965951" cy="147157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grpSp>
        <p:nvGrpSpPr>
          <p:cNvPr id="28" name="グループ化 27">
            <a:extLst>
              <a:ext uri="{FF2B5EF4-FFF2-40B4-BE49-F238E27FC236}">
                <a16:creationId xmlns:a16="http://schemas.microsoft.com/office/drawing/2014/main" id="{28ABEEFE-FFD4-426F-BEDD-0299C03B7BFF}"/>
              </a:ext>
            </a:extLst>
          </p:cNvPr>
          <p:cNvGrpSpPr/>
          <p:nvPr/>
        </p:nvGrpSpPr>
        <p:grpSpPr>
          <a:xfrm>
            <a:off x="3648920" y="756441"/>
            <a:ext cx="3472938" cy="1991076"/>
            <a:chOff x="3920477" y="1115275"/>
            <a:chExt cx="2901249" cy="1991076"/>
          </a:xfrm>
        </p:grpSpPr>
        <p:sp>
          <p:nvSpPr>
            <p:cNvPr id="6" name="正方形/長方形 5">
              <a:extLst>
                <a:ext uri="{FF2B5EF4-FFF2-40B4-BE49-F238E27FC236}">
                  <a16:creationId xmlns:a16="http://schemas.microsoft.com/office/drawing/2014/main" id="{7261121B-F977-4843-889C-5E4EDDBFFE5B}"/>
                </a:ext>
              </a:extLst>
            </p:cNvPr>
            <p:cNvSpPr/>
            <p:nvPr/>
          </p:nvSpPr>
          <p:spPr>
            <a:xfrm>
              <a:off x="3958046" y="1341665"/>
              <a:ext cx="2863680" cy="176468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1" name="四角形: 角を丸くする 10">
              <a:extLst>
                <a:ext uri="{FF2B5EF4-FFF2-40B4-BE49-F238E27FC236}">
                  <a16:creationId xmlns:a16="http://schemas.microsoft.com/office/drawing/2014/main" id="{05B20757-4AB9-404F-85DB-35CCC15FCD76}"/>
                </a:ext>
              </a:extLst>
            </p:cNvPr>
            <p:cNvSpPr/>
            <p:nvPr/>
          </p:nvSpPr>
          <p:spPr>
            <a:xfrm>
              <a:off x="3920477" y="1115275"/>
              <a:ext cx="816857" cy="31803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利用基準</a:t>
              </a:r>
            </a:p>
          </p:txBody>
        </p:sp>
      </p:grpSp>
      <p:sp>
        <p:nvSpPr>
          <p:cNvPr id="10" name="正方形/長方形 9">
            <a:extLst>
              <a:ext uri="{FF2B5EF4-FFF2-40B4-BE49-F238E27FC236}">
                <a16:creationId xmlns:a16="http://schemas.microsoft.com/office/drawing/2014/main" id="{0ADE3F92-7B20-43B6-A89F-EDF5077A790D}"/>
              </a:ext>
            </a:extLst>
          </p:cNvPr>
          <p:cNvSpPr/>
          <p:nvPr/>
        </p:nvSpPr>
        <p:spPr>
          <a:xfrm>
            <a:off x="274637" y="436998"/>
            <a:ext cx="6965951" cy="25793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8">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1664963C-6E32-4811-851D-A3F31D8A0D00}"/>
              </a:ext>
            </a:extLst>
          </p:cNvPr>
          <p:cNvSpPr txBox="1"/>
          <p:nvPr/>
        </p:nvSpPr>
        <p:spPr>
          <a:xfrm rot="16200000">
            <a:off x="-42370" y="1066241"/>
            <a:ext cx="1015663" cy="369332"/>
          </a:xfrm>
          <a:prstGeom prst="rect">
            <a:avLst/>
          </a:prstGeom>
          <a:noFill/>
        </p:spPr>
        <p:txBody>
          <a:bodyPr vert="eaVert" wrap="square" rtlCol="0">
            <a:spAutoFit/>
          </a:bodyPr>
          <a:lstStyle/>
          <a:p>
            <a:r>
              <a:rPr lang="ja-JP" altLang="en-US" b="1" dirty="0">
                <a:solidFill>
                  <a:schemeClr val="tx2"/>
                </a:solidFill>
                <a:latin typeface="Meiryo UI" panose="020B0604030504040204" pitchFamily="50" charset="-128"/>
                <a:ea typeface="Meiryo UI" panose="020B0604030504040204" pitchFamily="50" charset="-128"/>
              </a:rPr>
              <a:t>Ａ構造</a:t>
            </a:r>
          </a:p>
        </p:txBody>
      </p:sp>
      <p:sp>
        <p:nvSpPr>
          <p:cNvPr id="62" name="テキスト ボックス 61">
            <a:extLst>
              <a:ext uri="{FF2B5EF4-FFF2-40B4-BE49-F238E27FC236}">
                <a16:creationId xmlns:a16="http://schemas.microsoft.com/office/drawing/2014/main" id="{CC270C2A-8F23-4055-B357-BC28EA4355DF}"/>
              </a:ext>
            </a:extLst>
          </p:cNvPr>
          <p:cNvSpPr txBox="1"/>
          <p:nvPr/>
        </p:nvSpPr>
        <p:spPr>
          <a:xfrm rot="16200000">
            <a:off x="-34639" y="2341585"/>
            <a:ext cx="1015663" cy="369332"/>
          </a:xfrm>
          <a:prstGeom prst="rect">
            <a:avLst/>
          </a:prstGeom>
          <a:noFill/>
        </p:spPr>
        <p:txBody>
          <a:bodyPr vert="eaVert" wrap="square" rtlCol="0">
            <a:spAutoFit/>
          </a:bodyPr>
          <a:lstStyle/>
          <a:p>
            <a:r>
              <a:rPr lang="ja-JP" altLang="en-US" b="1" dirty="0">
                <a:solidFill>
                  <a:schemeClr val="accent2"/>
                </a:solidFill>
                <a:latin typeface="Meiryo UI" panose="020B0604030504040204" pitchFamily="50" charset="-128"/>
                <a:ea typeface="Meiryo UI" panose="020B0604030504040204" pitchFamily="50" charset="-128"/>
              </a:rPr>
              <a:t>Ｂ構造</a:t>
            </a:r>
          </a:p>
        </p:txBody>
      </p:sp>
      <p:sp>
        <p:nvSpPr>
          <p:cNvPr id="5" name="テキスト ボックス 4">
            <a:extLst>
              <a:ext uri="{FF2B5EF4-FFF2-40B4-BE49-F238E27FC236}">
                <a16:creationId xmlns:a16="http://schemas.microsoft.com/office/drawing/2014/main" id="{ED5BA8AA-7B25-4D8D-99E9-3F810738BCB3}"/>
              </a:ext>
            </a:extLst>
          </p:cNvPr>
          <p:cNvSpPr txBox="1"/>
          <p:nvPr/>
        </p:nvSpPr>
        <p:spPr>
          <a:xfrm>
            <a:off x="3730624" y="1065375"/>
            <a:ext cx="3421680" cy="1015663"/>
          </a:xfrm>
          <a:prstGeom prst="rect">
            <a:avLst/>
          </a:prstGeom>
          <a:noFill/>
        </p:spPr>
        <p:txBody>
          <a:bodyPr wrap="square" rtlCol="0">
            <a:spAutoFit/>
          </a:bodyPr>
          <a:lstStyle/>
          <a:p>
            <a:r>
              <a:rPr lang="ja-JP" altLang="en-US" sz="1200" dirty="0">
                <a:solidFill>
                  <a:srgbClr val="008000"/>
                </a:solidFill>
                <a:latin typeface="Meiryo UI" panose="020B0604030504040204" pitchFamily="50" charset="-128"/>
                <a:ea typeface="Meiryo UI" panose="020B0604030504040204" pitchFamily="50" charset="-128"/>
              </a:rPr>
              <a:t>〇Ａ・Ｂ構造畜舎等共通</a:t>
            </a:r>
            <a:endParaRPr lang="en-US" altLang="ja-JP" sz="1200" dirty="0">
              <a:solidFill>
                <a:srgbClr val="008000"/>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・夜間（夜</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時から朝４時）に畜舎内で睡眠しない</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・避難経路の確保</a:t>
            </a:r>
            <a:endParaRPr lang="en-US" altLang="ja-JP" sz="1200" dirty="0">
              <a:latin typeface="Meiryo UI" panose="020B0604030504040204" pitchFamily="50" charset="-128"/>
              <a:ea typeface="Meiryo UI" panose="020B0604030504040204" pitchFamily="50" charset="-128"/>
            </a:endParaRPr>
          </a:p>
          <a:p>
            <a:pPr algn="just"/>
            <a:r>
              <a:rPr lang="ja-JP" altLang="en-US" sz="1200" dirty="0">
                <a:latin typeface="Meiryo UI" panose="020B0604030504040204" pitchFamily="50" charset="-128"/>
                <a:ea typeface="Meiryo UI" panose="020B0604030504040204" pitchFamily="50" charset="-128"/>
              </a:rPr>
              <a:t>・Ａ又はＢ構造畜舎等であることの表示</a:t>
            </a:r>
            <a:endParaRPr lang="en-US" altLang="ja-JP" sz="1200" dirty="0">
              <a:latin typeface="Meiryo UI" panose="020B0604030504040204" pitchFamily="50" charset="-128"/>
              <a:ea typeface="Meiryo UI" panose="020B0604030504040204" pitchFamily="50" charset="-128"/>
            </a:endParaRPr>
          </a:p>
          <a:p>
            <a:endParaRPr lang="ja-JP" altLang="en-US" sz="1200" dirty="0"/>
          </a:p>
        </p:txBody>
      </p:sp>
      <p:grpSp>
        <p:nvGrpSpPr>
          <p:cNvPr id="35" name="グループ化 34">
            <a:extLst>
              <a:ext uri="{FF2B5EF4-FFF2-40B4-BE49-F238E27FC236}">
                <a16:creationId xmlns:a16="http://schemas.microsoft.com/office/drawing/2014/main" id="{8BDFC973-DFCF-4E74-92F8-74B0B60DF988}"/>
              </a:ext>
            </a:extLst>
          </p:cNvPr>
          <p:cNvGrpSpPr/>
          <p:nvPr/>
        </p:nvGrpSpPr>
        <p:grpSpPr>
          <a:xfrm>
            <a:off x="650380" y="757662"/>
            <a:ext cx="2865189" cy="1044128"/>
            <a:chOff x="727786" y="1176062"/>
            <a:chExt cx="1958178" cy="1044128"/>
          </a:xfrm>
        </p:grpSpPr>
        <p:sp>
          <p:nvSpPr>
            <p:cNvPr id="75" name="正方形/長方形 74">
              <a:extLst>
                <a:ext uri="{FF2B5EF4-FFF2-40B4-BE49-F238E27FC236}">
                  <a16:creationId xmlns:a16="http://schemas.microsoft.com/office/drawing/2014/main" id="{D4B99D5D-8FEF-483F-B25A-9957153EB08E}"/>
                </a:ext>
              </a:extLst>
            </p:cNvPr>
            <p:cNvSpPr/>
            <p:nvPr/>
          </p:nvSpPr>
          <p:spPr>
            <a:xfrm>
              <a:off x="785907" y="1393247"/>
              <a:ext cx="1900057" cy="70411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76" name="テキスト ボックス 75">
              <a:extLst>
                <a:ext uri="{FF2B5EF4-FFF2-40B4-BE49-F238E27FC236}">
                  <a16:creationId xmlns:a16="http://schemas.microsoft.com/office/drawing/2014/main" id="{D7DDF5E9-9612-48B0-A40E-F05316E3E339}"/>
                </a:ext>
              </a:extLst>
            </p:cNvPr>
            <p:cNvSpPr txBox="1"/>
            <p:nvPr/>
          </p:nvSpPr>
          <p:spPr>
            <a:xfrm>
              <a:off x="766978" y="1573859"/>
              <a:ext cx="1918986" cy="646331"/>
            </a:xfrm>
            <a:prstGeom prst="rect">
              <a:avLst/>
            </a:prstGeom>
            <a:noFill/>
          </p:spPr>
          <p:txBody>
            <a:bodyPr wrap="square" rtlCol="0">
              <a:spAutoFit/>
            </a:bodyPr>
            <a:lstStyle/>
            <a:p>
              <a:pPr algn="just"/>
              <a:r>
                <a:rPr lang="ja-JP" altLang="en-US" sz="1200" dirty="0">
                  <a:latin typeface="Meiryo UI" panose="020B0604030504040204" pitchFamily="50" charset="-128"/>
                  <a:ea typeface="Meiryo UI" panose="020B0604030504040204" pitchFamily="50" charset="-128"/>
                </a:rPr>
                <a:t>中規模の地震動（震度５強程度）に対して，損傷が生じないような構造等の基準</a:t>
              </a:r>
              <a:endParaRPr lang="en-US" altLang="ja-JP" sz="1200" dirty="0">
                <a:latin typeface="Meiryo UI" panose="020B0604030504040204" pitchFamily="50" charset="-128"/>
                <a:ea typeface="Meiryo UI" panose="020B0604030504040204" pitchFamily="50" charset="-128"/>
              </a:endParaRPr>
            </a:p>
          </p:txBody>
        </p:sp>
        <p:sp>
          <p:nvSpPr>
            <p:cNvPr id="77" name="四角形: 角を丸くする 76">
              <a:extLst>
                <a:ext uri="{FF2B5EF4-FFF2-40B4-BE49-F238E27FC236}">
                  <a16:creationId xmlns:a16="http://schemas.microsoft.com/office/drawing/2014/main" id="{AA9F92FB-F43D-4588-B8BF-663DC0A1EF09}"/>
                </a:ext>
              </a:extLst>
            </p:cNvPr>
            <p:cNvSpPr/>
            <p:nvPr/>
          </p:nvSpPr>
          <p:spPr>
            <a:xfrm>
              <a:off x="727786" y="1176062"/>
              <a:ext cx="656230" cy="32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技術基準</a:t>
              </a:r>
            </a:p>
          </p:txBody>
        </p:sp>
      </p:grpSp>
      <p:grpSp>
        <p:nvGrpSpPr>
          <p:cNvPr id="29" name="グループ化 28">
            <a:extLst>
              <a:ext uri="{FF2B5EF4-FFF2-40B4-BE49-F238E27FC236}">
                <a16:creationId xmlns:a16="http://schemas.microsoft.com/office/drawing/2014/main" id="{648A50D5-1269-4759-B93D-961621BB07C5}"/>
              </a:ext>
            </a:extLst>
          </p:cNvPr>
          <p:cNvGrpSpPr/>
          <p:nvPr/>
        </p:nvGrpSpPr>
        <p:grpSpPr>
          <a:xfrm>
            <a:off x="662835" y="2024642"/>
            <a:ext cx="2972521" cy="885530"/>
            <a:chOff x="719620" y="2855557"/>
            <a:chExt cx="2767570" cy="885530"/>
          </a:xfrm>
        </p:grpSpPr>
        <p:sp>
          <p:nvSpPr>
            <p:cNvPr id="79" name="正方形/長方形 78">
              <a:extLst>
                <a:ext uri="{FF2B5EF4-FFF2-40B4-BE49-F238E27FC236}">
                  <a16:creationId xmlns:a16="http://schemas.microsoft.com/office/drawing/2014/main" id="{EFC5AD1C-528B-419D-B2F9-E81A836EEC4C}"/>
                </a:ext>
              </a:extLst>
            </p:cNvPr>
            <p:cNvSpPr/>
            <p:nvPr/>
          </p:nvSpPr>
          <p:spPr>
            <a:xfrm>
              <a:off x="727766" y="3084630"/>
              <a:ext cx="2745012" cy="65645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80" name="テキスト ボックス 79">
              <a:extLst>
                <a:ext uri="{FF2B5EF4-FFF2-40B4-BE49-F238E27FC236}">
                  <a16:creationId xmlns:a16="http://schemas.microsoft.com/office/drawing/2014/main" id="{E077D9ED-7F39-4B58-9020-0DE8D2CE10CC}"/>
                </a:ext>
              </a:extLst>
            </p:cNvPr>
            <p:cNvSpPr txBox="1"/>
            <p:nvPr/>
          </p:nvSpPr>
          <p:spPr>
            <a:xfrm>
              <a:off x="734964" y="3210281"/>
              <a:ext cx="2752226" cy="461665"/>
            </a:xfrm>
            <a:prstGeom prst="rect">
              <a:avLst/>
            </a:prstGeom>
            <a:noFill/>
          </p:spPr>
          <p:txBody>
            <a:bodyPr wrap="square" rtlCol="0">
              <a:spAutoFit/>
            </a:bodyPr>
            <a:lstStyle/>
            <a:p>
              <a:pPr algn="just"/>
              <a:r>
                <a:rPr lang="ja-JP" altLang="en-US" sz="1200" dirty="0">
                  <a:latin typeface="Meiryo UI" panose="020B0604030504040204" pitchFamily="50" charset="-128"/>
                  <a:ea typeface="Meiryo UI" panose="020B0604030504040204" pitchFamily="50" charset="-128"/>
                </a:rPr>
                <a:t>中規模の地震動に対して、損傷が生ずる可能性があるが、倒壊しないような構造等の基準　</a:t>
              </a:r>
              <a:endParaRPr lang="en-US" altLang="ja-JP" sz="1200" b="1" dirty="0">
                <a:latin typeface="Meiryo UI" panose="020B0604030504040204" pitchFamily="50" charset="-128"/>
                <a:ea typeface="Meiryo UI" panose="020B0604030504040204" pitchFamily="50" charset="-128"/>
              </a:endParaRPr>
            </a:p>
          </p:txBody>
        </p:sp>
        <p:sp>
          <p:nvSpPr>
            <p:cNvPr id="81" name="四角形: 角を丸くする 80">
              <a:extLst>
                <a:ext uri="{FF2B5EF4-FFF2-40B4-BE49-F238E27FC236}">
                  <a16:creationId xmlns:a16="http://schemas.microsoft.com/office/drawing/2014/main" id="{8BFD67F4-EFA9-42E1-9BD5-CCB357BA05C0}"/>
                </a:ext>
              </a:extLst>
            </p:cNvPr>
            <p:cNvSpPr/>
            <p:nvPr/>
          </p:nvSpPr>
          <p:spPr>
            <a:xfrm>
              <a:off x="719620" y="2855557"/>
              <a:ext cx="887616" cy="29406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技術基準</a:t>
              </a:r>
            </a:p>
          </p:txBody>
        </p:sp>
      </p:grpSp>
      <p:cxnSp>
        <p:nvCxnSpPr>
          <p:cNvPr id="19" name="直線コネクタ 18">
            <a:extLst>
              <a:ext uri="{FF2B5EF4-FFF2-40B4-BE49-F238E27FC236}">
                <a16:creationId xmlns:a16="http://schemas.microsoft.com/office/drawing/2014/main" id="{4DD67A85-0D0A-4DD1-B4A5-1EF2B47376C6}"/>
              </a:ext>
            </a:extLst>
          </p:cNvPr>
          <p:cNvCxnSpPr>
            <a:cxnSpLocks/>
          </p:cNvCxnSpPr>
          <p:nvPr/>
        </p:nvCxnSpPr>
        <p:spPr>
          <a:xfrm>
            <a:off x="3704671" y="1917994"/>
            <a:ext cx="3427966"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6A9E19B8-A9F4-430B-93FF-A3DF4B554CDA}"/>
              </a:ext>
            </a:extLst>
          </p:cNvPr>
          <p:cNvSpPr txBox="1"/>
          <p:nvPr/>
        </p:nvSpPr>
        <p:spPr>
          <a:xfrm>
            <a:off x="3760886" y="2014346"/>
            <a:ext cx="3235442" cy="830997"/>
          </a:xfrm>
          <a:prstGeom prst="rect">
            <a:avLst/>
          </a:prstGeom>
          <a:noFill/>
        </p:spPr>
        <p:txBody>
          <a:bodyPr wrap="square" rtlCol="0">
            <a:spAutoFit/>
          </a:bodyPr>
          <a:lstStyle/>
          <a:p>
            <a:r>
              <a:rPr lang="ja-JP" altLang="en-US" sz="1200" dirty="0">
                <a:solidFill>
                  <a:schemeClr val="accent2"/>
                </a:solidFill>
                <a:latin typeface="Meiryo UI" panose="020B0604030504040204" pitchFamily="50" charset="-128"/>
                <a:ea typeface="Meiryo UI" panose="020B0604030504040204" pitchFamily="50" charset="-128"/>
              </a:rPr>
              <a:t>〇Ｂ構造畜舎等のみ</a:t>
            </a:r>
            <a:endParaRPr lang="en-US" altLang="ja-JP" sz="1200" dirty="0">
              <a:solidFill>
                <a:schemeClr val="accent2"/>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・滞在者数・滞在時間の規制</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・定期的な避難訓練に関する記録保存</a:t>
            </a:r>
            <a:endParaRPr lang="en-US" altLang="ja-JP" sz="1200" dirty="0">
              <a:latin typeface="Meiryo UI" panose="020B0604030504040204" pitchFamily="50" charset="-128"/>
              <a:ea typeface="Meiryo UI" panose="020B0604030504040204" pitchFamily="50" charset="-128"/>
            </a:endParaRPr>
          </a:p>
          <a:p>
            <a:endParaRPr lang="ja-JP" altLang="en-US" sz="1200" dirty="0"/>
          </a:p>
        </p:txBody>
      </p:sp>
      <p:sp>
        <p:nvSpPr>
          <p:cNvPr id="14" name="テキスト ボックス 13">
            <a:extLst>
              <a:ext uri="{FF2B5EF4-FFF2-40B4-BE49-F238E27FC236}">
                <a16:creationId xmlns:a16="http://schemas.microsoft.com/office/drawing/2014/main" id="{5EAEA36E-7818-4F0A-83D3-A889AFF8B5AB}"/>
              </a:ext>
            </a:extLst>
          </p:cNvPr>
          <p:cNvSpPr txBox="1"/>
          <p:nvPr/>
        </p:nvSpPr>
        <p:spPr>
          <a:xfrm>
            <a:off x="0" y="9629984"/>
            <a:ext cx="3839655" cy="1061829"/>
          </a:xfrm>
          <a:prstGeom prst="rect">
            <a:avLst/>
          </a:prstGeom>
          <a:noFill/>
        </p:spPr>
        <p:txBody>
          <a:bodyPr wrap="square" rtlCol="0">
            <a:spAutoFit/>
          </a:bodyPr>
          <a:lstStyle/>
          <a:p>
            <a:pPr algn="just"/>
            <a:r>
              <a:rPr lang="en-US" altLang="ja-JP" sz="1050" b="1" dirty="0">
                <a:solidFill>
                  <a:schemeClr val="bg1"/>
                </a:solidFill>
                <a:latin typeface="游ゴシック" panose="020B0400000000000000" pitchFamily="50" charset="-128"/>
                <a:ea typeface="游ゴシック" panose="020B0400000000000000" pitchFamily="50" charset="-128"/>
              </a:rPr>
              <a:t>【</a:t>
            </a:r>
            <a:r>
              <a:rPr lang="ja-JP" altLang="en-US" sz="1050" b="1" dirty="0">
                <a:solidFill>
                  <a:schemeClr val="bg1"/>
                </a:solidFill>
                <a:latin typeface="游ゴシック" panose="020B0400000000000000" pitchFamily="50" charset="-128"/>
                <a:ea typeface="游ゴシック" panose="020B0400000000000000" pitchFamily="50" charset="-128"/>
              </a:rPr>
              <a:t>お問い合わせ先</a:t>
            </a:r>
            <a:r>
              <a:rPr lang="en-US" altLang="ja-JP" sz="1050" b="1" dirty="0">
                <a:solidFill>
                  <a:schemeClr val="bg1"/>
                </a:solidFill>
                <a:latin typeface="游ゴシック" panose="020B0400000000000000" pitchFamily="50" charset="-128"/>
                <a:ea typeface="游ゴシック" panose="020B0400000000000000" pitchFamily="50" charset="-128"/>
              </a:rPr>
              <a:t>】</a:t>
            </a:r>
          </a:p>
          <a:p>
            <a:r>
              <a:rPr lang="ja-JP" altLang="en-US" sz="1050" b="1" dirty="0">
                <a:solidFill>
                  <a:schemeClr val="bg1"/>
                </a:solidFill>
                <a:latin typeface="游ゴシック" panose="020B0400000000000000" pitchFamily="50" charset="-128"/>
                <a:ea typeface="游ゴシック" panose="020B0400000000000000" pitchFamily="50" charset="-128"/>
              </a:rPr>
              <a:t>●畜産課企画経営係　　　　　　　　　 　  　</a:t>
            </a:r>
            <a:r>
              <a:rPr lang="en-US" altLang="ja-JP" sz="1050" b="1" dirty="0">
                <a:solidFill>
                  <a:schemeClr val="bg1"/>
                </a:solidFill>
                <a:latin typeface="游ゴシック" panose="020B0400000000000000" pitchFamily="50" charset="-128"/>
                <a:ea typeface="游ゴシック" panose="020B0400000000000000" pitchFamily="50" charset="-128"/>
              </a:rPr>
              <a:t>099(286)3218</a:t>
            </a:r>
            <a:r>
              <a:rPr lang="ja-JP" altLang="en-US" sz="1050" b="1" dirty="0">
                <a:solidFill>
                  <a:schemeClr val="bg1"/>
                </a:solidFill>
                <a:latin typeface="游ゴシック" panose="020B0400000000000000" pitchFamily="50" charset="-128"/>
                <a:ea typeface="游ゴシック" panose="020B0400000000000000" pitchFamily="50" charset="-128"/>
              </a:rPr>
              <a:t>　　　　　　　　　</a:t>
            </a:r>
            <a:endParaRPr lang="en-US" altLang="ja-JP" sz="1050" b="1" dirty="0">
              <a:solidFill>
                <a:schemeClr val="bg1"/>
              </a:solidFill>
              <a:latin typeface="游ゴシック" panose="020B0400000000000000" pitchFamily="50" charset="-128"/>
              <a:ea typeface="游ゴシック" panose="020B0400000000000000" pitchFamily="50" charset="-128"/>
            </a:endParaRPr>
          </a:p>
          <a:p>
            <a:r>
              <a:rPr lang="ja-JP" altLang="en-US" sz="1050" b="1" dirty="0">
                <a:solidFill>
                  <a:schemeClr val="bg1"/>
                </a:solidFill>
                <a:latin typeface="游ゴシック" panose="020B0400000000000000" pitchFamily="50" charset="-128"/>
                <a:ea typeface="游ゴシック" panose="020B0400000000000000" pitchFamily="50" charset="-128"/>
              </a:rPr>
              <a:t>●鹿児島地域振興局農政普及課畜産振興係   　</a:t>
            </a:r>
            <a:r>
              <a:rPr lang="en-US" altLang="ja-JP" sz="1050" b="1" dirty="0">
                <a:solidFill>
                  <a:schemeClr val="bg1"/>
                </a:solidFill>
                <a:latin typeface="游ゴシック" panose="020B0400000000000000" pitchFamily="50" charset="-128"/>
                <a:ea typeface="游ゴシック" panose="020B0400000000000000" pitchFamily="50" charset="-128"/>
              </a:rPr>
              <a:t>099(805)7372</a:t>
            </a:r>
            <a:r>
              <a:rPr lang="ja-JP" altLang="en-US" sz="1050" b="1" dirty="0">
                <a:solidFill>
                  <a:schemeClr val="bg1"/>
                </a:solidFill>
                <a:latin typeface="游ゴシック" panose="020B0400000000000000" pitchFamily="50" charset="-128"/>
                <a:ea typeface="游ゴシック" panose="020B0400000000000000" pitchFamily="50" charset="-128"/>
              </a:rPr>
              <a:t> ●南薩地域振興局農政普及課畜産振興係　   　</a:t>
            </a:r>
            <a:r>
              <a:rPr lang="en-US" altLang="ja-JP" sz="1050" b="1" dirty="0">
                <a:solidFill>
                  <a:schemeClr val="bg1"/>
                </a:solidFill>
                <a:latin typeface="游ゴシック" panose="020B0400000000000000" pitchFamily="50" charset="-128"/>
                <a:ea typeface="游ゴシック" panose="020B0400000000000000" pitchFamily="50" charset="-128"/>
              </a:rPr>
              <a:t>0993(52)1345</a:t>
            </a:r>
          </a:p>
          <a:p>
            <a:pPr algn="just"/>
            <a:r>
              <a:rPr lang="ja-JP" altLang="en-US" sz="1050" b="1" dirty="0">
                <a:solidFill>
                  <a:schemeClr val="bg1"/>
                </a:solidFill>
                <a:latin typeface="游ゴシック" panose="020B0400000000000000" pitchFamily="50" charset="-128"/>
                <a:ea typeface="游ゴシック" panose="020B0400000000000000" pitchFamily="50" charset="-128"/>
              </a:rPr>
              <a:t>●北薩地域振興局農政普及課畜産振興係 　　  </a:t>
            </a:r>
            <a:r>
              <a:rPr lang="en-US" altLang="ja-JP" sz="1050" b="1" dirty="0">
                <a:solidFill>
                  <a:schemeClr val="bg1"/>
                </a:solidFill>
                <a:latin typeface="游ゴシック" panose="020B0400000000000000" pitchFamily="50" charset="-128"/>
                <a:ea typeface="游ゴシック" panose="020B0400000000000000" pitchFamily="50" charset="-128"/>
              </a:rPr>
              <a:t>0996(25)5531</a:t>
            </a:r>
          </a:p>
          <a:p>
            <a:pPr algn="just"/>
            <a:r>
              <a:rPr lang="ja-JP" altLang="en-US" sz="1050" b="1" dirty="0">
                <a:solidFill>
                  <a:schemeClr val="bg1"/>
                </a:solidFill>
                <a:latin typeface="游ゴシック" panose="020B0400000000000000" pitchFamily="50" charset="-128"/>
                <a:ea typeface="游ゴシック" panose="020B0400000000000000" pitchFamily="50" charset="-128"/>
              </a:rPr>
              <a:t>●姶良･伊佐地域振興局農政普及課畜産振興係 </a:t>
            </a:r>
            <a:r>
              <a:rPr lang="en-US" altLang="ja-JP" sz="1050" b="1" dirty="0">
                <a:solidFill>
                  <a:schemeClr val="bg1"/>
                </a:solidFill>
                <a:latin typeface="游ゴシック" panose="020B0400000000000000" pitchFamily="50" charset="-128"/>
                <a:ea typeface="游ゴシック" panose="020B0400000000000000" pitchFamily="50" charset="-128"/>
              </a:rPr>
              <a:t>0996(25)5531</a:t>
            </a:r>
            <a:endParaRPr lang="ja-JP" altLang="en-US" sz="1050" b="1" dirty="0">
              <a:solidFill>
                <a:schemeClr val="bg1"/>
              </a:solidFill>
              <a:latin typeface="游ゴシック" panose="020B0400000000000000" pitchFamily="50" charset="-128"/>
              <a:ea typeface="游ゴシック" panose="020B0400000000000000" pitchFamily="50" charset="-128"/>
            </a:endParaRPr>
          </a:p>
        </p:txBody>
      </p:sp>
      <p:sp>
        <p:nvSpPr>
          <p:cNvPr id="18" name="大かっこ 17">
            <a:extLst>
              <a:ext uri="{FF2B5EF4-FFF2-40B4-BE49-F238E27FC236}">
                <a16:creationId xmlns:a16="http://schemas.microsoft.com/office/drawing/2014/main" id="{9D994687-3A06-4BB4-BB3F-E8E3BFCABE4A}"/>
              </a:ext>
            </a:extLst>
          </p:cNvPr>
          <p:cNvSpPr/>
          <p:nvPr/>
        </p:nvSpPr>
        <p:spPr>
          <a:xfrm>
            <a:off x="2255836" y="260915"/>
            <a:ext cx="4572001" cy="343438"/>
          </a:xfrm>
          <a:prstGeom prst="bracketPair">
            <a:avLst/>
          </a:prstGeom>
          <a:solidFill>
            <a:schemeClr val="bg1"/>
          </a:solidFill>
          <a:ln w="1905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just"/>
            <a:r>
              <a:rPr kumimoji="1" lang="ja-JP" altLang="en-US" sz="1050" dirty="0">
                <a:latin typeface="Meiryo UI" panose="020B0604030504040204" pitchFamily="50" charset="-128"/>
                <a:ea typeface="Meiryo UI" panose="020B0604030504040204" pitchFamily="50" charset="-128"/>
              </a:rPr>
              <a:t>畜舎の構造等に</a:t>
            </a:r>
            <a:r>
              <a:rPr lang="ja-JP" altLang="en-US" sz="1050" dirty="0">
                <a:latin typeface="Meiryo UI" panose="020B0604030504040204" pitchFamily="50" charset="-128"/>
                <a:ea typeface="Meiryo UI" panose="020B0604030504040204" pitchFamily="50" charset="-128"/>
              </a:rPr>
              <a:t>よる</a:t>
            </a:r>
            <a:r>
              <a:rPr kumimoji="1" lang="ja-JP" altLang="en-US" sz="1050" b="1" u="sng" dirty="0">
                <a:latin typeface="Meiryo UI" panose="020B0604030504040204" pitchFamily="50" charset="-128"/>
                <a:ea typeface="Meiryo UI" panose="020B0604030504040204" pitchFamily="50" charset="-128"/>
              </a:rPr>
              <a:t>技術基準</a:t>
            </a:r>
            <a:r>
              <a:rPr kumimoji="1" lang="ja-JP" altLang="en-US" sz="1050" dirty="0">
                <a:latin typeface="Meiryo UI" panose="020B0604030504040204" pitchFamily="50" charset="-128"/>
                <a:ea typeface="Meiryo UI" panose="020B0604030504040204" pitchFamily="50" charset="-128"/>
              </a:rPr>
              <a:t>と</a:t>
            </a:r>
            <a:r>
              <a:rPr lang="ja-JP" altLang="en-US"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利用方法に</a:t>
            </a:r>
            <a:r>
              <a:rPr lang="ja-JP" altLang="en-US" sz="1050" dirty="0">
                <a:latin typeface="Meiryo UI" panose="020B0604030504040204" pitchFamily="50" charset="-128"/>
                <a:ea typeface="Meiryo UI" panose="020B0604030504040204" pitchFamily="50" charset="-128"/>
              </a:rPr>
              <a:t>よる</a:t>
            </a:r>
            <a:r>
              <a:rPr kumimoji="1" lang="ja-JP" altLang="en-US" sz="1050" b="1" u="sng" dirty="0">
                <a:latin typeface="Meiryo UI" panose="020B0604030504040204" pitchFamily="50" charset="-128"/>
                <a:ea typeface="Meiryo UI" panose="020B0604030504040204" pitchFamily="50" charset="-128"/>
              </a:rPr>
              <a:t>利用基準</a:t>
            </a:r>
            <a:r>
              <a:rPr kumimoji="1" lang="ja-JP" altLang="en-US" sz="1050" dirty="0">
                <a:latin typeface="Meiryo UI" panose="020B0604030504040204" pitchFamily="50" charset="-128"/>
                <a:ea typeface="Meiryo UI" panose="020B0604030504040204" pitchFamily="50" charset="-128"/>
              </a:rPr>
              <a:t>を守る必要があります。</a:t>
            </a:r>
          </a:p>
        </p:txBody>
      </p:sp>
      <p:sp>
        <p:nvSpPr>
          <p:cNvPr id="30" name="四角形: 角を丸くする 29">
            <a:extLst>
              <a:ext uri="{FF2B5EF4-FFF2-40B4-BE49-F238E27FC236}">
                <a16:creationId xmlns:a16="http://schemas.microsoft.com/office/drawing/2014/main" id="{96B2EF59-B59E-4713-9E96-58C28FC81BC6}"/>
              </a:ext>
            </a:extLst>
          </p:cNvPr>
          <p:cNvSpPr/>
          <p:nvPr/>
        </p:nvSpPr>
        <p:spPr>
          <a:xfrm>
            <a:off x="198438" y="240506"/>
            <a:ext cx="1981199" cy="36384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畜舎特例法の基準</a:t>
            </a:r>
          </a:p>
        </p:txBody>
      </p:sp>
      <p:grpSp>
        <p:nvGrpSpPr>
          <p:cNvPr id="39" name="グループ化 38"/>
          <p:cNvGrpSpPr/>
          <p:nvPr/>
        </p:nvGrpSpPr>
        <p:grpSpPr>
          <a:xfrm>
            <a:off x="198437" y="3172737"/>
            <a:ext cx="7047013" cy="3824427"/>
            <a:chOff x="191986" y="3629349"/>
            <a:chExt cx="7047013" cy="3824427"/>
          </a:xfrm>
        </p:grpSpPr>
        <p:sp>
          <p:nvSpPr>
            <p:cNvPr id="33" name="正方形/長方形 32">
              <a:extLst>
                <a:ext uri="{FF2B5EF4-FFF2-40B4-BE49-F238E27FC236}">
                  <a16:creationId xmlns:a16="http://schemas.microsoft.com/office/drawing/2014/main" id="{94EA1DE0-0D2D-4FAA-8A39-E4865002CA9A}"/>
                </a:ext>
              </a:extLst>
            </p:cNvPr>
            <p:cNvSpPr/>
            <p:nvPr/>
          </p:nvSpPr>
          <p:spPr>
            <a:xfrm>
              <a:off x="273049" y="3846082"/>
              <a:ext cx="6965950" cy="3607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ja-JP" altLang="en-US" sz="1468">
                <a:latin typeface="Meiryo UI" panose="020B0604030504040204" pitchFamily="50" charset="-128"/>
                <a:ea typeface="Meiryo UI" panose="020B0604030504040204" pitchFamily="50" charset="-128"/>
              </a:endParaRPr>
            </a:p>
          </p:txBody>
        </p:sp>
        <p:sp>
          <p:nvSpPr>
            <p:cNvPr id="32" name="四角形: 角を丸くする 31">
              <a:extLst>
                <a:ext uri="{FF2B5EF4-FFF2-40B4-BE49-F238E27FC236}">
                  <a16:creationId xmlns:a16="http://schemas.microsoft.com/office/drawing/2014/main" id="{21C62A16-2C3E-4E8D-8ECF-8FC779EBF8A3}"/>
                </a:ext>
              </a:extLst>
            </p:cNvPr>
            <p:cNvSpPr/>
            <p:nvPr/>
          </p:nvSpPr>
          <p:spPr>
            <a:xfrm>
              <a:off x="191986" y="3629349"/>
              <a:ext cx="2971799" cy="37457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spAutoFit/>
            </a:bodyPr>
            <a:lstStyle/>
            <a:p>
              <a:pPr algn="ctr"/>
              <a:r>
                <a:rPr lang="ja-JP" altLang="en-US" sz="1600" b="1" dirty="0">
                  <a:latin typeface="Meiryo UI" panose="020B0604030504040204" pitchFamily="50" charset="-128"/>
                  <a:ea typeface="Meiryo UI" panose="020B0604030504040204" pitchFamily="50" charset="-128"/>
                </a:rPr>
                <a:t>畜舎特例法に基づく手続の流れ</a:t>
              </a:r>
            </a:p>
          </p:txBody>
        </p:sp>
        <p:pic>
          <p:nvPicPr>
            <p:cNvPr id="37" name="図 36"/>
            <p:cNvPicPr>
              <a:picLocks noChangeAspect="1"/>
            </p:cNvPicPr>
            <p:nvPr/>
          </p:nvPicPr>
          <p:blipFill>
            <a:blip r:embed="rId3"/>
            <a:stretch>
              <a:fillRect/>
            </a:stretch>
          </p:blipFill>
          <p:spPr>
            <a:xfrm>
              <a:off x="350718" y="3997607"/>
              <a:ext cx="6779022" cy="3415994"/>
            </a:xfrm>
            <a:prstGeom prst="rect">
              <a:avLst/>
            </a:prstGeom>
          </p:spPr>
        </p:pic>
        <p:grpSp>
          <p:nvGrpSpPr>
            <p:cNvPr id="88" name="グループ化 87"/>
            <p:cNvGrpSpPr/>
            <p:nvPr/>
          </p:nvGrpSpPr>
          <p:grpSpPr>
            <a:xfrm>
              <a:off x="3307156" y="3655669"/>
              <a:ext cx="3285630" cy="348251"/>
              <a:chOff x="5261479" y="8048614"/>
              <a:chExt cx="3022071" cy="738664"/>
            </a:xfrm>
            <a:solidFill>
              <a:schemeClr val="bg1"/>
            </a:solidFill>
          </p:grpSpPr>
          <p:sp>
            <p:nvSpPr>
              <p:cNvPr id="89" name="テキスト ボックス 88">
                <a:extLst>
                  <a:ext uri="{FF2B5EF4-FFF2-40B4-BE49-F238E27FC236}">
                    <a16:creationId xmlns:a16="http://schemas.microsoft.com/office/drawing/2014/main" id="{51661D71-D2BD-4950-AC2B-09DFCB7413F7}"/>
                  </a:ext>
                </a:extLst>
              </p:cNvPr>
              <p:cNvSpPr txBox="1"/>
              <p:nvPr/>
            </p:nvSpPr>
            <p:spPr>
              <a:xfrm>
                <a:off x="5261479" y="8129982"/>
                <a:ext cx="3022071" cy="538845"/>
              </a:xfrm>
              <a:prstGeom prst="rect">
                <a:avLst/>
              </a:prstGeom>
              <a:grpFill/>
            </p:spPr>
            <p:txBody>
              <a:bodyPr wrap="square" rtlCol="0">
                <a:spAutoFit/>
              </a:bodyPr>
              <a:lstStyle/>
              <a:p>
                <a:pPr algn="ctr"/>
                <a:r>
                  <a:rPr lang="ja-JP" altLang="en-US" sz="1051" b="1" dirty="0">
                    <a:solidFill>
                      <a:srgbClr val="FF0000"/>
                    </a:solidFill>
                    <a:latin typeface="メイリオ" panose="020B0604030504040204" pitchFamily="50" charset="-128"/>
                    <a:ea typeface="メイリオ" panose="020B0604030504040204" pitchFamily="50" charset="-128"/>
                  </a:rPr>
                  <a:t>赤色（下線部）は１棟あたり面積</a:t>
                </a:r>
                <a:r>
                  <a:rPr lang="en-US" altLang="ja-JP" sz="1051" b="1" dirty="0">
                    <a:solidFill>
                      <a:srgbClr val="FF0000"/>
                    </a:solidFill>
                    <a:latin typeface="メイリオ" panose="020B0604030504040204" pitchFamily="50" charset="-128"/>
                    <a:ea typeface="メイリオ" panose="020B0604030504040204" pitchFamily="50" charset="-128"/>
                  </a:rPr>
                  <a:t>3,000</a:t>
                </a:r>
                <a:r>
                  <a:rPr lang="ja-JP" altLang="en-US" sz="1051" b="1" dirty="0">
                    <a:solidFill>
                      <a:srgbClr val="FF0000"/>
                    </a:solidFill>
                    <a:latin typeface="メイリオ" panose="020B0604030504040204" pitchFamily="50" charset="-128"/>
                    <a:ea typeface="メイリオ" panose="020B0604030504040204" pitchFamily="50" charset="-128"/>
                  </a:rPr>
                  <a:t>㎡超の場合</a:t>
                </a:r>
              </a:p>
            </p:txBody>
          </p:sp>
          <p:sp>
            <p:nvSpPr>
              <p:cNvPr id="91" name="大かっこ 90">
                <a:extLst>
                  <a:ext uri="{FF2B5EF4-FFF2-40B4-BE49-F238E27FC236}">
                    <a16:creationId xmlns:a16="http://schemas.microsoft.com/office/drawing/2014/main" id="{33C22AAA-7EA7-4F78-B225-B2F0397E9363}"/>
                  </a:ext>
                </a:extLst>
              </p:cNvPr>
              <p:cNvSpPr/>
              <p:nvPr/>
            </p:nvSpPr>
            <p:spPr>
              <a:xfrm>
                <a:off x="5261479" y="8048614"/>
                <a:ext cx="3022071" cy="738664"/>
              </a:xfrm>
              <a:prstGeom prst="bracketPair">
                <a:avLst/>
              </a:prstGeom>
              <a:noFill/>
              <a:ln w="38100">
                <a:solidFill>
                  <a:srgbClr val="FF0000"/>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ja-JP" altLang="en-US" sz="1051" dirty="0"/>
              </a:p>
            </p:txBody>
          </p:sp>
        </p:grpSp>
      </p:grpSp>
      <p:sp>
        <p:nvSpPr>
          <p:cNvPr id="93" name="テキスト ボックス 92">
            <a:extLst>
              <a:ext uri="{FF2B5EF4-FFF2-40B4-BE49-F238E27FC236}">
                <a16:creationId xmlns:a16="http://schemas.microsoft.com/office/drawing/2014/main" id="{5EAEA36E-7818-4F0A-83D3-A889AFF8B5AB}"/>
              </a:ext>
            </a:extLst>
          </p:cNvPr>
          <p:cNvSpPr txBox="1"/>
          <p:nvPr/>
        </p:nvSpPr>
        <p:spPr>
          <a:xfrm>
            <a:off x="3847592" y="9791567"/>
            <a:ext cx="3712084" cy="900246"/>
          </a:xfrm>
          <a:prstGeom prst="rect">
            <a:avLst/>
          </a:prstGeom>
          <a:noFill/>
        </p:spPr>
        <p:txBody>
          <a:bodyPr wrap="square" rtlCol="0">
            <a:spAutoFit/>
          </a:bodyPr>
          <a:lstStyle/>
          <a:p>
            <a:r>
              <a:rPr lang="ja-JP" altLang="en-US" sz="1050" b="1" dirty="0">
                <a:solidFill>
                  <a:schemeClr val="bg1"/>
                </a:solidFill>
                <a:latin typeface="游ゴシック" panose="020B0400000000000000" pitchFamily="50" charset="-128"/>
                <a:ea typeface="游ゴシック" panose="020B0400000000000000" pitchFamily="50" charset="-128"/>
              </a:rPr>
              <a:t>●大隅地域振興局農政普及課畜産振興係　  </a:t>
            </a:r>
            <a:r>
              <a:rPr lang="en-US" altLang="ja-JP" sz="1050" b="1" dirty="0">
                <a:solidFill>
                  <a:schemeClr val="bg1"/>
                </a:solidFill>
                <a:latin typeface="游ゴシック" panose="020B0400000000000000" pitchFamily="50" charset="-128"/>
                <a:ea typeface="游ゴシック" panose="020B0400000000000000" pitchFamily="50" charset="-128"/>
              </a:rPr>
              <a:t>0994(52)2140</a:t>
            </a:r>
            <a:r>
              <a:rPr lang="ja-JP" altLang="en-US" sz="1050" b="1" dirty="0">
                <a:solidFill>
                  <a:schemeClr val="bg1"/>
                </a:solidFill>
                <a:latin typeface="游ゴシック" panose="020B0400000000000000" pitchFamily="50" charset="-128"/>
                <a:ea typeface="游ゴシック" panose="020B0400000000000000" pitchFamily="50" charset="-128"/>
              </a:rPr>
              <a:t>　　　　　　　　　</a:t>
            </a:r>
            <a:endParaRPr lang="en-US" altLang="ja-JP" sz="1050" b="1" dirty="0">
              <a:solidFill>
                <a:schemeClr val="bg1"/>
              </a:solidFill>
              <a:latin typeface="游ゴシック" panose="020B0400000000000000" pitchFamily="50" charset="-128"/>
              <a:ea typeface="游ゴシック" panose="020B0400000000000000" pitchFamily="50" charset="-128"/>
            </a:endParaRPr>
          </a:p>
          <a:p>
            <a:r>
              <a:rPr lang="ja-JP" altLang="en-US" sz="1050" b="1" dirty="0">
                <a:solidFill>
                  <a:schemeClr val="bg1"/>
                </a:solidFill>
                <a:latin typeface="游ゴシック" panose="020B0400000000000000" pitchFamily="50" charset="-128"/>
                <a:ea typeface="游ゴシック" panose="020B0400000000000000" pitchFamily="50" charset="-128"/>
              </a:rPr>
              <a:t>●曽於畑地かんがい農業推進センター</a:t>
            </a:r>
            <a:endParaRPr lang="en-US" altLang="ja-JP" sz="1050" b="1" dirty="0">
              <a:solidFill>
                <a:schemeClr val="bg1"/>
              </a:solidFill>
              <a:latin typeface="游ゴシック" panose="020B0400000000000000" pitchFamily="50" charset="-128"/>
              <a:ea typeface="游ゴシック" panose="020B0400000000000000" pitchFamily="50" charset="-128"/>
            </a:endParaRPr>
          </a:p>
          <a:p>
            <a:r>
              <a:rPr lang="ja-JP" altLang="en-US" sz="1050" b="1" dirty="0">
                <a:solidFill>
                  <a:schemeClr val="bg1"/>
                </a:solidFill>
                <a:latin typeface="游ゴシック" panose="020B0400000000000000" pitchFamily="50" charset="-128"/>
                <a:ea typeface="游ゴシック" panose="020B0400000000000000" pitchFamily="50" charset="-128"/>
              </a:rPr>
              <a:t>　農業普及課畜産振興係　　　　　　　　  </a:t>
            </a:r>
            <a:r>
              <a:rPr lang="en-US" altLang="ja-JP" sz="1050" b="1" dirty="0">
                <a:solidFill>
                  <a:schemeClr val="bg1"/>
                </a:solidFill>
                <a:latin typeface="游ゴシック" panose="020B0400000000000000" pitchFamily="50" charset="-128"/>
                <a:ea typeface="游ゴシック" panose="020B0400000000000000" pitchFamily="50" charset="-128"/>
              </a:rPr>
              <a:t>0994(82)1118</a:t>
            </a:r>
            <a:r>
              <a:rPr lang="ja-JP" altLang="en-US" sz="1050" b="1" dirty="0">
                <a:solidFill>
                  <a:schemeClr val="bg1"/>
                </a:solidFill>
                <a:latin typeface="游ゴシック" panose="020B0400000000000000" pitchFamily="50" charset="-128"/>
                <a:ea typeface="游ゴシック" panose="020B0400000000000000" pitchFamily="50" charset="-128"/>
              </a:rPr>
              <a:t> </a:t>
            </a:r>
            <a:endParaRPr lang="en-US" altLang="ja-JP" sz="1050" b="1" dirty="0">
              <a:solidFill>
                <a:schemeClr val="bg1"/>
              </a:solidFill>
              <a:latin typeface="游ゴシック" panose="020B0400000000000000" pitchFamily="50" charset="-128"/>
              <a:ea typeface="游ゴシック" panose="020B0400000000000000" pitchFamily="50" charset="-128"/>
            </a:endParaRPr>
          </a:p>
          <a:p>
            <a:r>
              <a:rPr lang="ja-JP" altLang="en-US" sz="1050" b="1" dirty="0">
                <a:solidFill>
                  <a:schemeClr val="bg1"/>
                </a:solidFill>
                <a:latin typeface="游ゴシック" panose="020B0400000000000000" pitchFamily="50" charset="-128"/>
                <a:ea typeface="游ゴシック" panose="020B0400000000000000" pitchFamily="50" charset="-128"/>
              </a:rPr>
              <a:t>●熊毛支庁農政普及課農業振興係　　　　  </a:t>
            </a:r>
            <a:r>
              <a:rPr lang="en-US" altLang="ja-JP" sz="1050" b="1" dirty="0">
                <a:solidFill>
                  <a:schemeClr val="bg1"/>
                </a:solidFill>
                <a:latin typeface="游ゴシック" panose="020B0400000000000000" pitchFamily="50" charset="-128"/>
                <a:ea typeface="游ゴシック" panose="020B0400000000000000" pitchFamily="50" charset="-128"/>
              </a:rPr>
              <a:t>0997(22)0044</a:t>
            </a:r>
          </a:p>
          <a:p>
            <a:r>
              <a:rPr lang="ja-JP" altLang="en-US" sz="1050" b="1" dirty="0">
                <a:solidFill>
                  <a:schemeClr val="bg1"/>
                </a:solidFill>
                <a:latin typeface="游ゴシック" panose="020B0400000000000000" pitchFamily="50" charset="-128"/>
                <a:ea typeface="游ゴシック" panose="020B0400000000000000" pitchFamily="50" charset="-128"/>
              </a:rPr>
              <a:t>●大島支庁農政普及課糖業畜産係　　　　  </a:t>
            </a:r>
            <a:r>
              <a:rPr lang="en-US" altLang="ja-JP" sz="1050" b="1" dirty="0">
                <a:solidFill>
                  <a:schemeClr val="bg1"/>
                </a:solidFill>
                <a:latin typeface="游ゴシック" panose="020B0400000000000000" pitchFamily="50" charset="-128"/>
                <a:ea typeface="游ゴシック" panose="020B0400000000000000" pitchFamily="50" charset="-128"/>
              </a:rPr>
              <a:t>0997(57)7333</a:t>
            </a:r>
          </a:p>
        </p:txBody>
      </p:sp>
      <p:grpSp>
        <p:nvGrpSpPr>
          <p:cNvPr id="41" name="グループ化 40"/>
          <p:cNvGrpSpPr/>
          <p:nvPr/>
        </p:nvGrpSpPr>
        <p:grpSpPr>
          <a:xfrm>
            <a:off x="198437" y="7138048"/>
            <a:ext cx="7037386" cy="2391467"/>
            <a:chOff x="198438" y="7216289"/>
            <a:chExt cx="7037386" cy="2256432"/>
          </a:xfrm>
        </p:grpSpPr>
        <p:sp>
          <p:nvSpPr>
            <p:cNvPr id="95" name="正方形/長方形 94">
              <a:extLst>
                <a:ext uri="{FF2B5EF4-FFF2-40B4-BE49-F238E27FC236}">
                  <a16:creationId xmlns:a16="http://schemas.microsoft.com/office/drawing/2014/main" id="{94EA1DE0-0D2D-4FAA-8A39-E4865002CA9A}"/>
                </a:ext>
              </a:extLst>
            </p:cNvPr>
            <p:cNvSpPr/>
            <p:nvPr/>
          </p:nvSpPr>
          <p:spPr>
            <a:xfrm>
              <a:off x="269874" y="7433022"/>
              <a:ext cx="6965950" cy="20339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ja-JP" altLang="en-US" sz="1468">
                <a:latin typeface="Meiryo UI" panose="020B0604030504040204" pitchFamily="50" charset="-128"/>
                <a:ea typeface="Meiryo UI" panose="020B0604030504040204" pitchFamily="50" charset="-128"/>
              </a:endParaRPr>
            </a:p>
          </p:txBody>
        </p:sp>
        <p:sp>
          <p:nvSpPr>
            <p:cNvPr id="97" name="四角形: 角を丸くする 31">
              <a:extLst>
                <a:ext uri="{FF2B5EF4-FFF2-40B4-BE49-F238E27FC236}">
                  <a16:creationId xmlns:a16="http://schemas.microsoft.com/office/drawing/2014/main" id="{21C62A16-2C3E-4E8D-8ECF-8FC779EBF8A3}"/>
                </a:ext>
              </a:extLst>
            </p:cNvPr>
            <p:cNvSpPr/>
            <p:nvPr/>
          </p:nvSpPr>
          <p:spPr>
            <a:xfrm>
              <a:off x="198438" y="7216289"/>
              <a:ext cx="3400236" cy="37457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spAutoFit/>
            </a:bodyPr>
            <a:lstStyle/>
            <a:p>
              <a:pPr algn="ctr"/>
              <a:r>
                <a:rPr lang="ja-JP" altLang="en-US" sz="1600" b="1" dirty="0">
                  <a:latin typeface="Meiryo UI" panose="020B0604030504040204" pitchFamily="50" charset="-128"/>
                  <a:ea typeface="Meiryo UI" panose="020B0604030504040204" pitchFamily="50" charset="-128"/>
                </a:rPr>
                <a:t>畜舎特例法を利用する際の留意事項</a:t>
              </a:r>
            </a:p>
          </p:txBody>
        </p:sp>
        <p:sp>
          <p:nvSpPr>
            <p:cNvPr id="99" name="テキスト ボックス 98">
              <a:extLst>
                <a:ext uri="{FF2B5EF4-FFF2-40B4-BE49-F238E27FC236}">
                  <a16:creationId xmlns:a16="http://schemas.microsoft.com/office/drawing/2014/main" id="{47CE524F-91C1-4277-99F3-FBBB16119EC4}"/>
                </a:ext>
              </a:extLst>
            </p:cNvPr>
            <p:cNvSpPr txBox="1"/>
            <p:nvPr/>
          </p:nvSpPr>
          <p:spPr>
            <a:xfrm>
              <a:off x="259399" y="7556095"/>
              <a:ext cx="6948000" cy="1916626"/>
            </a:xfrm>
            <a:prstGeom prst="rect">
              <a:avLst/>
            </a:prstGeom>
            <a:noFill/>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 建築基準法または畜舎特例法の</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どちらか選択が可能</a:t>
              </a:r>
              <a:r>
                <a:rPr lang="ja-JP" altLang="en-US" sz="1400" b="1" dirty="0">
                  <a:latin typeface="HG丸ｺﾞｼｯｸM-PRO" panose="020F0600000000000000" pitchFamily="50" charset="-128"/>
                  <a:ea typeface="HG丸ｺﾞｼｯｸM-PRO" panose="020F0600000000000000" pitchFamily="50" charset="-128"/>
                </a:rPr>
                <a:t>です。</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 畜舎特例法と建築基準法で建築するものは，</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敷地を分けなければなりません</a:t>
              </a:r>
              <a:r>
                <a:rPr lang="ja-JP" altLang="en-US" sz="1400" b="1" dirty="0">
                  <a:latin typeface="HG丸ｺﾞｼｯｸM-PRO" panose="020F0600000000000000" pitchFamily="50" charset="-128"/>
                  <a:ea typeface="HG丸ｺﾞｼｯｸM-PRO" panose="020F0600000000000000" pitchFamily="50" charset="-128"/>
                </a:rPr>
                <a:t>。</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 床面積</a:t>
              </a:r>
              <a:r>
                <a:rPr lang="en-US" altLang="ja-JP" sz="1400" b="1" dirty="0">
                  <a:latin typeface="HG丸ｺﾞｼｯｸM-PRO" panose="020F0600000000000000" pitchFamily="50" charset="-128"/>
                  <a:ea typeface="HG丸ｺﾞｼｯｸM-PRO" panose="020F0600000000000000" pitchFamily="50" charset="-128"/>
                </a:rPr>
                <a:t>3,000</a:t>
              </a:r>
              <a:r>
                <a:rPr lang="ja-JP" altLang="en-US" sz="1400" b="1" dirty="0">
                  <a:latin typeface="HG丸ｺﾞｼｯｸM-PRO" panose="020F0600000000000000" pitchFamily="50" charset="-128"/>
                  <a:ea typeface="HG丸ｺﾞｼｯｸM-PRO" panose="020F0600000000000000" pitchFamily="50" charset="-128"/>
                </a:rPr>
                <a:t>㎡以内の場合も，</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建築士の構造計算等に基づく設計が必要</a:t>
              </a:r>
              <a:r>
                <a:rPr lang="ja-JP" altLang="en-US" sz="1400" b="1" dirty="0">
                  <a:latin typeface="HG丸ｺﾞｼｯｸM-PRO" panose="020F0600000000000000" pitchFamily="50" charset="-128"/>
                  <a:ea typeface="HG丸ｺﾞｼｯｸM-PRO" panose="020F0600000000000000" pitchFamily="50" charset="-128"/>
                </a:rPr>
                <a:t>です。</a:t>
              </a:r>
            </a:p>
            <a:p>
              <a:r>
                <a:rPr lang="ja-JP" altLang="en-US" sz="1400" b="1" dirty="0">
                  <a:latin typeface="HG丸ｺﾞｼｯｸM-PRO" panose="020F0600000000000000" pitchFamily="50" charset="-128"/>
                  <a:ea typeface="HG丸ｺﾞｼｯｸM-PRO" panose="020F0600000000000000" pitchFamily="50" charset="-128"/>
                </a:rPr>
                <a:t>□ 計画の添付書類として，</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畜産経営環境保全に関する意見書などが必要</a:t>
              </a:r>
              <a:r>
                <a:rPr lang="ja-JP" altLang="en-US" sz="1400" b="1" dirty="0">
                  <a:latin typeface="HG丸ｺﾞｼｯｸM-PRO" panose="020F0600000000000000" pitchFamily="50" charset="-128"/>
                  <a:ea typeface="HG丸ｺﾞｼｯｸM-PRO" panose="020F0600000000000000" pitchFamily="50" charset="-128"/>
                </a:rPr>
                <a:t>です。</a:t>
              </a:r>
            </a:p>
            <a:p>
              <a:r>
                <a:rPr lang="ja-JP" altLang="en-US" sz="1400" b="1" dirty="0">
                  <a:latin typeface="HG丸ｺﾞｼｯｸM-PRO" panose="020F0600000000000000" pitchFamily="50" charset="-128"/>
                  <a:ea typeface="HG丸ｺﾞｼｯｸM-PRO" panose="020F0600000000000000" pitchFamily="50" charset="-128"/>
                </a:rPr>
                <a:t>□ 計画申請者の氏名</a:t>
              </a:r>
              <a:r>
                <a:rPr lang="en-US" altLang="ja-JP" sz="1400" b="1" dirty="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法人にあっては代表者</a:t>
              </a:r>
              <a:r>
                <a:rPr lang="en-US" altLang="ja-JP" sz="1400" b="1" dirty="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，認定年月日，畜舎等の所在地等に</a:t>
              </a:r>
              <a:r>
                <a:rPr lang="ja-JP" altLang="en-US" sz="1400" b="1" dirty="0" err="1">
                  <a:latin typeface="HG丸ｺﾞｼｯｸM-PRO" panose="020F0600000000000000" pitchFamily="50" charset="-128"/>
                  <a:ea typeface="HG丸ｺﾞｼｯｸM-PRO" panose="020F0600000000000000" pitchFamily="50" charset="-128"/>
                </a:rPr>
                <a:t>つ</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　 いて，</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県ホームページで公表</a:t>
              </a:r>
              <a:r>
                <a:rPr lang="ja-JP" altLang="en-US" sz="1400" b="1" dirty="0">
                  <a:latin typeface="HG丸ｺﾞｼｯｸM-PRO" panose="020F0600000000000000" pitchFamily="50" charset="-128"/>
                  <a:ea typeface="HG丸ｺﾞｼｯｸM-PRO" panose="020F0600000000000000" pitchFamily="50" charset="-128"/>
                </a:rPr>
                <a:t>されます。</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 </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利用状況の報告</a:t>
              </a:r>
              <a:r>
                <a:rPr lang="en-US" altLang="ja-JP" sz="1400" b="1" u="sng" dirty="0">
                  <a:solidFill>
                    <a:srgbClr val="FF0000"/>
                  </a:solidFill>
                  <a:latin typeface="HG丸ｺﾞｼｯｸM-PRO" panose="020F0600000000000000" pitchFamily="50" charset="-128"/>
                  <a:ea typeface="HG丸ｺﾞｼｯｸM-PRO" panose="020F0600000000000000" pitchFamily="50" charset="-128"/>
                </a:rPr>
                <a:t>(</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５年に１度，畜等舎を利用停止するまで</a:t>
              </a:r>
              <a:r>
                <a:rPr lang="en-US" altLang="ja-JP" sz="1400" b="1" u="sng" dirty="0">
                  <a:solidFill>
                    <a:srgbClr val="FF0000"/>
                  </a:solidFill>
                  <a:latin typeface="HG丸ｺﾞｼｯｸM-PRO" panose="020F0600000000000000" pitchFamily="50" charset="-128"/>
                  <a:ea typeface="HG丸ｺﾞｼｯｸM-PRO" panose="020F0600000000000000" pitchFamily="50" charset="-128"/>
                </a:rPr>
                <a:t>)</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が義務</a:t>
              </a:r>
              <a:r>
                <a:rPr lang="ja-JP" altLang="en-US" sz="1400" b="1" dirty="0">
                  <a:latin typeface="HG丸ｺﾞｼｯｸM-PRO" panose="020F0600000000000000" pitchFamily="50" charset="-128"/>
                  <a:ea typeface="HG丸ｺﾞｼｯｸM-PRO" panose="020F0600000000000000" pitchFamily="50" charset="-128"/>
                </a:rPr>
                <a:t>付けられます。</a:t>
              </a:r>
            </a:p>
            <a:p>
              <a:r>
                <a:rPr lang="en-US" altLang="ja-JP" sz="1400" b="1" dirty="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 床面積が</a:t>
              </a:r>
              <a:r>
                <a:rPr lang="en-US" altLang="ja-JP" sz="1400" b="1" dirty="0">
                  <a:latin typeface="HG丸ｺﾞｼｯｸM-PRO" panose="020F0600000000000000" pitchFamily="50" charset="-128"/>
                  <a:ea typeface="HG丸ｺﾞｼｯｸM-PRO" panose="020F0600000000000000" pitchFamily="50" charset="-128"/>
                </a:rPr>
                <a:t>3,000</a:t>
              </a:r>
              <a:r>
                <a:rPr lang="ja-JP" altLang="en-US" sz="1400" b="1" dirty="0">
                  <a:latin typeface="HG丸ｺﾞｼｯｸM-PRO" panose="020F0600000000000000" pitchFamily="50" charset="-128"/>
                  <a:ea typeface="HG丸ｺﾞｼｯｸM-PRO" panose="020F0600000000000000" pitchFamily="50" charset="-128"/>
                </a:rPr>
                <a:t>㎡超の場合 </a:t>
              </a:r>
              <a:r>
                <a:rPr lang="en-US" altLang="ja-JP" sz="1400" b="1" dirty="0">
                  <a:latin typeface="HG丸ｺﾞｼｯｸM-PRO" panose="020F0600000000000000" pitchFamily="50" charset="-128"/>
                  <a:ea typeface="HG丸ｺﾞｼｯｸM-PRO" panose="020F0600000000000000" pitchFamily="50" charset="-128"/>
                </a:rPr>
                <a:t>】</a:t>
              </a:r>
            </a:p>
            <a:p>
              <a:r>
                <a:rPr lang="ja-JP" altLang="en-US" sz="1400" b="1" dirty="0">
                  <a:latin typeface="HG丸ｺﾞｼｯｸM-PRO" panose="020F0600000000000000" pitchFamily="50" charset="-128"/>
                  <a:ea typeface="HG丸ｺﾞｼｯｸM-PRO" panose="020F0600000000000000" pitchFamily="50" charset="-128"/>
                </a:rPr>
                <a:t>□ </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民間指定検査機関における技術基準の適合審査を受ける必要</a:t>
              </a:r>
              <a:r>
                <a:rPr lang="ja-JP" altLang="en-US" sz="1400" b="1" dirty="0">
                  <a:latin typeface="HG丸ｺﾞｼｯｸM-PRO" panose="020F0600000000000000" pitchFamily="50" charset="-128"/>
                  <a:ea typeface="HG丸ｺﾞｼｯｸM-PRO" panose="020F0600000000000000" pitchFamily="50" charset="-128"/>
                </a:rPr>
                <a:t>があります。</a:t>
              </a:r>
              <a:endParaRPr lang="ja-JP" alt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sp>
        <p:nvSpPr>
          <p:cNvPr id="2" name="テキスト ボックス 1">
            <a:extLst>
              <a:ext uri="{FF2B5EF4-FFF2-40B4-BE49-F238E27FC236}">
                <a16:creationId xmlns:a16="http://schemas.microsoft.com/office/drawing/2014/main" id="{B9C0109A-D800-4891-AE45-5472DFA734DF}"/>
              </a:ext>
            </a:extLst>
          </p:cNvPr>
          <p:cNvSpPr txBox="1"/>
          <p:nvPr/>
        </p:nvSpPr>
        <p:spPr>
          <a:xfrm>
            <a:off x="3836995" y="6972419"/>
            <a:ext cx="3388231" cy="430887"/>
          </a:xfrm>
          <a:prstGeom prst="rect">
            <a:avLst/>
          </a:prstGeom>
          <a:noFill/>
        </p:spPr>
        <p:txBody>
          <a:bodyPr wrap="square" rtlCol="0">
            <a:spAutoFit/>
          </a:bodyPr>
          <a:lstStyle/>
          <a:p>
            <a:pPr marL="92075" indent="-92075"/>
            <a:r>
              <a:rPr kumimoji="1" lang="en-US" altLang="ja-JP" sz="1100" dirty="0"/>
              <a:t>※</a:t>
            </a:r>
            <a:r>
              <a:rPr kumimoji="1" lang="ja-JP" altLang="en-US" sz="1100" dirty="0"/>
              <a:t>⑦～⑩に係る日数はおおよそ１ヶ月（速やかに処理すること）</a:t>
            </a:r>
          </a:p>
        </p:txBody>
      </p:sp>
    </p:spTree>
    <p:extLst>
      <p:ext uri="{BB962C8B-B14F-4D97-AF65-F5344CB8AC3E}">
        <p14:creationId xmlns:p14="http://schemas.microsoft.com/office/powerpoint/2010/main" val="7108670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6130</TotalTime>
  <Words>1179</Words>
  <Application>Microsoft Office PowerPoint</Application>
  <PresentationFormat>ユーザー設定</PresentationFormat>
  <Paragraphs>82</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Meiryo UI</vt:lpstr>
      <vt:lpstr>ＭＳ Ｐゴシック</vt:lpstr>
      <vt:lpstr>メイリオ</vt:lpstr>
      <vt:lpstr>游ゴシック</vt:lpstr>
      <vt:lpstr>Calibri</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三上　卓矢</dc:creator>
  <cp:lastModifiedBy>政本 郁海</cp:lastModifiedBy>
  <cp:revision>496</cp:revision>
  <cp:lastPrinted>2024-03-28T02:06:31Z</cp:lastPrinted>
  <dcterms:created xsi:type="dcterms:W3CDTF">2019-08-15T07:43:13Z</dcterms:created>
  <dcterms:modified xsi:type="dcterms:W3CDTF">2024-03-28T02:20:33Z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2014-04-24T00:00:00Z</vt:filetime>
  </property>
  <property fmtid="{D5CDD505-2E9C-101B-9397-08002B2CF9AE}" pid="3" name="Creator">
    <vt:lpwstr>PScript5.dll Version 5.2.2</vt:lpwstr>
  </property>
  <property fmtid="{D5CDD505-2E9C-101B-9397-08002B2CF9AE}" pid="4" name="LastSaved">
    <vt:filetime>2019-08-15T00:00:00Z</vt:filetime>
  </property>
</Properties>
</file>