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40A636-747D-42D1-8F24-AC64ADA95B08}" v="59" dt="2025-03-31T05:50:16.4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2264" y="68"/>
      </p:cViewPr>
      <p:guideLst>
        <p:guide orient="horz" pos="316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6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88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07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11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08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147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08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62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47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14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1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CE303A-9007-4681-ABFF-44312F331283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36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321B014A-2EE8-3AB8-1CEB-D38A2B0FAFA7}"/>
              </a:ext>
            </a:extLst>
          </p:cNvPr>
          <p:cNvSpPr/>
          <p:nvPr/>
        </p:nvSpPr>
        <p:spPr>
          <a:xfrm>
            <a:off x="0" y="-326"/>
            <a:ext cx="6858000" cy="5983889"/>
          </a:xfrm>
          <a:prstGeom prst="rect">
            <a:avLst/>
          </a:prstGeom>
          <a:gradFill flip="none" rotWithShape="1">
            <a:gsLst>
              <a:gs pos="56000">
                <a:schemeClr val="accent2">
                  <a:tint val="44500"/>
                  <a:satMod val="160000"/>
                </a:schemeClr>
              </a:gs>
              <a:gs pos="100000">
                <a:schemeClr val="accent2"/>
              </a:gs>
              <a:gs pos="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308F9FB4-6590-56C1-7577-BFC67006ABC3}"/>
              </a:ext>
            </a:extLst>
          </p:cNvPr>
          <p:cNvGrpSpPr/>
          <p:nvPr/>
        </p:nvGrpSpPr>
        <p:grpSpPr>
          <a:xfrm>
            <a:off x="0" y="6457328"/>
            <a:ext cx="6858000" cy="3264443"/>
            <a:chOff x="0" y="5992166"/>
            <a:chExt cx="6858000" cy="2974034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2F84AF0F-D902-1B61-63EE-883F9259150A}"/>
                </a:ext>
              </a:extLst>
            </p:cNvPr>
            <p:cNvSpPr/>
            <p:nvPr/>
          </p:nvSpPr>
          <p:spPr>
            <a:xfrm>
              <a:off x="0" y="6083300"/>
              <a:ext cx="6858000" cy="28829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52000">
                  <a:schemeClr val="accent4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二等辺三角形 30">
              <a:extLst>
                <a:ext uri="{FF2B5EF4-FFF2-40B4-BE49-F238E27FC236}">
                  <a16:creationId xmlns:a16="http://schemas.microsoft.com/office/drawing/2014/main" id="{34304FE4-898B-F964-B3F6-52AD727CF3EF}"/>
                </a:ext>
              </a:extLst>
            </p:cNvPr>
            <p:cNvSpPr/>
            <p:nvPr/>
          </p:nvSpPr>
          <p:spPr>
            <a:xfrm rot="10800000">
              <a:off x="2860675" y="5992166"/>
              <a:ext cx="1168400" cy="35559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90A901A-3D2A-A453-034A-C0DE2A3CA765}"/>
              </a:ext>
            </a:extLst>
          </p:cNvPr>
          <p:cNvSpPr txBox="1"/>
          <p:nvPr/>
        </p:nvSpPr>
        <p:spPr>
          <a:xfrm>
            <a:off x="3443294" y="6829"/>
            <a:ext cx="35242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作成日：　　　　　年　　月　　日</a:t>
            </a: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10B906A2-6BA1-179D-B0E7-310B2D0C9F2A}"/>
              </a:ext>
            </a:extLst>
          </p:cNvPr>
          <p:cNvSpPr/>
          <p:nvPr/>
        </p:nvSpPr>
        <p:spPr>
          <a:xfrm>
            <a:off x="91440" y="7195684"/>
            <a:ext cx="3581400" cy="1952290"/>
          </a:xfrm>
          <a:prstGeom prst="roundRect">
            <a:avLst>
              <a:gd name="adj" fmla="val 5564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08C6451-EDE6-C782-A584-B98F4572A37E}"/>
              </a:ext>
            </a:extLst>
          </p:cNvPr>
          <p:cNvSpPr txBox="1"/>
          <p:nvPr/>
        </p:nvSpPr>
        <p:spPr>
          <a:xfrm>
            <a:off x="244375" y="7386158"/>
            <a:ext cx="20465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担当者：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8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TEL</a:t>
            </a:r>
            <a:r>
              <a:rPr kumimoji="1" lang="ja-JP" altLang="en-US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3708F5D-A253-5E8A-5CE1-2AE7CF15C808}"/>
              </a:ext>
            </a:extLst>
          </p:cNvPr>
          <p:cNvSpPr txBox="1"/>
          <p:nvPr/>
        </p:nvSpPr>
        <p:spPr>
          <a:xfrm>
            <a:off x="-4354" y="9721771"/>
            <a:ext cx="54138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※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本資料は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厚生労働省が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提示しているもの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を参考に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農業現場に沿うよう、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農林水産省にて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作成しています。</a:t>
            </a:r>
            <a:endParaRPr lang="ja-JP" altLang="ja-JP" sz="80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90399811-0DD9-503D-5D5F-496FD401DFEC}"/>
              </a:ext>
            </a:extLst>
          </p:cNvPr>
          <p:cNvSpPr/>
          <p:nvPr/>
        </p:nvSpPr>
        <p:spPr>
          <a:xfrm>
            <a:off x="1257300" y="7338484"/>
            <a:ext cx="2193288" cy="38888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155A3F1E-467F-38E3-91EA-CA2FC767170D}"/>
              </a:ext>
            </a:extLst>
          </p:cNvPr>
          <p:cNvSpPr/>
          <p:nvPr/>
        </p:nvSpPr>
        <p:spPr>
          <a:xfrm>
            <a:off x="998220" y="7766470"/>
            <a:ext cx="2452367" cy="38888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006E38D6-643B-3AE4-F633-2AA9742C35D2}"/>
              </a:ext>
            </a:extLst>
          </p:cNvPr>
          <p:cNvSpPr txBox="1"/>
          <p:nvPr/>
        </p:nvSpPr>
        <p:spPr>
          <a:xfrm>
            <a:off x="33384" y="6829542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熱中症担当者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7FA36970-E838-8DC2-B5C9-2DEE1A4EE035}"/>
              </a:ext>
            </a:extLst>
          </p:cNvPr>
          <p:cNvSpPr txBox="1"/>
          <p:nvPr/>
        </p:nvSpPr>
        <p:spPr>
          <a:xfrm>
            <a:off x="3856815" y="6814459"/>
            <a:ext cx="2859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② 救急・近隣病院</a:t>
            </a:r>
            <a:endParaRPr kumimoji="1" lang="en-US" altLang="ja-JP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E1D1DD86-B12B-99F3-1EDF-387A508EC04F}"/>
              </a:ext>
            </a:extLst>
          </p:cNvPr>
          <p:cNvSpPr/>
          <p:nvPr/>
        </p:nvSpPr>
        <p:spPr>
          <a:xfrm>
            <a:off x="3749154" y="7195684"/>
            <a:ext cx="3070746" cy="1969320"/>
          </a:xfrm>
          <a:prstGeom prst="roundRect">
            <a:avLst>
              <a:gd name="adj" fmla="val 4597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84B978B3-6406-39D4-FA53-3FFE88E258FF}"/>
              </a:ext>
            </a:extLst>
          </p:cNvPr>
          <p:cNvSpPr txBox="1"/>
          <p:nvPr/>
        </p:nvSpPr>
        <p:spPr>
          <a:xfrm>
            <a:off x="3777651" y="7814906"/>
            <a:ext cx="204651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近くの病院：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7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住所：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1C8441AD-37F8-B488-BAB3-D2D061A25468}"/>
              </a:ext>
            </a:extLst>
          </p:cNvPr>
          <p:cNvSpPr/>
          <p:nvPr/>
        </p:nvSpPr>
        <p:spPr>
          <a:xfrm>
            <a:off x="5119688" y="7845502"/>
            <a:ext cx="1649584" cy="27949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7B43E4B1-ADB8-9161-AB5C-84AEAB3D86DC}"/>
              </a:ext>
            </a:extLst>
          </p:cNvPr>
          <p:cNvSpPr/>
          <p:nvPr/>
        </p:nvSpPr>
        <p:spPr>
          <a:xfrm>
            <a:off x="4531497" y="8195219"/>
            <a:ext cx="2237776" cy="551064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4342D3BD-F0C0-CBA8-E46E-85CEB68E0CA6}"/>
              </a:ext>
            </a:extLst>
          </p:cNvPr>
          <p:cNvSpPr txBox="1"/>
          <p:nvPr/>
        </p:nvSpPr>
        <p:spPr>
          <a:xfrm>
            <a:off x="3813075" y="7245657"/>
            <a:ext cx="2046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救急隊要請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A484299-DAC8-B392-47AA-28D339D18066}"/>
              </a:ext>
            </a:extLst>
          </p:cNvPr>
          <p:cNvSpPr txBox="1"/>
          <p:nvPr/>
        </p:nvSpPr>
        <p:spPr>
          <a:xfrm>
            <a:off x="-12700" y="611649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「熱中症」対応フロー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C8261F71-E672-6BD6-AA2D-3D11A8145619}"/>
              </a:ext>
            </a:extLst>
          </p:cNvPr>
          <p:cNvSpPr txBox="1"/>
          <p:nvPr/>
        </p:nvSpPr>
        <p:spPr>
          <a:xfrm>
            <a:off x="3761258" y="8775983"/>
            <a:ext cx="2046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TEL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5B5EB5DE-D60C-7D13-4897-42B296FD667E}"/>
              </a:ext>
            </a:extLst>
          </p:cNvPr>
          <p:cNvSpPr/>
          <p:nvPr/>
        </p:nvSpPr>
        <p:spPr>
          <a:xfrm>
            <a:off x="4531497" y="8806109"/>
            <a:ext cx="2237775" cy="258556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四角形: 角を丸くする 73">
            <a:extLst>
              <a:ext uri="{FF2B5EF4-FFF2-40B4-BE49-F238E27FC236}">
                <a16:creationId xmlns:a16="http://schemas.microsoft.com/office/drawing/2014/main" id="{A2F8E6AF-3AEA-0DA4-DB9A-9B8CAA84406E}"/>
              </a:ext>
            </a:extLst>
          </p:cNvPr>
          <p:cNvSpPr/>
          <p:nvPr/>
        </p:nvSpPr>
        <p:spPr>
          <a:xfrm>
            <a:off x="91440" y="1211122"/>
            <a:ext cx="3937635" cy="966517"/>
          </a:xfrm>
          <a:prstGeom prst="roundRect">
            <a:avLst>
              <a:gd name="adj" fmla="val 76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B0DD230F-60BA-4BF0-1200-9CC6BB6CC758}"/>
              </a:ext>
            </a:extLst>
          </p:cNvPr>
          <p:cNvGrpSpPr/>
          <p:nvPr/>
        </p:nvGrpSpPr>
        <p:grpSpPr>
          <a:xfrm>
            <a:off x="4669072" y="2936057"/>
            <a:ext cx="1917700" cy="436623"/>
            <a:chOff x="11875751" y="3169357"/>
            <a:chExt cx="1917700" cy="1163962"/>
          </a:xfrm>
        </p:grpSpPr>
        <p:sp>
          <p:nvSpPr>
            <p:cNvPr id="79" name="四角形: 角を丸くする 78">
              <a:extLst>
                <a:ext uri="{FF2B5EF4-FFF2-40B4-BE49-F238E27FC236}">
                  <a16:creationId xmlns:a16="http://schemas.microsoft.com/office/drawing/2014/main" id="{0867EF40-6BA4-B16A-4664-ED0B925A0C6C}"/>
                </a:ext>
              </a:extLst>
            </p:cNvPr>
            <p:cNvSpPr/>
            <p:nvPr/>
          </p:nvSpPr>
          <p:spPr>
            <a:xfrm>
              <a:off x="11875751" y="3169357"/>
              <a:ext cx="1917700" cy="1163962"/>
            </a:xfrm>
            <a:prstGeom prst="roundRect">
              <a:avLst>
                <a:gd name="adj" fmla="val 12402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4A8E8620-F866-A069-C81E-ED0C324C81B1}"/>
                </a:ext>
              </a:extLst>
            </p:cNvPr>
            <p:cNvSpPr txBox="1"/>
            <p:nvPr/>
          </p:nvSpPr>
          <p:spPr>
            <a:xfrm>
              <a:off x="12109148" y="3382645"/>
              <a:ext cx="1450905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経過観察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38B46426-88B9-42EB-F282-5F1C932F489F}"/>
              </a:ext>
            </a:extLst>
          </p:cNvPr>
          <p:cNvGrpSpPr/>
          <p:nvPr/>
        </p:nvGrpSpPr>
        <p:grpSpPr>
          <a:xfrm>
            <a:off x="4675762" y="4018929"/>
            <a:ext cx="1918684" cy="941654"/>
            <a:chOff x="4532744" y="4728307"/>
            <a:chExt cx="2208810" cy="981699"/>
          </a:xfrm>
        </p:grpSpPr>
        <p:sp>
          <p:nvSpPr>
            <p:cNvPr id="11" name="ひし形 10">
              <a:extLst>
                <a:ext uri="{FF2B5EF4-FFF2-40B4-BE49-F238E27FC236}">
                  <a16:creationId xmlns:a16="http://schemas.microsoft.com/office/drawing/2014/main" id="{515C6AD0-EF49-BCC7-F33D-F3D3932D8076}"/>
                </a:ext>
              </a:extLst>
            </p:cNvPr>
            <p:cNvSpPr/>
            <p:nvPr/>
          </p:nvSpPr>
          <p:spPr>
            <a:xfrm>
              <a:off x="4532744" y="4728307"/>
              <a:ext cx="2207677" cy="981699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kumimoji="1" lang="ja-JP" altLang="en-US" sz="14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3BCB7BB9-0B82-FED1-2A49-E39EF85C3BCE}"/>
                </a:ext>
              </a:extLst>
            </p:cNvPr>
            <p:cNvSpPr txBox="1"/>
            <p:nvPr/>
          </p:nvSpPr>
          <p:spPr>
            <a:xfrm>
              <a:off x="4575470" y="5063582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体調が安定したか</a:t>
              </a:r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BD29E890-12A2-E316-84F3-AC79381E3551}"/>
              </a:ext>
            </a:extLst>
          </p:cNvPr>
          <p:cNvGrpSpPr/>
          <p:nvPr/>
        </p:nvGrpSpPr>
        <p:grpSpPr>
          <a:xfrm>
            <a:off x="966934" y="2663509"/>
            <a:ext cx="2717800" cy="1005588"/>
            <a:chOff x="425734" y="2997588"/>
            <a:chExt cx="2717800" cy="1005588"/>
          </a:xfrm>
        </p:grpSpPr>
        <p:sp>
          <p:nvSpPr>
            <p:cNvPr id="10" name="ひし形 9">
              <a:extLst>
                <a:ext uri="{FF2B5EF4-FFF2-40B4-BE49-F238E27FC236}">
                  <a16:creationId xmlns:a16="http://schemas.microsoft.com/office/drawing/2014/main" id="{5E3A8410-2AA8-6BB5-5ED2-45A4300AC467}"/>
                </a:ext>
              </a:extLst>
            </p:cNvPr>
            <p:cNvSpPr/>
            <p:nvPr/>
          </p:nvSpPr>
          <p:spPr>
            <a:xfrm>
              <a:off x="425734" y="2997588"/>
              <a:ext cx="2717800" cy="1005588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21A76AD-A8CA-4E8F-B9B8-879A10CDB755}"/>
                </a:ext>
              </a:extLst>
            </p:cNvPr>
            <p:cNvSpPr txBox="1"/>
            <p:nvPr/>
          </p:nvSpPr>
          <p:spPr>
            <a:xfrm>
              <a:off x="701592" y="3352549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症状が改善したか</a:t>
              </a:r>
            </a:p>
          </p:txBody>
        </p:sp>
      </p:grp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3858BF16-1F47-2857-0625-22518711F957}"/>
              </a:ext>
            </a:extLst>
          </p:cNvPr>
          <p:cNvCxnSpPr>
            <a:stCxn id="79" idx="2"/>
            <a:endCxn id="11" idx="0"/>
          </p:cNvCxnSpPr>
          <p:nvPr/>
        </p:nvCxnSpPr>
        <p:spPr>
          <a:xfrm>
            <a:off x="5627922" y="3372680"/>
            <a:ext cx="6690" cy="64624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D98B5C0-EE75-6557-9852-F21B132311F5}"/>
              </a:ext>
            </a:extLst>
          </p:cNvPr>
          <p:cNvSpPr txBox="1"/>
          <p:nvPr/>
        </p:nvSpPr>
        <p:spPr>
          <a:xfrm>
            <a:off x="133635" y="1226279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8A3FBDC-B69F-5FCA-C738-1AF31D99E830}"/>
              </a:ext>
            </a:extLst>
          </p:cNvPr>
          <p:cNvSpPr/>
          <p:nvPr/>
        </p:nvSpPr>
        <p:spPr>
          <a:xfrm>
            <a:off x="672472" y="1569358"/>
            <a:ext cx="2200268" cy="254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1" name="直線矢印コネクタ 70">
            <a:extLst>
              <a:ext uri="{FF2B5EF4-FFF2-40B4-BE49-F238E27FC236}">
                <a16:creationId xmlns:a16="http://schemas.microsoft.com/office/drawing/2014/main" id="{CC6DAAE8-F681-6735-A2DC-77EEAFF0ABE6}"/>
              </a:ext>
            </a:extLst>
          </p:cNvPr>
          <p:cNvCxnSpPr>
            <a:cxnSpLocks/>
          </p:cNvCxnSpPr>
          <p:nvPr/>
        </p:nvCxnSpPr>
        <p:spPr>
          <a:xfrm>
            <a:off x="2325834" y="2202562"/>
            <a:ext cx="0" cy="46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直線矢印コネクタ 77">
            <a:extLst>
              <a:ext uri="{FF2B5EF4-FFF2-40B4-BE49-F238E27FC236}">
                <a16:creationId xmlns:a16="http://schemas.microsoft.com/office/drawing/2014/main" id="{74E22168-E6B4-720F-2F3B-0ADCF60ED935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684734" y="3164114"/>
            <a:ext cx="945323" cy="218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8" name="四角形: 角を丸くする 87">
            <a:extLst>
              <a:ext uri="{FF2B5EF4-FFF2-40B4-BE49-F238E27FC236}">
                <a16:creationId xmlns:a16="http://schemas.microsoft.com/office/drawing/2014/main" id="{8B44046A-C033-C67D-4B02-75C8068B71FE}"/>
              </a:ext>
            </a:extLst>
          </p:cNvPr>
          <p:cNvSpPr/>
          <p:nvPr/>
        </p:nvSpPr>
        <p:spPr>
          <a:xfrm>
            <a:off x="4327208" y="1334726"/>
            <a:ext cx="2439351" cy="104237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8100">
            <a:solidFill>
              <a:schemeClr val="accent2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9A684EA4-0D85-2253-810D-4A79E6A07627}"/>
              </a:ext>
            </a:extLst>
          </p:cNvPr>
          <p:cNvSpPr txBox="1"/>
          <p:nvPr/>
        </p:nvSpPr>
        <p:spPr>
          <a:xfrm>
            <a:off x="4663621" y="2948608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339889BC-4B61-3884-6184-1686140CE352}"/>
              </a:ext>
            </a:extLst>
          </p:cNvPr>
          <p:cNvGrpSpPr/>
          <p:nvPr/>
        </p:nvGrpSpPr>
        <p:grpSpPr>
          <a:xfrm>
            <a:off x="106436" y="4036388"/>
            <a:ext cx="3816000" cy="1310311"/>
            <a:chOff x="7634288" y="7691438"/>
            <a:chExt cx="3924000" cy="1379275"/>
          </a:xfrm>
        </p:grpSpPr>
        <p:sp>
          <p:nvSpPr>
            <p:cNvPr id="94" name="四角形: 角を丸くする 93">
              <a:extLst>
                <a:ext uri="{FF2B5EF4-FFF2-40B4-BE49-F238E27FC236}">
                  <a16:creationId xmlns:a16="http://schemas.microsoft.com/office/drawing/2014/main" id="{8B83A8CE-7455-2368-A284-CF4043984C94}"/>
                </a:ext>
              </a:extLst>
            </p:cNvPr>
            <p:cNvSpPr/>
            <p:nvPr/>
          </p:nvSpPr>
          <p:spPr>
            <a:xfrm>
              <a:off x="7634288" y="7691438"/>
              <a:ext cx="3924000" cy="1379275"/>
            </a:xfrm>
            <a:prstGeom prst="roundRect">
              <a:avLst>
                <a:gd name="adj" fmla="val 574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2" name="グループ化 91">
              <a:extLst>
                <a:ext uri="{FF2B5EF4-FFF2-40B4-BE49-F238E27FC236}">
                  <a16:creationId xmlns:a16="http://schemas.microsoft.com/office/drawing/2014/main" id="{2B2340F0-73AD-E390-BBDE-D9E138A93AA1}"/>
                </a:ext>
              </a:extLst>
            </p:cNvPr>
            <p:cNvGrpSpPr/>
            <p:nvPr/>
          </p:nvGrpSpPr>
          <p:grpSpPr>
            <a:xfrm>
              <a:off x="7696615" y="7759788"/>
              <a:ext cx="3800200" cy="1240283"/>
              <a:chOff x="8122526" y="7826104"/>
              <a:chExt cx="3800200" cy="1240283"/>
            </a:xfrm>
          </p:grpSpPr>
          <p:sp>
            <p:nvSpPr>
              <p:cNvPr id="90" name="四角形: 角を丸くする 89">
                <a:extLst>
                  <a:ext uri="{FF2B5EF4-FFF2-40B4-BE49-F238E27FC236}">
                    <a16:creationId xmlns:a16="http://schemas.microsoft.com/office/drawing/2014/main" id="{658963F2-23C8-BE8E-BE92-82161E289F96}"/>
                  </a:ext>
                </a:extLst>
              </p:cNvPr>
              <p:cNvSpPr/>
              <p:nvPr/>
            </p:nvSpPr>
            <p:spPr>
              <a:xfrm>
                <a:off x="8122526" y="7826104"/>
                <a:ext cx="3800200" cy="515029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1" name="四角形: 角を丸くする 90">
                <a:extLst>
                  <a:ext uri="{FF2B5EF4-FFF2-40B4-BE49-F238E27FC236}">
                    <a16:creationId xmlns:a16="http://schemas.microsoft.com/office/drawing/2014/main" id="{6670E356-A412-00A7-E874-7ADC5B4EA1B4}"/>
                  </a:ext>
                </a:extLst>
              </p:cNvPr>
              <p:cNvSpPr/>
              <p:nvPr/>
            </p:nvSpPr>
            <p:spPr>
              <a:xfrm>
                <a:off x="8122526" y="8326011"/>
                <a:ext cx="3800200" cy="740376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9886F6DA-F5C3-EF05-30AB-AD8B4A15BE3E}"/>
              </a:ext>
            </a:extLst>
          </p:cNvPr>
          <p:cNvSpPr txBox="1"/>
          <p:nvPr/>
        </p:nvSpPr>
        <p:spPr>
          <a:xfrm>
            <a:off x="152448" y="4102674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1207D0F1-7BC9-359E-3F16-5E52D62388FC}"/>
              </a:ext>
            </a:extLst>
          </p:cNvPr>
          <p:cNvSpPr txBox="1"/>
          <p:nvPr/>
        </p:nvSpPr>
        <p:spPr>
          <a:xfrm>
            <a:off x="443352" y="4209515"/>
            <a:ext cx="3379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　　　　に再連絡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C219AED3-1F8A-F790-94AF-4CC43B324D1F}"/>
              </a:ext>
            </a:extLst>
          </p:cNvPr>
          <p:cNvSpPr/>
          <p:nvPr/>
        </p:nvSpPr>
        <p:spPr>
          <a:xfrm>
            <a:off x="573566" y="4213860"/>
            <a:ext cx="2141122" cy="291575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0C211A38-2626-1637-2D49-8CC6B7E9EF64}"/>
              </a:ext>
            </a:extLst>
          </p:cNvPr>
          <p:cNvSpPr txBox="1"/>
          <p:nvPr/>
        </p:nvSpPr>
        <p:spPr>
          <a:xfrm>
            <a:off x="149225" y="4612462"/>
            <a:ext cx="1398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sz="14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または</a:t>
            </a:r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101" name="直線矢印コネクタ 100">
            <a:extLst>
              <a:ext uri="{FF2B5EF4-FFF2-40B4-BE49-F238E27FC236}">
                <a16:creationId xmlns:a16="http://schemas.microsoft.com/office/drawing/2014/main" id="{6EF62464-672A-3C81-D5DB-E3216A7688B8}"/>
              </a:ext>
            </a:extLst>
          </p:cNvPr>
          <p:cNvCxnSpPr>
            <a:cxnSpLocks/>
          </p:cNvCxnSpPr>
          <p:nvPr/>
        </p:nvCxnSpPr>
        <p:spPr>
          <a:xfrm>
            <a:off x="2325834" y="3683612"/>
            <a:ext cx="0" cy="324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" name="直線矢印コネクタ 103">
            <a:extLst>
              <a:ext uri="{FF2B5EF4-FFF2-40B4-BE49-F238E27FC236}">
                <a16:creationId xmlns:a16="http://schemas.microsoft.com/office/drawing/2014/main" id="{D171B732-8B9D-6F6B-C174-90A7AFB30E71}"/>
              </a:ext>
            </a:extLst>
          </p:cNvPr>
          <p:cNvCxnSpPr>
            <a:cxnSpLocks/>
          </p:cNvCxnSpPr>
          <p:nvPr/>
        </p:nvCxnSpPr>
        <p:spPr>
          <a:xfrm flipH="1">
            <a:off x="3884386" y="4492903"/>
            <a:ext cx="809440" cy="6305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直線矢印コネクタ 106">
            <a:extLst>
              <a:ext uri="{FF2B5EF4-FFF2-40B4-BE49-F238E27FC236}">
                <a16:creationId xmlns:a16="http://schemas.microsoft.com/office/drawing/2014/main" id="{D3C3299B-43D1-0564-716C-E501E7291DC9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5634611" y="4960583"/>
            <a:ext cx="1" cy="64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C4212AAA-84D2-8E39-3C46-C6009970C5CA}"/>
              </a:ext>
            </a:extLst>
          </p:cNvPr>
          <p:cNvGrpSpPr/>
          <p:nvPr/>
        </p:nvGrpSpPr>
        <p:grpSpPr>
          <a:xfrm>
            <a:off x="5014002" y="5600886"/>
            <a:ext cx="1277726" cy="339502"/>
            <a:chOff x="892525" y="2849582"/>
            <a:chExt cx="1634558" cy="330861"/>
          </a:xfrm>
        </p:grpSpPr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B7DF366F-B891-ED01-349E-70CE23F1DF56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5397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n w="5397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12" name="テキスト ボックス 111">
              <a:extLst>
                <a:ext uri="{FF2B5EF4-FFF2-40B4-BE49-F238E27FC236}">
                  <a16:creationId xmlns:a16="http://schemas.microsoft.com/office/drawing/2014/main" id="{6F0D5D91-0EB4-0EB4-AA17-737AF9A858B2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cxnSp>
        <p:nvCxnSpPr>
          <p:cNvPr id="115" name="直線矢印コネクタ 114">
            <a:extLst>
              <a:ext uri="{FF2B5EF4-FFF2-40B4-BE49-F238E27FC236}">
                <a16:creationId xmlns:a16="http://schemas.microsoft.com/office/drawing/2014/main" id="{BE96ED14-5DB8-FB8A-DCBE-251C7DD08627}"/>
              </a:ext>
            </a:extLst>
          </p:cNvPr>
          <p:cNvCxnSpPr>
            <a:cxnSpLocks/>
          </p:cNvCxnSpPr>
          <p:nvPr/>
        </p:nvCxnSpPr>
        <p:spPr>
          <a:xfrm flipH="1">
            <a:off x="2333679" y="5349055"/>
            <a:ext cx="1" cy="28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B7DD1CF2-E422-5C61-DE3E-406D7ADBE6AC}"/>
              </a:ext>
            </a:extLst>
          </p:cNvPr>
          <p:cNvGrpSpPr/>
          <p:nvPr/>
        </p:nvGrpSpPr>
        <p:grpSpPr>
          <a:xfrm>
            <a:off x="3531755" y="2858762"/>
            <a:ext cx="1143617" cy="346198"/>
            <a:chOff x="4491078" y="4693818"/>
            <a:chExt cx="1143617" cy="346198"/>
          </a:xfrm>
        </p:grpSpPr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60D53B0D-87DC-7E1B-257A-DB4CFEFE594B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27" name="テキスト ボックス 126">
              <a:extLst>
                <a:ext uri="{FF2B5EF4-FFF2-40B4-BE49-F238E27FC236}">
                  <a16:creationId xmlns:a16="http://schemas.microsoft.com/office/drawing/2014/main" id="{9E653C7C-6A1F-FD10-CC76-A610E355ECF4}"/>
                </a:ext>
              </a:extLst>
            </p:cNvPr>
            <p:cNvSpPr txBox="1"/>
            <p:nvPr/>
          </p:nvSpPr>
          <p:spPr>
            <a:xfrm>
              <a:off x="4491078" y="4693818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28" name="グループ化 127">
            <a:extLst>
              <a:ext uri="{FF2B5EF4-FFF2-40B4-BE49-F238E27FC236}">
                <a16:creationId xmlns:a16="http://schemas.microsoft.com/office/drawing/2014/main" id="{759D5552-DAC8-A28E-2E9C-D4ABEB49C655}"/>
              </a:ext>
            </a:extLst>
          </p:cNvPr>
          <p:cNvGrpSpPr/>
          <p:nvPr/>
        </p:nvGrpSpPr>
        <p:grpSpPr>
          <a:xfrm>
            <a:off x="5409475" y="4965132"/>
            <a:ext cx="1143617" cy="340435"/>
            <a:chOff x="4491078" y="4701462"/>
            <a:chExt cx="1143617" cy="340435"/>
          </a:xfrm>
        </p:grpSpPr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35E97D11-326F-52FE-9A83-5D60EA7793CF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1604620B-D0E5-345A-BE76-F136FAB63F54}"/>
                </a:ext>
              </a:extLst>
            </p:cNvPr>
            <p:cNvSpPr txBox="1"/>
            <p:nvPr/>
          </p:nvSpPr>
          <p:spPr>
            <a:xfrm>
              <a:off x="4491078" y="4703343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31" name="グループ化 130">
            <a:extLst>
              <a:ext uri="{FF2B5EF4-FFF2-40B4-BE49-F238E27FC236}">
                <a16:creationId xmlns:a16="http://schemas.microsoft.com/office/drawing/2014/main" id="{018E8C17-3970-79A1-4942-D67544CF086E}"/>
              </a:ext>
            </a:extLst>
          </p:cNvPr>
          <p:cNvGrpSpPr/>
          <p:nvPr/>
        </p:nvGrpSpPr>
        <p:grpSpPr>
          <a:xfrm>
            <a:off x="1308488" y="3624042"/>
            <a:ext cx="1143717" cy="338554"/>
            <a:chOff x="4491482" y="4701462"/>
            <a:chExt cx="1143717" cy="338554"/>
          </a:xfrm>
        </p:grpSpPr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534452BA-80A3-14A4-DC9C-0FD3C17FDDBC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F9564190-F395-6788-69BF-F1FC324F3F97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34" name="グループ化 133">
            <a:extLst>
              <a:ext uri="{FF2B5EF4-FFF2-40B4-BE49-F238E27FC236}">
                <a16:creationId xmlns:a16="http://schemas.microsoft.com/office/drawing/2014/main" id="{60AA1C9A-AB1C-EFFE-0315-EF32C8ABA94F}"/>
              </a:ext>
            </a:extLst>
          </p:cNvPr>
          <p:cNvGrpSpPr/>
          <p:nvPr/>
        </p:nvGrpSpPr>
        <p:grpSpPr>
          <a:xfrm>
            <a:off x="3778841" y="4111928"/>
            <a:ext cx="1143717" cy="338554"/>
            <a:chOff x="4491482" y="4701462"/>
            <a:chExt cx="1143717" cy="338554"/>
          </a:xfrm>
        </p:grpSpPr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4EB63A9F-A4CB-51EA-3EA0-EB30508C7AA6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6" name="テキスト ボックス 135">
              <a:extLst>
                <a:ext uri="{FF2B5EF4-FFF2-40B4-BE49-F238E27FC236}">
                  <a16:creationId xmlns:a16="http://schemas.microsoft.com/office/drawing/2014/main" id="{AA1CF492-370A-9F34-1209-8878C036C372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486C6B0F-C790-DED3-77BE-5241DD23178D}"/>
              </a:ext>
            </a:extLst>
          </p:cNvPr>
          <p:cNvSpPr/>
          <p:nvPr/>
        </p:nvSpPr>
        <p:spPr>
          <a:xfrm>
            <a:off x="4352609" y="42924"/>
            <a:ext cx="972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0ED88C56-E129-AC65-C050-E759F150F002}"/>
              </a:ext>
            </a:extLst>
          </p:cNvPr>
          <p:cNvSpPr/>
          <p:nvPr/>
        </p:nvSpPr>
        <p:spPr>
          <a:xfrm>
            <a:off x="5600209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0D549925-5DA3-5C93-A2CB-A62017D6766B}"/>
              </a:ext>
            </a:extLst>
          </p:cNvPr>
          <p:cNvSpPr/>
          <p:nvPr/>
        </p:nvSpPr>
        <p:spPr>
          <a:xfrm>
            <a:off x="6207780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878B5ADF-201C-8A26-C2AC-0B043110534C}"/>
              </a:ext>
            </a:extLst>
          </p:cNvPr>
          <p:cNvSpPr txBox="1"/>
          <p:nvPr/>
        </p:nvSpPr>
        <p:spPr>
          <a:xfrm>
            <a:off x="3447378" y="301102"/>
            <a:ext cx="3447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作成者：　　　　　</a:t>
            </a: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1255E2F0-2E40-8C32-593E-C310FDCC7045}"/>
              </a:ext>
            </a:extLst>
          </p:cNvPr>
          <p:cNvSpPr/>
          <p:nvPr/>
        </p:nvSpPr>
        <p:spPr>
          <a:xfrm>
            <a:off x="4350700" y="347802"/>
            <a:ext cx="2376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7DCCED59-1097-1455-030E-6279F912E701}"/>
              </a:ext>
            </a:extLst>
          </p:cNvPr>
          <p:cNvSpPr txBox="1"/>
          <p:nvPr/>
        </p:nvSpPr>
        <p:spPr>
          <a:xfrm>
            <a:off x="597306" y="1511734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59D9A65-BE73-3C4C-8051-A242DEB4845A}"/>
              </a:ext>
            </a:extLst>
          </p:cNvPr>
          <p:cNvSpPr txBox="1"/>
          <p:nvPr/>
        </p:nvSpPr>
        <p:spPr>
          <a:xfrm>
            <a:off x="504482" y="4194000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8AD81AFD-4E89-1900-3616-D5C543B88CE2}"/>
              </a:ext>
            </a:extLst>
          </p:cNvPr>
          <p:cNvGrpSpPr/>
          <p:nvPr/>
        </p:nvGrpSpPr>
        <p:grpSpPr>
          <a:xfrm>
            <a:off x="1709176" y="5612499"/>
            <a:ext cx="1277726" cy="339502"/>
            <a:chOff x="892525" y="2849582"/>
            <a:chExt cx="1634558" cy="330861"/>
          </a:xfrm>
        </p:grpSpPr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5783DA01-4622-5969-5590-DC48A056084F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5397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n w="5397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48648E46-10BE-AE3F-1924-CA91630DE6B0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6E7290-71E2-90CB-4783-1E86606CE536}"/>
              </a:ext>
            </a:extLst>
          </p:cNvPr>
          <p:cNvSpPr txBox="1"/>
          <p:nvPr/>
        </p:nvSpPr>
        <p:spPr>
          <a:xfrm>
            <a:off x="-131354" y="9186418"/>
            <a:ext cx="71925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仕事が終わった後でも、体調が悪化したと感じたら、すぐに救急隊を呼んでください！</a:t>
            </a:r>
            <a:endParaRPr kumimoji="1" lang="en-US" altLang="ja-JP" sz="13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13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（熱中症は回復後に症状が悪化するケースがあります！）</a:t>
            </a:r>
            <a:endParaRPr kumimoji="1" lang="en-US" altLang="ja-JP" sz="13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" name="フリーフォーム: 図形 2">
            <a:extLst>
              <a:ext uri="{FF2B5EF4-FFF2-40B4-BE49-F238E27FC236}">
                <a16:creationId xmlns:a16="http://schemas.microsoft.com/office/drawing/2014/main" id="{76AEAEF3-3FBD-8B09-4DD4-F61DEFE964AB}"/>
              </a:ext>
            </a:extLst>
          </p:cNvPr>
          <p:cNvSpPr/>
          <p:nvPr/>
        </p:nvSpPr>
        <p:spPr>
          <a:xfrm>
            <a:off x="7074528" y="919101"/>
            <a:ext cx="2114642" cy="22532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5" name="フリーフォーム: 図形 4">
            <a:extLst>
              <a:ext uri="{FF2B5EF4-FFF2-40B4-BE49-F238E27FC236}">
                <a16:creationId xmlns:a16="http://schemas.microsoft.com/office/drawing/2014/main" id="{A95DC229-9F0C-4380-C1A5-66EB8228E2C8}"/>
              </a:ext>
            </a:extLst>
          </p:cNvPr>
          <p:cNvSpPr/>
          <p:nvPr/>
        </p:nvSpPr>
        <p:spPr>
          <a:xfrm>
            <a:off x="405444" y="8559172"/>
            <a:ext cx="2607464" cy="24587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659052EE-104D-03E4-B438-31AF2A3449D2}"/>
              </a:ext>
            </a:extLst>
          </p:cNvPr>
          <p:cNvSpPr/>
          <p:nvPr/>
        </p:nvSpPr>
        <p:spPr>
          <a:xfrm>
            <a:off x="4539522" y="7571605"/>
            <a:ext cx="1391271" cy="22751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CE4B6626-6667-33F6-4B19-B69F0C439A10}"/>
              </a:ext>
            </a:extLst>
          </p:cNvPr>
          <p:cNvSpPr/>
          <p:nvPr/>
        </p:nvSpPr>
        <p:spPr>
          <a:xfrm>
            <a:off x="4219858" y="6244854"/>
            <a:ext cx="1633016" cy="25691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9" name="フリーフォーム: 図形 8">
            <a:extLst>
              <a:ext uri="{FF2B5EF4-FFF2-40B4-BE49-F238E27FC236}">
                <a16:creationId xmlns:a16="http://schemas.microsoft.com/office/drawing/2014/main" id="{DB6632E5-6052-5A9A-5A00-749EB4E8F28F}"/>
              </a:ext>
            </a:extLst>
          </p:cNvPr>
          <p:cNvSpPr/>
          <p:nvPr/>
        </p:nvSpPr>
        <p:spPr>
          <a:xfrm>
            <a:off x="1013139" y="5026213"/>
            <a:ext cx="396561" cy="20795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DAB97B0E-864B-0A8C-07BA-AE96455FCA46}"/>
              </a:ext>
            </a:extLst>
          </p:cNvPr>
          <p:cNvSpPr/>
          <p:nvPr/>
        </p:nvSpPr>
        <p:spPr>
          <a:xfrm>
            <a:off x="2098897" y="1908245"/>
            <a:ext cx="887098" cy="227675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5" name="フリーフォーム: 図形 14">
            <a:extLst>
              <a:ext uri="{FF2B5EF4-FFF2-40B4-BE49-F238E27FC236}">
                <a16:creationId xmlns:a16="http://schemas.microsoft.com/office/drawing/2014/main" id="{D2649BB5-9F0A-73D2-96F7-30A41ACD7146}"/>
              </a:ext>
            </a:extLst>
          </p:cNvPr>
          <p:cNvSpPr/>
          <p:nvPr/>
        </p:nvSpPr>
        <p:spPr>
          <a:xfrm>
            <a:off x="1242792" y="1322173"/>
            <a:ext cx="466384" cy="17817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6" name="フリーフォーム: 図形 15">
            <a:extLst>
              <a:ext uri="{FF2B5EF4-FFF2-40B4-BE49-F238E27FC236}">
                <a16:creationId xmlns:a16="http://schemas.microsoft.com/office/drawing/2014/main" id="{9767F74E-373C-8E82-6301-0B3E1EEA52AF}"/>
              </a:ext>
            </a:extLst>
          </p:cNvPr>
          <p:cNvSpPr/>
          <p:nvPr/>
        </p:nvSpPr>
        <p:spPr>
          <a:xfrm>
            <a:off x="4910597" y="1750969"/>
            <a:ext cx="1682865" cy="23202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7" name="フリーフォーム: 図形 16">
            <a:extLst>
              <a:ext uri="{FF2B5EF4-FFF2-40B4-BE49-F238E27FC236}">
                <a16:creationId xmlns:a16="http://schemas.microsoft.com/office/drawing/2014/main" id="{62EB9189-266B-CF7A-A764-244F9FF57478}"/>
              </a:ext>
            </a:extLst>
          </p:cNvPr>
          <p:cNvSpPr/>
          <p:nvPr/>
        </p:nvSpPr>
        <p:spPr>
          <a:xfrm>
            <a:off x="3308285" y="1334726"/>
            <a:ext cx="466384" cy="17817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8" name="フリーフォーム: 図形 17">
            <a:extLst>
              <a:ext uri="{FF2B5EF4-FFF2-40B4-BE49-F238E27FC236}">
                <a16:creationId xmlns:a16="http://schemas.microsoft.com/office/drawing/2014/main" id="{6A96CDA4-03AE-28BD-5B65-D52B1F544D9B}"/>
              </a:ext>
            </a:extLst>
          </p:cNvPr>
          <p:cNvSpPr/>
          <p:nvPr/>
        </p:nvSpPr>
        <p:spPr>
          <a:xfrm>
            <a:off x="3288173" y="5026213"/>
            <a:ext cx="396561" cy="20795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89D2EA1A-62A3-EAD7-C521-EAD6FEF1B4C8}"/>
              </a:ext>
            </a:extLst>
          </p:cNvPr>
          <p:cNvSpPr txBox="1"/>
          <p:nvPr/>
        </p:nvSpPr>
        <p:spPr>
          <a:xfrm>
            <a:off x="157369" y="8232282"/>
            <a:ext cx="3445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・上記連絡先に連絡がつかない時は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180975"/>
            <a:r>
              <a:rPr kumimoji="1" lang="ja-JP" altLang="en-US" sz="1600" u="sng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応急処置や救急隊要請を優先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し、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indent="180975"/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事後に連絡すること。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FF02188-8DA4-3A52-CFA8-52689EC6CEE3}"/>
              </a:ext>
            </a:extLst>
          </p:cNvPr>
          <p:cNvSpPr txBox="1"/>
          <p:nvPr/>
        </p:nvSpPr>
        <p:spPr>
          <a:xfrm>
            <a:off x="3747888" y="7459657"/>
            <a:ext cx="3072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１１９番！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BA09057-7A45-F564-B0E0-5FE8ADC66602}"/>
              </a:ext>
            </a:extLst>
          </p:cNvPr>
          <p:cNvSpPr txBox="1"/>
          <p:nvPr/>
        </p:nvSpPr>
        <p:spPr>
          <a:xfrm>
            <a:off x="149225" y="6048408"/>
            <a:ext cx="6534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熱中症のおそれがある時の</a:t>
            </a:r>
            <a:r>
              <a:rPr kumimoji="1" lang="ja-JP" altLang="en-US" sz="280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連絡体制</a:t>
            </a:r>
            <a:endParaRPr kumimoji="1" lang="ja-JP" altLang="en-US" sz="2000">
              <a:solidFill>
                <a:schemeClr val="accent4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2EC8A648-E98C-855E-C14C-60A660D8979E}"/>
              </a:ext>
            </a:extLst>
          </p:cNvPr>
          <p:cNvSpPr txBox="1"/>
          <p:nvPr/>
        </p:nvSpPr>
        <p:spPr>
          <a:xfrm>
            <a:off x="70916" y="4950838"/>
            <a:ext cx="3913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救急隊要請 </a:t>
            </a:r>
            <a:r>
              <a:rPr kumimoji="1" lang="ja-JP" altLang="en-US" sz="14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または</a:t>
            </a:r>
            <a:r>
              <a:rPr kumimoji="1" lang="en-US" altLang="ja-JP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</a:t>
            </a:r>
            <a:r>
              <a: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近くの病院へ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搬送</a:t>
            </a:r>
            <a:endParaRPr kumimoji="1" lang="ja-JP" altLang="en-US" sz="160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8A15D56C-93FD-50A4-60FD-1246E236D7FE}"/>
              </a:ext>
            </a:extLst>
          </p:cNvPr>
          <p:cNvSpPr txBox="1"/>
          <p:nvPr/>
        </p:nvSpPr>
        <p:spPr>
          <a:xfrm>
            <a:off x="378531" y="1240625"/>
            <a:ext cx="3444866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・熱中症発症または熱中症患者発見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4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　　　　　　　　　　　に連絡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5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・作業を中断して応急処置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F85DCB20-23D1-A277-6CE7-BC7E5AFC6F82}"/>
              </a:ext>
            </a:extLst>
          </p:cNvPr>
          <p:cNvSpPr txBox="1"/>
          <p:nvPr/>
        </p:nvSpPr>
        <p:spPr>
          <a:xfrm>
            <a:off x="4381169" y="1410224"/>
            <a:ext cx="248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：あなた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（発症者・発見者）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：熱中症担当者</a:t>
            </a:r>
          </a:p>
        </p:txBody>
      </p:sp>
    </p:spTree>
    <p:extLst>
      <p:ext uri="{BB962C8B-B14F-4D97-AF65-F5344CB8AC3E}">
        <p14:creationId xmlns:p14="http://schemas.microsoft.com/office/powerpoint/2010/main" val="3963362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185__x5bb9_ xmlns="b2e4c93b-5622-4e45-80a4-511108a4e5c8">
      <UserInfo>
        <DisplayName/>
        <AccountId xsi:nil="true"/>
        <AccountType/>
      </UserInfo>
    </_x5185__x5bb9_>
    <lcf76f155ced4ddcb4097134ff3c332f xmlns="b2e4c93b-5622-4e45-80a4-511108a4e5c8">
      <Terms xmlns="http://schemas.microsoft.com/office/infopath/2007/PartnerControls"/>
    </lcf76f155ced4ddcb4097134ff3c332f>
    <_Flow_SignoffStatus xmlns="b2e4c93b-5622-4e45-80a4-511108a4e5c8" xsi:nil="true"/>
    <TaxCatchAll xmlns="85ec59af-1a16-40a0-b163-384e34c79a5c" xsi:nil="true"/>
    <_x4f5c__x6210__x65e5__x6642_ xmlns="b2e4c93b-5622-4e45-80a4-511108a4e5c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9BE467D14862E459AB520240B34465F" ma:contentTypeVersion="18" ma:contentTypeDescription="新しいドキュメントを作成します。" ma:contentTypeScope="" ma:versionID="a2c4f0af9e7dfdfca7ce16e76d3f9038">
  <xsd:schema xmlns:xsd="http://www.w3.org/2001/XMLSchema" xmlns:xs="http://www.w3.org/2001/XMLSchema" xmlns:p="http://schemas.microsoft.com/office/2006/metadata/properties" xmlns:ns2="b2e4c93b-5622-4e45-80a4-511108a4e5c8" xmlns:ns3="85ec59af-1a16-40a0-b163-384e34c79a5c" targetNamespace="http://schemas.microsoft.com/office/2006/metadata/properties" ma:root="true" ma:fieldsID="fda6fe79c2ad5fdfcca9109969e5957d" ns2:_="" ns3:_="">
    <xsd:import namespace="b2e4c93b-5622-4e45-80a4-511108a4e5c8"/>
    <xsd:import namespace="85ec59af-1a16-40a0-b163-384e34c79a5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  <xsd:element ref="ns2:_x5185__x5bb9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e4c93b-5622-4e45-80a4-511108a4e5c8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2" nillable="true" ma:displayName="承認の状態" ma:internalName="_x627f__x8a8d__x306e__x72b6__x614b_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x5185__x5bb9_" ma:index="25" nillable="true" ma:displayName="内容" ma:format="Dropdown" ma:list="UserInfo" ma:SharePointGroup="0" ma:internalName="_x5185__x5bb9_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8751bd1-37b3-4e01-a154-bd1d4d5870e8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67B16B-C8D4-47E3-8801-42321AF0AFF5}">
  <ds:schemaRefs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b2e4c93b-5622-4e45-80a4-511108a4e5c8"/>
    <ds:schemaRef ds:uri="http://schemas.microsoft.com/office/2006/metadata/properties"/>
    <ds:schemaRef ds:uri="http://schemas.openxmlformats.org/package/2006/metadata/core-properties"/>
    <ds:schemaRef ds:uri="85ec59af-1a16-40a0-b163-384e34c79a5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61E43F3-CBD6-460B-9ED4-095A5D4898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C28668-2843-4582-8A5D-FA7B2757B057}">
  <ds:schemaRefs>
    <ds:schemaRef ds:uri="85ec59af-1a16-40a0-b163-384e34c79a5c"/>
    <ds:schemaRef ds:uri="b2e4c93b-5622-4e45-80a4-511108a4e5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245</Words>
  <Application>Microsoft Office PowerPoint</Application>
  <PresentationFormat>A4 210 x 297 mm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ＭＳ Ｐゴシック</vt:lpstr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安藤 多聞(ANDOU Tamon)</dc:creator>
  <cp:lastModifiedBy>小村 政義</cp:lastModifiedBy>
  <cp:revision>3</cp:revision>
  <cp:lastPrinted>2025-03-19T09:52:40Z</cp:lastPrinted>
  <dcterms:created xsi:type="dcterms:W3CDTF">2025-03-13T23:59:14Z</dcterms:created>
  <dcterms:modified xsi:type="dcterms:W3CDTF">2025-04-22T04:49:51Z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0x010100F9BE467D14862E459AB520240B34465F</vt:lpwstr>
  </property>
  <property fmtid="{D5CDD505-2E9C-101B-9397-08002B2CF9AE}" pid="3" name="MediaServiceImageTags">
    <vt:lpwstr/>
  </property>
</Properties>
</file>