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
  </p:notesMasterIdLst>
  <p:handoutMasterIdLst>
    <p:handoutMasterId r:id="rId7"/>
  </p:handoutMasterIdLst>
  <p:sldIdLst>
    <p:sldId id="367" r:id="rId2"/>
    <p:sldId id="375" r:id="rId3"/>
    <p:sldId id="373" r:id="rId4"/>
    <p:sldId id="376" r:id="rId5"/>
  </p:sldIdLst>
  <p:sldSz cx="6858000" cy="9906000" type="A4"/>
  <p:notesSz cx="6770688" cy="99028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8" userDrawn="1">
          <p15:clr>
            <a:srgbClr val="A4A3A4"/>
          </p15:clr>
        </p15:guide>
        <p15:guide id="2" pos="87" userDrawn="1">
          <p15:clr>
            <a:srgbClr val="A4A3A4"/>
          </p15:clr>
        </p15:guide>
      </p15:sldGuideLst>
    </p:ext>
    <p:ext uri="{2D200454-40CA-4A62-9FC3-DE9A4176ACB9}">
      <p15:notesGuideLst xmlns:p15="http://schemas.microsoft.com/office/powerpoint/2012/main">
        <p15:guide id="1" orient="horz" pos="3119" userDrawn="1">
          <p15:clr>
            <a:srgbClr val="A4A3A4"/>
          </p15:clr>
        </p15:guide>
        <p15:guide id="2" pos="2133"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D6EC"/>
    <a:srgbClr val="FFBE3C"/>
    <a:srgbClr val="FF5A00"/>
    <a:srgbClr val="0098D0"/>
    <a:srgbClr val="0064C8"/>
    <a:srgbClr val="B197D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9" d="100"/>
          <a:sy n="119" d="100"/>
        </p:scale>
        <p:origin x="102" y="1134"/>
      </p:cViewPr>
      <p:guideLst>
        <p:guide orient="horz" pos="598"/>
        <p:guide pos="87"/>
      </p:guideLst>
    </p:cSldViewPr>
  </p:slideViewPr>
  <p:notesTextViewPr>
    <p:cViewPr>
      <p:scale>
        <a:sx n="1" d="1"/>
        <a:sy n="1" d="1"/>
      </p:scale>
      <p:origin x="0" y="0"/>
    </p:cViewPr>
  </p:notesTextViewPr>
  <p:notesViewPr>
    <p:cSldViewPr snapToGrid="0">
      <p:cViewPr>
        <p:scale>
          <a:sx n="1" d="2"/>
          <a:sy n="1" d="2"/>
        </p:scale>
        <p:origin x="0" y="0"/>
      </p:cViewPr>
      <p:guideLst>
        <p:guide orient="horz" pos="3119"/>
        <p:guide pos="213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事業承継する際に、後継者への移行にかかる期間</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993-40EF-9475-E8FF224EFE17}"/>
              </c:ext>
            </c:extLst>
          </c:dPt>
          <c:dPt>
            <c:idx val="1"/>
            <c:bubble3D val="0"/>
            <c:spPr>
              <a:solidFill>
                <a:schemeClr val="tx2">
                  <a:lumMod val="20000"/>
                  <a:lumOff val="80000"/>
                </a:schemeClr>
              </a:solidFill>
              <a:ln w="19050">
                <a:solidFill>
                  <a:schemeClr val="lt1"/>
                </a:solidFill>
              </a:ln>
              <a:effectLst/>
            </c:spPr>
            <c:extLst>
              <c:ext xmlns:c16="http://schemas.microsoft.com/office/drawing/2014/chart" uri="{C3380CC4-5D6E-409C-BE32-E72D297353CC}">
                <c16:uniqueId val="{00000006-0993-40EF-9475-E8FF224EFE17}"/>
              </c:ext>
            </c:extLst>
          </c:dPt>
          <c:dPt>
            <c:idx val="2"/>
            <c:bubble3D val="0"/>
            <c:spPr>
              <a:solidFill>
                <a:srgbClr val="FF0000">
                  <a:alpha val="30000"/>
                </a:srgbClr>
              </a:solidFill>
              <a:ln w="19050">
                <a:solidFill>
                  <a:schemeClr val="lt1"/>
                </a:solidFill>
              </a:ln>
              <a:effectLst/>
            </c:spPr>
            <c:extLst>
              <c:ext xmlns:c16="http://schemas.microsoft.com/office/drawing/2014/chart" uri="{C3380CC4-5D6E-409C-BE32-E72D297353CC}">
                <c16:uniqueId val="{00000005-0993-40EF-9475-E8FF224EFE17}"/>
              </c:ext>
            </c:extLst>
          </c:dPt>
          <c:dPt>
            <c:idx val="3"/>
            <c:bubble3D val="0"/>
            <c:spPr>
              <a:solidFill>
                <a:srgbClr val="FF0000">
                  <a:alpha val="60000"/>
                </a:srgbClr>
              </a:solidFill>
              <a:ln w="19050">
                <a:solidFill>
                  <a:schemeClr val="lt1"/>
                </a:solidFill>
              </a:ln>
              <a:effectLst/>
            </c:spPr>
            <c:extLst>
              <c:ext xmlns:c16="http://schemas.microsoft.com/office/drawing/2014/chart" uri="{C3380CC4-5D6E-409C-BE32-E72D297353CC}">
                <c16:uniqueId val="{00000004-0993-40EF-9475-E8FF224EFE17}"/>
              </c:ext>
            </c:extLst>
          </c:dPt>
          <c:dPt>
            <c:idx val="4"/>
            <c:bubble3D val="0"/>
            <c:spPr>
              <a:solidFill>
                <a:srgbClr val="FF0000">
                  <a:alpha val="80000"/>
                </a:srgbClr>
              </a:solidFill>
              <a:ln w="19050">
                <a:solidFill>
                  <a:schemeClr val="lt1"/>
                </a:solidFill>
              </a:ln>
              <a:effectLst/>
            </c:spPr>
            <c:extLst>
              <c:ext xmlns:c16="http://schemas.microsoft.com/office/drawing/2014/chart" uri="{C3380CC4-5D6E-409C-BE32-E72D297353CC}">
                <c16:uniqueId val="{00000003-0993-40EF-9475-E8FF224EFE17}"/>
              </c:ext>
            </c:extLst>
          </c:dPt>
          <c:dPt>
            <c:idx val="5"/>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2-0993-40EF-9475-E8FF224EFE17}"/>
              </c:ext>
            </c:extLst>
          </c:dPt>
          <c:dLbls>
            <c:delete val="1"/>
          </c:dLbls>
          <c:cat>
            <c:strRef>
              <c:f>Sheet1!$A$2:$A$7</c:f>
              <c:strCache>
                <c:ptCount val="6"/>
                <c:pt idx="0">
                  <c:v>移行期間は必要としない</c:v>
                </c:pt>
                <c:pt idx="1">
                  <c:v>1~2年程度</c:v>
                </c:pt>
                <c:pt idx="2">
                  <c:v>3~5年程度</c:v>
                </c:pt>
                <c:pt idx="3">
                  <c:v>6~9年程度</c:v>
                </c:pt>
                <c:pt idx="4">
                  <c:v>10年以上</c:v>
                </c:pt>
                <c:pt idx="5">
                  <c:v>分からない</c:v>
                </c:pt>
              </c:strCache>
            </c:strRef>
          </c:cat>
          <c:val>
            <c:numRef>
              <c:f>Sheet1!$B$2:$B$7</c:f>
              <c:numCache>
                <c:formatCode>0.0%</c:formatCode>
                <c:ptCount val="6"/>
                <c:pt idx="0">
                  <c:v>8.8999999999999996E-2</c:v>
                </c:pt>
                <c:pt idx="1">
                  <c:v>0.113</c:v>
                </c:pt>
                <c:pt idx="2">
                  <c:v>0.26900000000000002</c:v>
                </c:pt>
                <c:pt idx="3">
                  <c:v>0.13800000000000001</c:v>
                </c:pt>
                <c:pt idx="4">
                  <c:v>0.112</c:v>
                </c:pt>
                <c:pt idx="5">
                  <c:v>0.27800000000000002</c:v>
                </c:pt>
              </c:numCache>
            </c:numRef>
          </c:val>
          <c:extLst>
            <c:ext xmlns:c16="http://schemas.microsoft.com/office/drawing/2014/chart" uri="{C3380CC4-5D6E-409C-BE32-E72D297353CC}">
              <c16:uniqueId val="{00000000-0993-40EF-9475-E8FF224EFE17}"/>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1082933262309602"/>
          <c:y val="6.5799850986913419E-2"/>
          <c:w val="0.37447477117698891"/>
          <c:h val="0.86839988661511136"/>
        </c:manualLayout>
      </c:layout>
      <c:overlay val="0"/>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事業承継する際に、後継者への移行にかかる期間</c:v>
                </c:pt>
              </c:strCache>
            </c:strRef>
          </c:tx>
          <c:spPr>
            <a:noFill/>
          </c:spPr>
          <c:dPt>
            <c:idx val="0"/>
            <c:bubble3D val="0"/>
            <c:spPr>
              <a:solidFill>
                <a:schemeClr val="tx2">
                  <a:lumMod val="60000"/>
                  <a:lumOff val="40000"/>
                </a:schemeClr>
              </a:solidFill>
              <a:ln w="19050">
                <a:noFill/>
              </a:ln>
              <a:effectLst/>
            </c:spPr>
            <c:extLst>
              <c:ext xmlns:c16="http://schemas.microsoft.com/office/drawing/2014/chart" uri="{C3380CC4-5D6E-409C-BE32-E72D297353CC}">
                <c16:uniqueId val="{00000001-B110-4A8D-9AEC-FCC2026CF749}"/>
              </c:ext>
            </c:extLst>
          </c:dPt>
          <c:dPt>
            <c:idx val="1"/>
            <c:bubble3D val="0"/>
            <c:spPr>
              <a:solidFill>
                <a:schemeClr val="tx2">
                  <a:lumMod val="20000"/>
                  <a:lumOff val="80000"/>
                </a:schemeClr>
              </a:solidFill>
              <a:ln w="19050">
                <a:noFill/>
              </a:ln>
              <a:effectLst/>
            </c:spPr>
            <c:extLst>
              <c:ext xmlns:c16="http://schemas.microsoft.com/office/drawing/2014/chart" uri="{C3380CC4-5D6E-409C-BE32-E72D297353CC}">
                <c16:uniqueId val="{00000003-B110-4A8D-9AEC-FCC2026CF749}"/>
              </c:ext>
            </c:extLst>
          </c:dPt>
          <c:dPt>
            <c:idx val="2"/>
            <c:bubble3D val="0"/>
            <c:spPr>
              <a:noFill/>
              <a:ln w="34925">
                <a:solidFill>
                  <a:srgbClr val="FF0000"/>
                </a:solidFill>
              </a:ln>
              <a:effectLst/>
            </c:spPr>
            <c:extLst>
              <c:ext xmlns:c16="http://schemas.microsoft.com/office/drawing/2014/chart" uri="{C3380CC4-5D6E-409C-BE32-E72D297353CC}">
                <c16:uniqueId val="{00000005-B110-4A8D-9AEC-FCC2026CF749}"/>
              </c:ext>
            </c:extLst>
          </c:dPt>
          <c:dPt>
            <c:idx val="3"/>
            <c:bubble3D val="0"/>
            <c:spPr>
              <a:solidFill>
                <a:schemeClr val="bg1">
                  <a:lumMod val="75000"/>
                </a:schemeClr>
              </a:solidFill>
              <a:ln w="19050">
                <a:noFill/>
              </a:ln>
              <a:effectLst/>
            </c:spPr>
            <c:extLst>
              <c:ext xmlns:c16="http://schemas.microsoft.com/office/drawing/2014/chart" uri="{C3380CC4-5D6E-409C-BE32-E72D297353CC}">
                <c16:uniqueId val="{00000007-B110-4A8D-9AEC-FCC2026CF749}"/>
              </c:ext>
            </c:extLst>
          </c:dPt>
          <c:dPt>
            <c:idx val="4"/>
            <c:bubble3D val="0"/>
            <c:spPr>
              <a:noFill/>
              <a:ln w="19050">
                <a:solidFill>
                  <a:schemeClr val="lt1"/>
                </a:solidFill>
              </a:ln>
              <a:effectLst/>
            </c:spPr>
            <c:extLst>
              <c:ext xmlns:c16="http://schemas.microsoft.com/office/drawing/2014/chart" uri="{C3380CC4-5D6E-409C-BE32-E72D297353CC}">
                <c16:uniqueId val="{00000009-B110-4A8D-9AEC-FCC2026CF749}"/>
              </c:ext>
            </c:extLst>
          </c:dPt>
          <c:dPt>
            <c:idx val="5"/>
            <c:bubble3D val="0"/>
            <c:spPr>
              <a:noFill/>
              <a:ln w="19050">
                <a:solidFill>
                  <a:schemeClr val="lt1"/>
                </a:solidFill>
              </a:ln>
              <a:effectLst/>
            </c:spPr>
            <c:extLst>
              <c:ext xmlns:c16="http://schemas.microsoft.com/office/drawing/2014/chart" uri="{C3380CC4-5D6E-409C-BE32-E72D297353CC}">
                <c16:uniqueId val="{0000000B-B110-4A8D-9AEC-FCC2026CF749}"/>
              </c:ext>
            </c:extLst>
          </c:dPt>
          <c:dLbls>
            <c:delete val="1"/>
          </c:dLbls>
          <c:cat>
            <c:strRef>
              <c:f>Sheet1!$A$2:$A$5</c:f>
              <c:strCache>
                <c:ptCount val="4"/>
                <c:pt idx="0">
                  <c:v>移行期間は必要としない</c:v>
                </c:pt>
                <c:pt idx="1">
                  <c:v>1~2年程度</c:v>
                </c:pt>
                <c:pt idx="2">
                  <c:v>3年以上</c:v>
                </c:pt>
                <c:pt idx="3">
                  <c:v>分からない</c:v>
                </c:pt>
              </c:strCache>
            </c:strRef>
          </c:cat>
          <c:val>
            <c:numRef>
              <c:f>Sheet1!$B$2:$B$5</c:f>
              <c:numCache>
                <c:formatCode>0.0%</c:formatCode>
                <c:ptCount val="4"/>
                <c:pt idx="0">
                  <c:v>8.8999999999999996E-2</c:v>
                </c:pt>
                <c:pt idx="1">
                  <c:v>0.113</c:v>
                </c:pt>
                <c:pt idx="2">
                  <c:v>0.51900000000000002</c:v>
                </c:pt>
                <c:pt idx="3">
                  <c:v>0.27800000000000002</c:v>
                </c:pt>
              </c:numCache>
            </c:numRef>
          </c:val>
          <c:extLst>
            <c:ext xmlns:c16="http://schemas.microsoft.com/office/drawing/2014/chart" uri="{C3380CC4-5D6E-409C-BE32-E72D297353CC}">
              <c16:uniqueId val="{0000000C-B110-4A8D-9AEC-FCC2026CF749}"/>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33965" cy="495141"/>
          </a:xfrm>
          <a:prstGeom prst="rect">
            <a:avLst/>
          </a:prstGeom>
        </p:spPr>
        <p:txBody>
          <a:bodyPr vert="horz" lIns="91812" tIns="45906" rIns="91812" bIns="459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35159" y="2"/>
            <a:ext cx="2933965" cy="495141"/>
          </a:xfrm>
          <a:prstGeom prst="rect">
            <a:avLst/>
          </a:prstGeom>
        </p:spPr>
        <p:txBody>
          <a:bodyPr vert="horz" lIns="91812" tIns="45906" rIns="91812" bIns="45906" rtlCol="0"/>
          <a:lstStyle>
            <a:lvl1pPr algn="r">
              <a:defRPr sz="1200"/>
            </a:lvl1pPr>
          </a:lstStyle>
          <a:p>
            <a:r>
              <a:rPr lang="ja-JP" altLang="en-US" sz="140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4" y="9405967"/>
            <a:ext cx="2933965" cy="495141"/>
          </a:xfrm>
          <a:prstGeom prst="rect">
            <a:avLst/>
          </a:prstGeom>
        </p:spPr>
        <p:txBody>
          <a:bodyPr vert="horz" lIns="91812" tIns="45906" rIns="91812" bIns="459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35159" y="9405967"/>
            <a:ext cx="2933965" cy="495141"/>
          </a:xfrm>
          <a:prstGeom prst="rect">
            <a:avLst/>
          </a:prstGeom>
        </p:spPr>
        <p:txBody>
          <a:bodyPr vert="horz" lIns="91812" tIns="45906" rIns="91812" bIns="45906"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33965" cy="495141"/>
          </a:xfrm>
          <a:prstGeom prst="rect">
            <a:avLst/>
          </a:prstGeom>
        </p:spPr>
        <p:txBody>
          <a:bodyPr vert="horz" lIns="91812" tIns="45906" rIns="91812" bIns="459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35159" y="2"/>
            <a:ext cx="2933965" cy="495141"/>
          </a:xfrm>
          <a:prstGeom prst="rect">
            <a:avLst/>
          </a:prstGeom>
        </p:spPr>
        <p:txBody>
          <a:bodyPr vert="horz" lIns="91812" tIns="45906" rIns="91812" bIns="45906" rtlCol="0"/>
          <a:lstStyle>
            <a:lvl1pPr algn="r">
              <a:defRPr sz="1400">
                <a:latin typeface="ＭＳ Ｐゴシック" pitchFamily="50" charset="-128"/>
                <a:ea typeface="ＭＳ Ｐゴシック" pitchFamily="50" charset="-128"/>
              </a:defRPr>
            </a:lvl1pPr>
          </a:lstStyle>
          <a:p>
            <a:r>
              <a:rPr lang="ja-JP" altLang="en-US"/>
              <a:t>機密性○</a:t>
            </a:r>
            <a:endParaRPr lang="en-US" altLang="ja-JP"/>
          </a:p>
        </p:txBody>
      </p:sp>
      <p:sp>
        <p:nvSpPr>
          <p:cNvPr id="4" name="スライド イメージ プレースホルダー 3"/>
          <p:cNvSpPr>
            <a:spLocks noGrp="1" noRot="1" noChangeAspect="1"/>
          </p:cNvSpPr>
          <p:nvPr>
            <p:ph type="sldImg" idx="2"/>
          </p:nvPr>
        </p:nvSpPr>
        <p:spPr>
          <a:xfrm>
            <a:off x="2100263" y="741363"/>
            <a:ext cx="2570162" cy="3716337"/>
          </a:xfrm>
          <a:prstGeom prst="rect">
            <a:avLst/>
          </a:prstGeom>
          <a:noFill/>
          <a:ln w="12700">
            <a:solidFill>
              <a:prstClr val="black"/>
            </a:solidFill>
          </a:ln>
        </p:spPr>
        <p:txBody>
          <a:bodyPr vert="horz" lIns="91812" tIns="45906" rIns="91812" bIns="45906" rtlCol="0" anchor="ctr"/>
          <a:lstStyle/>
          <a:p>
            <a:endParaRPr lang="ja-JP" altLang="en-US"/>
          </a:p>
        </p:txBody>
      </p:sp>
      <p:sp>
        <p:nvSpPr>
          <p:cNvPr id="5" name="ノート プレースホルダー 4"/>
          <p:cNvSpPr>
            <a:spLocks noGrp="1"/>
          </p:cNvSpPr>
          <p:nvPr>
            <p:ph type="body" sz="quarter" idx="3"/>
          </p:nvPr>
        </p:nvSpPr>
        <p:spPr>
          <a:xfrm>
            <a:off x="677070" y="4703844"/>
            <a:ext cx="5416550" cy="4456271"/>
          </a:xfrm>
          <a:prstGeom prst="rect">
            <a:avLst/>
          </a:prstGeom>
        </p:spPr>
        <p:txBody>
          <a:bodyPr vert="horz" lIns="91812" tIns="45906" rIns="91812" bIns="459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05967"/>
            <a:ext cx="2933965" cy="495141"/>
          </a:xfrm>
          <a:prstGeom prst="rect">
            <a:avLst/>
          </a:prstGeom>
        </p:spPr>
        <p:txBody>
          <a:bodyPr vert="horz" lIns="91812" tIns="45906" rIns="91812" bIns="459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35159" y="9405967"/>
            <a:ext cx="2933965" cy="495141"/>
          </a:xfrm>
          <a:prstGeom prst="rect">
            <a:avLst/>
          </a:prstGeom>
        </p:spPr>
        <p:txBody>
          <a:bodyPr vert="horz" lIns="91812" tIns="45906" rIns="91812" bIns="45906"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1100147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357771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338748"/>
            <a:ext cx="5829300" cy="16004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52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028700" y="6721196"/>
            <a:ext cx="4800600" cy="106708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3467"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9E92FCB-15F2-4C59-AB5F-60B67B7D76FC}" type="datetime1">
              <a:rPr kumimoji="1" lang="ja-JP" altLang="en-US" smtClean="0"/>
              <a:t>2024/7/1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964689" y="2196694"/>
            <a:ext cx="5139685" cy="1692771"/>
          </a:xfrm>
        </p:spPr>
        <p:txBody>
          <a:bodyPr wrap="square" anchor="t" anchorCtr="0">
            <a:spAutoFit/>
          </a:bodyPr>
          <a:lstStyle>
            <a:lvl1pPr algn="l">
              <a:defRPr lang="ja-JP" altLang="en-US" sz="52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18161344-C7CF-461C-9E42-2A0222500C81}" type="datetime1">
              <a:rPr kumimoji="1" lang="ja-JP" altLang="en-US" smtClean="0"/>
              <a:t>2024/7/1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F404661-9106-4EB5-9466-0B2E126E84E7}" type="datetime1">
              <a:rPr kumimoji="1" lang="ja-JP" altLang="en-US" smtClean="0"/>
              <a:t>2024/7/1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38788" y="292967"/>
            <a:ext cx="6580733" cy="625877"/>
          </a:xfrm>
        </p:spPr>
        <p:txBody>
          <a:bodyPr wrap="square">
            <a:spAutoFit/>
          </a:bodyPr>
          <a:lstStyle>
            <a:lvl1pPr algn="l">
              <a:defRPr lang="ja-JP" altLang="en-US" sz="3467"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39011" y="9113463"/>
            <a:ext cx="6505423" cy="233398"/>
          </a:xfrm>
          <a:noFill/>
        </p:spPr>
        <p:txBody>
          <a:bodyPr wrap="square" lIns="0" tIns="0" rIns="0" bIns="0">
            <a:spAutoFit/>
          </a:bodyPr>
          <a:lstStyle>
            <a:lvl1pPr marL="0" indent="0">
              <a:spcBef>
                <a:spcPts val="0"/>
              </a:spcBef>
              <a:spcAft>
                <a:spcPts val="0"/>
              </a:spcAft>
              <a:buNone/>
              <a:defRPr sz="151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139012" y="4484949"/>
            <a:ext cx="2680221" cy="444609"/>
          </a:xfrm>
          <a:noFill/>
        </p:spPr>
        <p:txBody>
          <a:bodyPr wrap="none" lIns="0" tIns="0" rIns="0" bIns="0">
            <a:spAutoFit/>
          </a:bodyPr>
          <a:lstStyle>
            <a:lvl1pPr marL="0" indent="0">
              <a:spcBef>
                <a:spcPts val="0"/>
              </a:spcBef>
              <a:spcAft>
                <a:spcPts val="0"/>
              </a:spcAft>
              <a:buNone/>
              <a:defRPr sz="288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138789" y="5444537"/>
            <a:ext cx="1873911" cy="311175"/>
          </a:xfrm>
          <a:noFill/>
        </p:spPr>
        <p:txBody>
          <a:bodyPr wrap="none" lIns="0" tIns="0" rIns="0" bIns="0">
            <a:spAutoFit/>
          </a:bodyPr>
          <a:lstStyle>
            <a:lvl1pPr marL="0" indent="0">
              <a:spcBef>
                <a:spcPts val="0"/>
              </a:spcBef>
              <a:spcAft>
                <a:spcPts val="0"/>
              </a:spcAft>
              <a:buNone/>
              <a:defRPr sz="2022">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138788" y="6305151"/>
            <a:ext cx="1590179" cy="233462"/>
          </a:xfrm>
          <a:noFill/>
        </p:spPr>
        <p:txBody>
          <a:bodyPr wrap="none" lIns="0" tIns="0" rIns="0" bIns="0">
            <a:spAutoFit/>
          </a:bodyPr>
          <a:lstStyle>
            <a:lvl1pPr marL="0" indent="0">
              <a:spcBef>
                <a:spcPts val="0"/>
              </a:spcBef>
              <a:spcAft>
                <a:spcPts val="0"/>
              </a:spcAft>
              <a:buNone/>
              <a:defRPr sz="151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138479" y="1104573"/>
            <a:ext cx="6581042" cy="662718"/>
          </a:xfrm>
          <a:solidFill>
            <a:srgbClr val="99D6EC"/>
          </a:solidFill>
          <a:ln>
            <a:noFill/>
          </a:ln>
        </p:spPr>
        <p:txBody>
          <a:bodyPr vert="horz" wrap="square" lIns="216000" tIns="108000" rIns="216000" bIns="108000" rtlCol="0" anchor="t" anchorCtr="0">
            <a:spAutoFit/>
          </a:bodyPr>
          <a:lstStyle>
            <a:lvl1pPr>
              <a:defRPr lang="ja-JP" altLang="en-US" sz="2889" dirty="0">
                <a:latin typeface="Meiryo UI" panose="020B0604030504040204" pitchFamily="50" charset="-128"/>
                <a:ea typeface="Meiryo UI" panose="020B0604030504040204" pitchFamily="50" charset="-128"/>
                <a:cs typeface="Meiryo UI" panose="020B0604030504040204" pitchFamily="50" charset="-128"/>
              </a:defRPr>
            </a:lvl1pPr>
          </a:lstStyle>
          <a:p>
            <a:pPr marL="371464" lvl="0" indent="-371464">
              <a:spcBef>
                <a:spcPts val="867"/>
              </a:spcBef>
              <a:spcAft>
                <a:spcPts val="867"/>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38479" y="396700"/>
            <a:ext cx="6555807" cy="55262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138479" y="1156579"/>
            <a:ext cx="6555807" cy="166901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7404" y="9418154"/>
            <a:ext cx="1600200" cy="527403"/>
          </a:xfrm>
          <a:prstGeom prst="rect">
            <a:avLst/>
          </a:prstGeom>
        </p:spPr>
        <p:txBody>
          <a:bodyPr vert="horz" lIns="91440" tIns="45720" rIns="91440" bIns="45720" rtlCol="0" anchor="ctr"/>
          <a:lstStyle>
            <a:lvl1pPr algn="l">
              <a:defRPr sz="1733">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60988A27-C92B-4657-8992-6D01ABD3CBC6}" type="datetime1">
              <a:rPr lang="ja-JP" altLang="en-US" smtClean="0"/>
              <a:t>2024/7/1</a:t>
            </a:fld>
            <a:endParaRPr lang="ja-JP" altLang="en-US"/>
          </a:p>
        </p:txBody>
      </p:sp>
      <p:sp>
        <p:nvSpPr>
          <p:cNvPr id="5" name="フッター プレースホルダー 4"/>
          <p:cNvSpPr>
            <a:spLocks noGrp="1"/>
          </p:cNvSpPr>
          <p:nvPr>
            <p:ph type="ftr" sz="quarter" idx="3"/>
          </p:nvPr>
        </p:nvSpPr>
        <p:spPr>
          <a:xfrm>
            <a:off x="2348880" y="9425499"/>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265204" y="9425499"/>
            <a:ext cx="1600200" cy="527403"/>
          </a:xfrm>
          <a:prstGeom prst="rect">
            <a:avLst/>
          </a:prstGeom>
        </p:spPr>
        <p:txBody>
          <a:bodyPr vert="horz" lIns="91440" tIns="45720" rIns="91440" bIns="45720" rtlCol="0" anchor="ctr"/>
          <a:lstStyle>
            <a:lvl1pPr algn="r">
              <a:defRPr sz="2022">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1320759" rtl="0" eaLnBrk="1" latinLnBrk="0" hangingPunct="1">
        <a:spcBef>
          <a:spcPct val="0"/>
        </a:spcBef>
        <a:buNone/>
        <a:defRPr kumimoji="1" sz="3467"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495285" indent="-495285" algn="l" defTabSz="1320759" rtl="0" eaLnBrk="1" latinLnBrk="0" hangingPunct="1">
        <a:spcBef>
          <a:spcPts val="867"/>
        </a:spcBef>
        <a:spcAft>
          <a:spcPts val="867"/>
        </a:spcAft>
        <a:buClr>
          <a:srgbClr val="002060"/>
        </a:buClr>
        <a:buFont typeface="Wingdings" panose="05000000000000000000" pitchFamily="2" charset="2"/>
        <a:buChar char="l"/>
        <a:defRPr kumimoji="1" sz="288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1073117" indent="-412737" algn="l" defTabSz="1320759" rtl="0" eaLnBrk="1" latinLnBrk="0" hangingPunct="1">
        <a:spcBef>
          <a:spcPts val="867"/>
        </a:spcBef>
        <a:spcAft>
          <a:spcPts val="867"/>
        </a:spcAft>
        <a:buFont typeface="Arial" pitchFamily="34" charset="0"/>
        <a:buChar char="–"/>
        <a:defRPr kumimoji="1" sz="2022"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650949" indent="-330190" algn="l" defTabSz="1320759" rtl="0" eaLnBrk="1" latinLnBrk="0" hangingPunct="1">
        <a:spcBef>
          <a:spcPts val="867"/>
        </a:spcBef>
        <a:spcAft>
          <a:spcPts val="867"/>
        </a:spcAft>
        <a:buFont typeface="Arial" pitchFamily="34" charset="0"/>
        <a:buChar char="•"/>
        <a:defRPr kumimoji="1" sz="1517"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6DB29CC-E36E-8AD5-4FFD-7E3CF9FD666C}"/>
              </a:ext>
            </a:extLst>
          </p:cNvPr>
          <p:cNvSpPr/>
          <p:nvPr/>
        </p:nvSpPr>
        <p:spPr bwMode="auto">
          <a:xfrm>
            <a:off x="0" y="0"/>
            <a:ext cx="6858000" cy="425080"/>
          </a:xfrm>
          <a:prstGeom prst="rect">
            <a:avLst/>
          </a:prstGeom>
          <a:solidFill>
            <a:schemeClr val="accent2">
              <a:lumMod val="60000"/>
              <a:lumOff val="40000"/>
            </a:schemeClr>
          </a:solidFill>
          <a:ln w="9525">
            <a:noFill/>
            <a:miter lim="800000"/>
            <a:headEnd/>
            <a:tailEnd/>
          </a:ln>
          <a:effectLst/>
        </p:spPr>
        <p:txBody>
          <a:bodyPr wrap="none" rtlCol="0" anchor="ctr"/>
          <a:lstStyle/>
          <a:p>
            <a:pPr algn="ctr"/>
            <a:r>
              <a:rPr kumimoji="0" lang="ja-JP" altLang="en-US" sz="1800" b="1" dirty="0">
                <a:solidFill>
                  <a:schemeClr val="bg1"/>
                </a:solidFill>
                <a:latin typeface="Meiryo UI" panose="020B0604030504040204" pitchFamily="50" charset="-128"/>
                <a:ea typeface="Meiryo UI" panose="020B0604030504040204" pitchFamily="50" charset="-128"/>
              </a:rPr>
              <a:t>事業承継診断シート</a:t>
            </a:r>
          </a:p>
        </p:txBody>
      </p:sp>
      <p:graphicFrame>
        <p:nvGraphicFramePr>
          <p:cNvPr id="11" name="表 11">
            <a:extLst>
              <a:ext uri="{FF2B5EF4-FFF2-40B4-BE49-F238E27FC236}">
                <a16:creationId xmlns:a16="http://schemas.microsoft.com/office/drawing/2014/main" id="{45A39383-A36C-1F36-C23D-C5F77D2EA4A6}"/>
              </a:ext>
            </a:extLst>
          </p:cNvPr>
          <p:cNvGraphicFramePr>
            <a:graphicFrameLocks noGrp="1"/>
          </p:cNvGraphicFramePr>
          <p:nvPr>
            <p:extLst>
              <p:ext uri="{D42A27DB-BD31-4B8C-83A1-F6EECF244321}">
                <p14:modId xmlns:p14="http://schemas.microsoft.com/office/powerpoint/2010/main" val="3042029495"/>
              </p:ext>
            </p:extLst>
          </p:nvPr>
        </p:nvGraphicFramePr>
        <p:xfrm>
          <a:off x="186709" y="2463286"/>
          <a:ext cx="6457934" cy="1512000"/>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53043">
                  <a:extLst>
                    <a:ext uri="{9D8B030D-6E8A-4147-A177-3AD203B41FA5}">
                      <a16:colId xmlns:a16="http://schemas.microsoft.com/office/drawing/2014/main" val="3953917392"/>
                    </a:ext>
                  </a:extLst>
                </a:gridCol>
                <a:gridCol w="864000">
                  <a:extLst>
                    <a:ext uri="{9D8B030D-6E8A-4147-A177-3AD203B41FA5}">
                      <a16:colId xmlns:a16="http://schemas.microsoft.com/office/drawing/2014/main" val="1888409433"/>
                    </a:ext>
                  </a:extLst>
                </a:gridCol>
                <a:gridCol w="864000">
                  <a:extLst>
                    <a:ext uri="{9D8B030D-6E8A-4147-A177-3AD203B41FA5}">
                      <a16:colId xmlns:a16="http://schemas.microsoft.com/office/drawing/2014/main" val="3829852183"/>
                    </a:ext>
                  </a:extLst>
                </a:gridCol>
              </a:tblGrid>
              <a:tr h="426265">
                <a:tc rowSpan="4">
                  <a:txBody>
                    <a:bodyPr/>
                    <a:lstStyle/>
                    <a:p>
                      <a:pPr algn="ctr"/>
                      <a:r>
                        <a:rPr kumimoji="1" lang="en-US" altLang="ja-JP" sz="1200">
                          <a:solidFill>
                            <a:sysClr val="windowText" lastClr="000000"/>
                          </a:solidFill>
                        </a:rPr>
                        <a:t>Q1</a:t>
                      </a:r>
                      <a:endParaRPr kumimoji="1" lang="ja-JP" altLang="en-US" sz="12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l"/>
                      <a:r>
                        <a:rPr kumimoji="1" lang="ja-JP" altLang="en-US" sz="1200">
                          <a:solidFill>
                            <a:sysClr val="windowText" lastClr="000000"/>
                          </a:solidFill>
                        </a:rPr>
                        <a:t>後継者について教えてください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000">
                          <a:solidFill>
                            <a:sysClr val="windowText" lastClr="000000"/>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050">
                          <a:solidFill>
                            <a:sysClr val="windowText" lastClr="000000"/>
                          </a:solidFill>
                        </a:rPr>
                        <a:t>次の質問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708486198"/>
                  </a:ext>
                </a:extLst>
              </a:tr>
              <a:tr h="336267">
                <a:tc vMerge="1">
                  <a:txBody>
                    <a:bodyPr/>
                    <a:lstStyle/>
                    <a:p>
                      <a:endParaRPr kumimoji="1" lang="ja-JP" altLang="en-US"/>
                    </a:p>
                  </a:txBody>
                  <a:tcPr/>
                </a:tc>
                <a:tc>
                  <a:txBody>
                    <a:bodyPr/>
                    <a:lstStyle/>
                    <a:p>
                      <a:pPr algn="just"/>
                      <a:r>
                        <a:rPr kumimoji="1" lang="ja-JP" altLang="en-US" sz="1000">
                          <a:solidFill>
                            <a:sysClr val="windowText" lastClr="000000"/>
                          </a:solidFill>
                        </a:rPr>
                        <a:t>①後継者候補がいて、本人から引き継ぐことの了承を得ている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a:solidFill>
                            <a:sysClr val="windowText" lastClr="000000"/>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00">
                          <a:solidFill>
                            <a:sysClr val="windowText" lastClr="000000"/>
                          </a:solidFill>
                        </a:rPr>
                        <a:t>Q2</a:t>
                      </a:r>
                      <a:endParaRPr kumimoji="1" lang="ja-JP" altLang="en-US" sz="10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3297005022"/>
                  </a:ext>
                </a:extLst>
              </a:tr>
              <a:tr h="413201">
                <a:tc vMerge="1">
                  <a:txBody>
                    <a:bodyPr/>
                    <a:lstStyle/>
                    <a:p>
                      <a:endParaRPr kumimoji="1" lang="ja-JP" altLang="en-US"/>
                    </a:p>
                  </a:txBody>
                  <a:tcPr/>
                </a:tc>
                <a:tc>
                  <a:txBody>
                    <a:bodyPr/>
                    <a:lstStyle/>
                    <a:p>
                      <a:pPr algn="just"/>
                      <a:r>
                        <a:rPr kumimoji="1" lang="ja-JP" altLang="en-US" sz="1000"/>
                        <a:t>②後継者候補がいるが、本人から引き継ぐことの了承を得ていない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00"/>
                        <a:t>Q2</a:t>
                      </a:r>
                      <a:endParaRPr kumimoji="1" lang="ja-JP" altLang="en-US" sz="10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885216547"/>
                  </a:ext>
                </a:extLst>
              </a:tr>
              <a:tr h="336267">
                <a:tc vMerge="1">
                  <a:txBody>
                    <a:bodyPr/>
                    <a:lstStyle/>
                    <a:p>
                      <a:endParaRPr kumimoji="1" lang="ja-JP" altLang="en-US"/>
                    </a:p>
                  </a:txBody>
                  <a:tcPr/>
                </a:tc>
                <a:tc>
                  <a:txBody>
                    <a:bodyPr/>
                    <a:lstStyle/>
                    <a:p>
                      <a:pPr algn="just"/>
                      <a:r>
                        <a:rPr kumimoji="1" lang="ja-JP" altLang="en-US" sz="1000" dirty="0"/>
                        <a:t>③後継者候補はいない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bg1"/>
                          </a:solidFill>
                        </a:rPr>
                        <a:t>Q4</a:t>
                      </a:r>
                      <a:endParaRPr kumimoji="1" lang="ja-JP" altLang="en-US" sz="10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227074577"/>
                  </a:ext>
                </a:extLst>
              </a:tr>
            </a:tbl>
          </a:graphicData>
        </a:graphic>
      </p:graphicFrame>
      <p:graphicFrame>
        <p:nvGraphicFramePr>
          <p:cNvPr id="12" name="表 11">
            <a:extLst>
              <a:ext uri="{FF2B5EF4-FFF2-40B4-BE49-F238E27FC236}">
                <a16:creationId xmlns:a16="http://schemas.microsoft.com/office/drawing/2014/main" id="{D588BB6F-DD56-BE77-18EB-0605C2940B90}"/>
              </a:ext>
            </a:extLst>
          </p:cNvPr>
          <p:cNvGraphicFramePr>
            <a:graphicFrameLocks noGrp="1"/>
          </p:cNvGraphicFramePr>
          <p:nvPr>
            <p:extLst>
              <p:ext uri="{D42A27DB-BD31-4B8C-83A1-F6EECF244321}">
                <p14:modId xmlns:p14="http://schemas.microsoft.com/office/powerpoint/2010/main" val="3026233952"/>
              </p:ext>
            </p:extLst>
          </p:nvPr>
        </p:nvGraphicFramePr>
        <p:xfrm>
          <a:off x="186709" y="4157619"/>
          <a:ext cx="6457934" cy="1512000"/>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53043">
                  <a:extLst>
                    <a:ext uri="{9D8B030D-6E8A-4147-A177-3AD203B41FA5}">
                      <a16:colId xmlns:a16="http://schemas.microsoft.com/office/drawing/2014/main" val="3953917392"/>
                    </a:ext>
                  </a:extLst>
                </a:gridCol>
                <a:gridCol w="864000">
                  <a:extLst>
                    <a:ext uri="{9D8B030D-6E8A-4147-A177-3AD203B41FA5}">
                      <a16:colId xmlns:a16="http://schemas.microsoft.com/office/drawing/2014/main" val="1888409433"/>
                    </a:ext>
                  </a:extLst>
                </a:gridCol>
                <a:gridCol w="864000">
                  <a:extLst>
                    <a:ext uri="{9D8B030D-6E8A-4147-A177-3AD203B41FA5}">
                      <a16:colId xmlns:a16="http://schemas.microsoft.com/office/drawing/2014/main" val="3829852183"/>
                    </a:ext>
                  </a:extLst>
                </a:gridCol>
              </a:tblGrid>
              <a:tr h="440391">
                <a:tc rowSpan="4">
                  <a:txBody>
                    <a:bodyPr/>
                    <a:lstStyle/>
                    <a:p>
                      <a:pPr algn="ctr"/>
                      <a:r>
                        <a:rPr kumimoji="1" lang="en-US" altLang="ja-JP" sz="1200">
                          <a:solidFill>
                            <a:sysClr val="windowText" lastClr="000000"/>
                          </a:solidFill>
                        </a:rPr>
                        <a:t>Q2</a:t>
                      </a:r>
                      <a:endParaRPr kumimoji="1" lang="ja-JP" altLang="en-US" sz="12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r>
                        <a:rPr kumimoji="1" lang="ja-JP" altLang="en-US" sz="1200">
                          <a:solidFill>
                            <a:sysClr val="windowText" lastClr="000000"/>
                          </a:solidFill>
                        </a:rPr>
                        <a:t>後継者はどなたか教えてください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kumimoji="1" lang="ja-JP" altLang="en-US" sz="1000">
                          <a:solidFill>
                            <a:sysClr val="windowText" lastClr="000000"/>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kumimoji="1" lang="ja-JP" altLang="en-US" sz="1050">
                          <a:solidFill>
                            <a:sysClr val="windowText" lastClr="000000"/>
                          </a:solidFill>
                        </a:rPr>
                        <a:t>次の質問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1708486198"/>
                  </a:ext>
                </a:extLst>
              </a:tr>
              <a:tr h="357203">
                <a:tc vMerge="1">
                  <a:txBody>
                    <a:bodyPr/>
                    <a:lstStyle/>
                    <a:p>
                      <a:endParaRPr kumimoji="1" lang="ja-JP" altLang="en-US"/>
                    </a:p>
                  </a:txBody>
                  <a:tcPr/>
                </a:tc>
                <a:tc>
                  <a:txBody>
                    <a:bodyPr/>
                    <a:lstStyle/>
                    <a:p>
                      <a:r>
                        <a:rPr kumimoji="1" lang="ja-JP" altLang="en-US" sz="1050" dirty="0">
                          <a:solidFill>
                            <a:schemeClr val="tx1"/>
                          </a:solidFill>
                        </a:rPr>
                        <a:t>①親族      </a:t>
                      </a:r>
                      <a:endParaRPr kumimoji="1" lang="en-US" altLang="ja-JP"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a:solidFill>
                            <a:sysClr val="windowText" lastClr="000000"/>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kumimoji="1" lang="en-US" altLang="ja-JP" sz="1000">
                          <a:solidFill>
                            <a:sysClr val="windowText" lastClr="000000"/>
                          </a:solidFill>
                        </a:rPr>
                        <a:t>Q3</a:t>
                      </a:r>
                      <a:endParaRPr kumimoji="1" lang="ja-JP" altLang="en-US" sz="10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297005022"/>
                  </a:ext>
                </a:extLst>
              </a:tr>
              <a:tr h="357203">
                <a:tc vMerge="1">
                  <a:txBody>
                    <a:bodyPr/>
                    <a:lstStyle/>
                    <a:p>
                      <a:endParaRPr kumimoji="1" lang="ja-JP" altLang="en-US"/>
                    </a:p>
                  </a:txBody>
                  <a:tcPr/>
                </a:tc>
                <a:tc>
                  <a:txBody>
                    <a:bodyPr/>
                    <a:lstStyle/>
                    <a:p>
                      <a:r>
                        <a:rPr kumimoji="1" lang="ja-JP" altLang="en-US" sz="1050" dirty="0">
                          <a:solidFill>
                            <a:schemeClr val="tx1"/>
                          </a:solidFill>
                        </a:rPr>
                        <a:t>②親族以外の役員・従業員　　  </a:t>
                      </a:r>
                      <a:endParaRPr kumimoji="1" lang="en-US" altLang="ja-JP"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l"/>
                      <a:endParaRPr kumimoji="1" lang="ja-JP" altLang="en-US" sz="8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5216547"/>
                  </a:ext>
                </a:extLst>
              </a:tr>
              <a:tr h="357203">
                <a:tc vMerge="1">
                  <a:txBody>
                    <a:bodyPr/>
                    <a:lstStyle/>
                    <a:p>
                      <a:endParaRPr kumimoji="1" lang="ja-JP" altLang="en-US"/>
                    </a:p>
                  </a:txBody>
                  <a:tcPr/>
                </a:tc>
                <a:tc>
                  <a:txBody>
                    <a:bodyPr/>
                    <a:lstStyle/>
                    <a:p>
                      <a:r>
                        <a:rPr kumimoji="1" lang="ja-JP" altLang="en-US" sz="1050" dirty="0">
                          <a:solidFill>
                            <a:schemeClr val="tx1"/>
                          </a:solidFill>
                        </a:rPr>
                        <a:t>③第三者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bg1"/>
                          </a:solidFill>
                        </a:rPr>
                        <a:t>Q4</a:t>
                      </a:r>
                      <a:r>
                        <a:rPr kumimoji="1" lang="ja-JP" altLang="en-US" sz="1000" dirty="0">
                          <a:solidFill>
                            <a:schemeClr val="bg1"/>
                          </a:solidFill>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3227074577"/>
                  </a:ext>
                </a:extLst>
              </a:tr>
            </a:tbl>
          </a:graphicData>
        </a:graphic>
      </p:graphicFrame>
      <p:graphicFrame>
        <p:nvGraphicFramePr>
          <p:cNvPr id="13" name="表 12">
            <a:extLst>
              <a:ext uri="{FF2B5EF4-FFF2-40B4-BE49-F238E27FC236}">
                <a16:creationId xmlns:a16="http://schemas.microsoft.com/office/drawing/2014/main" id="{D612E39F-9528-64B4-6AB6-CAAF787F457C}"/>
              </a:ext>
            </a:extLst>
          </p:cNvPr>
          <p:cNvGraphicFramePr>
            <a:graphicFrameLocks noGrp="1"/>
          </p:cNvGraphicFramePr>
          <p:nvPr>
            <p:extLst>
              <p:ext uri="{D42A27DB-BD31-4B8C-83A1-F6EECF244321}">
                <p14:modId xmlns:p14="http://schemas.microsoft.com/office/powerpoint/2010/main" val="3739014292"/>
              </p:ext>
            </p:extLst>
          </p:nvPr>
        </p:nvGraphicFramePr>
        <p:xfrm>
          <a:off x="200643" y="5842992"/>
          <a:ext cx="6444000" cy="2022072"/>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39109">
                  <a:extLst>
                    <a:ext uri="{9D8B030D-6E8A-4147-A177-3AD203B41FA5}">
                      <a16:colId xmlns:a16="http://schemas.microsoft.com/office/drawing/2014/main" val="3953917392"/>
                    </a:ext>
                  </a:extLst>
                </a:gridCol>
                <a:gridCol w="432000">
                  <a:extLst>
                    <a:ext uri="{9D8B030D-6E8A-4147-A177-3AD203B41FA5}">
                      <a16:colId xmlns:a16="http://schemas.microsoft.com/office/drawing/2014/main" val="1888409433"/>
                    </a:ext>
                  </a:extLst>
                </a:gridCol>
                <a:gridCol w="432000">
                  <a:extLst>
                    <a:ext uri="{9D8B030D-6E8A-4147-A177-3AD203B41FA5}">
                      <a16:colId xmlns:a16="http://schemas.microsoft.com/office/drawing/2014/main" val="2337358309"/>
                    </a:ext>
                  </a:extLst>
                </a:gridCol>
                <a:gridCol w="864000">
                  <a:extLst>
                    <a:ext uri="{9D8B030D-6E8A-4147-A177-3AD203B41FA5}">
                      <a16:colId xmlns:a16="http://schemas.microsoft.com/office/drawing/2014/main" val="3829852183"/>
                    </a:ext>
                  </a:extLst>
                </a:gridCol>
              </a:tblGrid>
              <a:tr h="491856">
                <a:tc rowSpan="4">
                  <a:txBody>
                    <a:bodyPr/>
                    <a:lstStyle/>
                    <a:p>
                      <a:pPr algn="ctr"/>
                      <a:r>
                        <a:rPr kumimoji="1" lang="en-US" altLang="ja-JP" sz="1200">
                          <a:solidFill>
                            <a:schemeClr val="tx1"/>
                          </a:solidFill>
                        </a:rPr>
                        <a:t>Q3</a:t>
                      </a:r>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r>
                        <a:rPr kumimoji="1" lang="ja-JP" altLang="en-US" sz="1200">
                          <a:solidFill>
                            <a:schemeClr val="tx1"/>
                          </a:solidFill>
                        </a:rPr>
                        <a:t>親族・従業員への承継に向けた取組みについて教えてください。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gridSpan="2">
                  <a:txBody>
                    <a:bodyPr/>
                    <a:lstStyle/>
                    <a:p>
                      <a:pPr algn="ctr"/>
                      <a:r>
                        <a:rPr kumimoji="1" lang="ja-JP" altLang="en-US" sz="1000">
                          <a:solidFill>
                            <a:schemeClr val="tx1"/>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hMerge="1">
                  <a:txBody>
                    <a:bodyPr/>
                    <a:lstStyle/>
                    <a:p>
                      <a:endParaRPr kumimoji="1" lang="ja-JP" altLang="en-US"/>
                    </a:p>
                  </a:txBody>
                  <a:tcPr/>
                </a:tc>
                <a:tc>
                  <a:txBody>
                    <a:bodyPr/>
                    <a:lstStyle/>
                    <a:p>
                      <a:pPr algn="ctr"/>
                      <a:r>
                        <a:rPr kumimoji="1" lang="ja-JP" altLang="en-US" sz="1100">
                          <a:solidFill>
                            <a:schemeClr val="tx1"/>
                          </a:solidFill>
                        </a:rPr>
                        <a:t>ご案内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1708486198"/>
                  </a:ext>
                </a:extLst>
              </a:tr>
              <a:tr h="510072">
                <a:tc vMerge="1">
                  <a:txBody>
                    <a:bodyPr/>
                    <a:lstStyle/>
                    <a:p>
                      <a:endParaRPr kumimoji="1" lang="ja-JP" altLang="en-US"/>
                    </a:p>
                  </a:txBody>
                  <a:tcPr/>
                </a:tc>
                <a:tc>
                  <a:txBody>
                    <a:bodyPr/>
                    <a:lstStyle/>
                    <a:p>
                      <a:pPr marL="88900" indent="-88900" algn="just"/>
                      <a:r>
                        <a:rPr kumimoji="1" lang="ja-JP" altLang="en-US" sz="1000"/>
                        <a:t>①候補者の育成や技術・顧客・取引先の引継ぎなど、具体的な準備を進めていますか</a:t>
                      </a:r>
                      <a:endParaRPr kumimoji="1" lang="en-US" altLang="ja-JP" sz="10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はい</a:t>
                      </a:r>
                      <a:endParaRPr kumimoji="1" lang="en-US" altLang="ja-JP" sz="400"/>
                    </a:p>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メイリオ"/>
                          <a:ea typeface="メイリオ"/>
                          <a:cs typeface="+mn-cs"/>
                        </a:rPr>
                        <a:t>いいえ</a:t>
                      </a:r>
                      <a:r>
                        <a:rPr kumimoji="1" lang="ja-JP" altLang="en-US" sz="1050" b="0" i="0" u="none" strike="noStrike" kern="1200" cap="none" spc="0" normalizeH="0" baseline="0" noProof="0">
                          <a:ln>
                            <a:noFill/>
                          </a:ln>
                          <a:solidFill>
                            <a:prstClr val="black"/>
                          </a:solidFill>
                          <a:effectLst/>
                          <a:uLnTx/>
                          <a:uFillTx/>
                          <a:latin typeface="メイリオ"/>
                          <a:ea typeface="メイリオ"/>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algn="just"/>
                      <a:r>
                        <a:rPr kumimoji="1" lang="en-US" altLang="ja-JP" sz="700" dirty="0"/>
                        <a:t>1</a:t>
                      </a:r>
                      <a:r>
                        <a:rPr kumimoji="1" lang="ja-JP" altLang="en-US" sz="700" dirty="0"/>
                        <a:t>つでもいいえを答えた方は、　</a:t>
                      </a:r>
                      <a:r>
                        <a:rPr kumimoji="1" lang="en-US" altLang="ja-JP" sz="700" dirty="0"/>
                        <a:t>P3</a:t>
                      </a:r>
                      <a:r>
                        <a:rPr kumimoji="1" lang="ja-JP" altLang="en-US" sz="700" dirty="0"/>
                        <a:t>の「</a:t>
                      </a:r>
                      <a:r>
                        <a:rPr kumimoji="1" lang="ja-JP" altLang="en-US" sz="700" b="1" dirty="0">
                          <a:highlight>
                            <a:srgbClr val="FFBE3C"/>
                          </a:highlight>
                        </a:rPr>
                        <a:t>親族内・従業員承継</a:t>
                      </a:r>
                      <a:r>
                        <a:rPr kumimoji="1" lang="ja-JP" altLang="en-US" sz="700" b="1" dirty="0"/>
                        <a:t>」</a:t>
                      </a:r>
                      <a:r>
                        <a:rPr kumimoji="1" lang="ja-JP" altLang="en-US" sz="700" dirty="0"/>
                        <a:t>をご覧ください</a:t>
                      </a:r>
                      <a:endParaRPr kumimoji="1" lang="en-US" altLang="ja-JP"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7005022"/>
                  </a:ext>
                </a:extLst>
              </a:tr>
              <a:tr h="510072">
                <a:tc vMerge="1">
                  <a:txBody>
                    <a:bodyPr/>
                    <a:lstStyle/>
                    <a:p>
                      <a:endParaRPr kumimoji="1" lang="ja-JP" altLang="en-US"/>
                    </a:p>
                  </a:txBody>
                  <a:tcPr/>
                </a:tc>
                <a:tc>
                  <a:txBody>
                    <a:bodyPr/>
                    <a:lstStyle/>
                    <a:p>
                      <a:pPr marL="88900" indent="-88900" algn="just"/>
                      <a:r>
                        <a:rPr kumimoji="1" lang="ja-JP" altLang="en-US" sz="1000"/>
                        <a:t>②役員や従業員、取引先など関係者から理解や協力を得られるよう   取り組んでいますか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mn-lt"/>
                          <a:ea typeface="+mn-ea"/>
                          <a:cs typeface="+mn-cs"/>
                        </a:rPr>
                        <a:t>はい</a:t>
                      </a:r>
                      <a:endParaRPr kumimoji="1" lang="en-US" altLang="ja-JP" sz="40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メイリオ"/>
                          <a:ea typeface="メイリオ"/>
                          <a:cs typeface="+mn-cs"/>
                        </a:rPr>
                        <a:t>いいえ</a:t>
                      </a:r>
                      <a:r>
                        <a:rPr kumimoji="1" lang="ja-JP" altLang="en-US" sz="1050" b="0" i="0" u="none" strike="noStrike" kern="1200" cap="none" spc="0" normalizeH="0" baseline="0" noProof="0">
                          <a:ln>
                            <a:noFill/>
                          </a:ln>
                          <a:solidFill>
                            <a:prstClr val="black"/>
                          </a:solidFill>
                          <a:effectLst/>
                          <a:uLnTx/>
                          <a:uFillTx/>
                          <a:latin typeface="メイリオ"/>
                          <a:ea typeface="メイリオ"/>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5216547"/>
                  </a:ext>
                </a:extLst>
              </a:tr>
              <a:tr h="510072">
                <a:tc vMerge="1">
                  <a:txBody>
                    <a:bodyPr/>
                    <a:lstStyle/>
                    <a:p>
                      <a:pPr algn="ctr"/>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88900" indent="-88900" algn="just"/>
                      <a:r>
                        <a:rPr kumimoji="1" lang="ja-JP" altLang="en-US" sz="1000"/>
                        <a:t>③上記のほか、株主名簿や所有資産の整理、経営者保証への対応は進めていますか</a:t>
                      </a:r>
                      <a:endParaRPr kumimoji="1" lang="en-US" altLang="ja-JP" sz="10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mn-lt"/>
                          <a:ea typeface="+mn-ea"/>
                          <a:cs typeface="+mn-cs"/>
                        </a:rPr>
                        <a:t>はい</a:t>
                      </a:r>
                      <a:endParaRPr kumimoji="1" lang="en-US" altLang="ja-JP" sz="40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dirty="0">
                          <a:ln>
                            <a:noFill/>
                          </a:ln>
                          <a:solidFill>
                            <a:prstClr val="black"/>
                          </a:solidFill>
                          <a:effectLst/>
                          <a:uLnTx/>
                          <a:uFillTx/>
                          <a:latin typeface="メイリオ"/>
                          <a:ea typeface="メイリオ"/>
                          <a:cs typeface="+mn-cs"/>
                        </a:rPr>
                        <a:t>いいえ</a:t>
                      </a:r>
                      <a:r>
                        <a:rPr kumimoji="1" lang="ja-JP" altLang="en-US" sz="1050" b="0" i="0" u="none" strike="noStrike" kern="1200" cap="none" spc="0" normalizeH="0" baseline="0" noProof="0" dirty="0">
                          <a:ln>
                            <a:noFill/>
                          </a:ln>
                          <a:solidFill>
                            <a:prstClr val="black"/>
                          </a:solidFill>
                          <a:effectLst/>
                          <a:uLnTx/>
                          <a:uFillTx/>
                          <a:latin typeface="メイリオ"/>
                          <a:ea typeface="メイリオ"/>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en-US" altLang="ja-JP" sz="7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63673161"/>
                  </a:ext>
                </a:extLst>
              </a:tr>
            </a:tbl>
          </a:graphicData>
        </a:graphic>
      </p:graphicFrame>
      <p:graphicFrame>
        <p:nvGraphicFramePr>
          <p:cNvPr id="14" name="表 13">
            <a:extLst>
              <a:ext uri="{FF2B5EF4-FFF2-40B4-BE49-F238E27FC236}">
                <a16:creationId xmlns:a16="http://schemas.microsoft.com/office/drawing/2014/main" id="{A6BCD53C-DDDD-1C72-73A4-723216F55F27}"/>
              </a:ext>
            </a:extLst>
          </p:cNvPr>
          <p:cNvGraphicFramePr>
            <a:graphicFrameLocks noGrp="1"/>
          </p:cNvGraphicFramePr>
          <p:nvPr>
            <p:extLst>
              <p:ext uri="{D42A27DB-BD31-4B8C-83A1-F6EECF244321}">
                <p14:modId xmlns:p14="http://schemas.microsoft.com/office/powerpoint/2010/main" val="3233481923"/>
              </p:ext>
            </p:extLst>
          </p:nvPr>
        </p:nvGraphicFramePr>
        <p:xfrm>
          <a:off x="186709" y="8038437"/>
          <a:ext cx="6457934" cy="1548000"/>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53043">
                  <a:extLst>
                    <a:ext uri="{9D8B030D-6E8A-4147-A177-3AD203B41FA5}">
                      <a16:colId xmlns:a16="http://schemas.microsoft.com/office/drawing/2014/main" val="3953917392"/>
                    </a:ext>
                  </a:extLst>
                </a:gridCol>
                <a:gridCol w="432000">
                  <a:extLst>
                    <a:ext uri="{9D8B030D-6E8A-4147-A177-3AD203B41FA5}">
                      <a16:colId xmlns:a16="http://schemas.microsoft.com/office/drawing/2014/main" val="1888409433"/>
                    </a:ext>
                  </a:extLst>
                </a:gridCol>
                <a:gridCol w="432000">
                  <a:extLst>
                    <a:ext uri="{9D8B030D-6E8A-4147-A177-3AD203B41FA5}">
                      <a16:colId xmlns:a16="http://schemas.microsoft.com/office/drawing/2014/main" val="820506771"/>
                    </a:ext>
                  </a:extLst>
                </a:gridCol>
                <a:gridCol w="864000">
                  <a:extLst>
                    <a:ext uri="{9D8B030D-6E8A-4147-A177-3AD203B41FA5}">
                      <a16:colId xmlns:a16="http://schemas.microsoft.com/office/drawing/2014/main" val="3829852183"/>
                    </a:ext>
                  </a:extLst>
                </a:gridCol>
              </a:tblGrid>
              <a:tr h="590338">
                <a:tc rowSpan="3">
                  <a:txBody>
                    <a:bodyPr/>
                    <a:lstStyle/>
                    <a:p>
                      <a:pPr algn="ctr"/>
                      <a:r>
                        <a:rPr kumimoji="1" lang="en-US" altLang="ja-JP" sz="1200">
                          <a:solidFill>
                            <a:schemeClr val="bg1"/>
                          </a:solidFill>
                        </a:rPr>
                        <a:t>Q4</a:t>
                      </a:r>
                      <a:endParaRPr kumimoji="1" lang="ja-JP" altLang="en-US" sz="120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r>
                        <a:rPr kumimoji="1" lang="ja-JP" altLang="en-US" sz="1200">
                          <a:solidFill>
                            <a:schemeClr val="bg1"/>
                          </a:solidFill>
                        </a:rPr>
                        <a:t>後継者探しの状況について教えてください。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gridSpan="2">
                  <a:txBody>
                    <a:bodyPr/>
                    <a:lstStyle/>
                    <a:p>
                      <a:pPr algn="ctr"/>
                      <a:r>
                        <a:rPr kumimoji="1" lang="ja-JP" altLang="en-US" sz="1000">
                          <a:solidFill>
                            <a:schemeClr val="bg1"/>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hMerge="1">
                  <a:txBody>
                    <a:bodyPr/>
                    <a:lstStyle/>
                    <a:p>
                      <a:endParaRPr kumimoji="1" lang="ja-JP" altLang="en-US"/>
                    </a:p>
                  </a:txBody>
                  <a:tcPr/>
                </a:tc>
                <a:tc>
                  <a:txBody>
                    <a:bodyPr/>
                    <a:lstStyle/>
                    <a:p>
                      <a:pPr algn="ctr"/>
                      <a:r>
                        <a:rPr kumimoji="1" lang="ja-JP" altLang="en-US" sz="1100">
                          <a:solidFill>
                            <a:schemeClr val="bg1"/>
                          </a:solidFill>
                        </a:rPr>
                        <a:t>ご案内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708486198"/>
                  </a:ext>
                </a:extLst>
              </a:tr>
              <a:tr h="478831">
                <a:tc vMerge="1">
                  <a:txBody>
                    <a:bodyPr/>
                    <a:lstStyle/>
                    <a:p>
                      <a:endParaRPr kumimoji="1" lang="ja-JP" altLang="en-US"/>
                    </a:p>
                  </a:txBody>
                  <a:tcPr/>
                </a:tc>
                <a:tc>
                  <a:txBody>
                    <a:bodyPr/>
                    <a:lstStyle/>
                    <a:p>
                      <a:r>
                        <a:rPr kumimoji="1" lang="ja-JP" altLang="en-US" sz="1000"/>
                        <a:t>①事業の売却や譲渡などによって引継ぐ相手先の候補はありますか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はい</a:t>
                      </a:r>
                      <a:endParaRPr kumimoji="1" lang="en-US" altLang="ja-JP" sz="400"/>
                    </a:p>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いいえ</a:t>
                      </a: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just"/>
                      <a:r>
                        <a:rPr kumimoji="1" lang="ja-JP" altLang="en-US" sz="700" dirty="0"/>
                        <a:t>１つでもいいえを答えた方は、</a:t>
                      </a:r>
                      <a:r>
                        <a:rPr kumimoji="1" lang="en-US" altLang="ja-JP" sz="700" dirty="0"/>
                        <a:t>P3</a:t>
                      </a:r>
                      <a:r>
                        <a:rPr kumimoji="1" lang="ja-JP" altLang="en-US" sz="700" dirty="0"/>
                        <a:t>の</a:t>
                      </a:r>
                      <a:r>
                        <a:rPr kumimoji="1" lang="ja-JP" altLang="en-US" sz="700" b="1" dirty="0"/>
                        <a:t>「</a:t>
                      </a:r>
                      <a:r>
                        <a:rPr kumimoji="1" lang="ja-JP" altLang="en-US" sz="700" b="1" dirty="0">
                          <a:highlight>
                            <a:srgbClr val="99D6EC"/>
                          </a:highlight>
                        </a:rPr>
                        <a:t>社外への引継ぎ</a:t>
                      </a:r>
                      <a:r>
                        <a:rPr kumimoji="1" lang="ja-JP" altLang="en-US" sz="700" b="1" dirty="0"/>
                        <a:t>」</a:t>
                      </a:r>
                      <a:r>
                        <a:rPr kumimoji="1" lang="ja-JP" altLang="en-US" sz="700" dirty="0"/>
                        <a:t>をご覧ください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7005022"/>
                  </a:ext>
                </a:extLst>
              </a:tr>
              <a:tr h="478831">
                <a:tc vMerge="1">
                  <a:txBody>
                    <a:bodyPr/>
                    <a:lstStyle/>
                    <a:p>
                      <a:endParaRPr kumimoji="1" lang="ja-JP" altLang="en-US"/>
                    </a:p>
                  </a:txBody>
                  <a:tcPr/>
                </a:tc>
                <a:tc>
                  <a:txBody>
                    <a:bodyPr/>
                    <a:lstStyle/>
                    <a:p>
                      <a:r>
                        <a:rPr kumimoji="1" lang="ja-JP" altLang="en-US" sz="1000"/>
                        <a:t>②事業の売却や譲渡などについて、相談する専門家はいますか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はい</a:t>
                      </a:r>
                      <a:endParaRPr kumimoji="1" lang="en-US" altLang="ja-JP" sz="400"/>
                    </a:p>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dirty="0"/>
                        <a:t>いいえ</a:t>
                      </a:r>
                      <a:r>
                        <a:rPr kumimoji="1" lang="ja-JP" altLang="en-US" sz="1050"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5216547"/>
                  </a:ext>
                </a:extLst>
              </a:tr>
            </a:tbl>
          </a:graphicData>
        </a:graphic>
      </p:graphicFrame>
      <p:sp>
        <p:nvSpPr>
          <p:cNvPr id="17" name="テキスト ボックス 16">
            <a:extLst>
              <a:ext uri="{FF2B5EF4-FFF2-40B4-BE49-F238E27FC236}">
                <a16:creationId xmlns:a16="http://schemas.microsoft.com/office/drawing/2014/main" id="{2D2C472E-8218-DE7B-3873-73C0359B8DA2}"/>
              </a:ext>
            </a:extLst>
          </p:cNvPr>
          <p:cNvSpPr txBox="1"/>
          <p:nvPr/>
        </p:nvSpPr>
        <p:spPr>
          <a:xfrm>
            <a:off x="200643" y="1383743"/>
            <a:ext cx="3776654" cy="1015663"/>
          </a:xfrm>
          <a:prstGeom prst="rect">
            <a:avLst/>
          </a:prstGeom>
          <a:noFill/>
          <a:ln w="28575">
            <a:solidFill>
              <a:schemeClr val="tx1"/>
            </a:solidFill>
          </a:ln>
        </p:spPr>
        <p:txBody>
          <a:bodyPr wrap="square" rtlCol="0">
            <a:spAutoFit/>
          </a:bodyPr>
          <a:lstStyle/>
          <a:p>
            <a:endParaRPr kumimoji="1" lang="en-US" altLang="ja-JP" sz="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日   付</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年　　　　　　月　　　　　　日　　</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住　 所</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endParaRPr kumimoji="1" lang="en-US" altLang="ja-JP" sz="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会社名</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endParaRPr kumimoji="1" lang="en-US" altLang="ja-JP" sz="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氏　 名</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歳）</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a:extLst>
              <a:ext uri="{FF2B5EF4-FFF2-40B4-BE49-F238E27FC236}">
                <a16:creationId xmlns:a16="http://schemas.microsoft.com/office/drawing/2014/main" id="{62D1AC11-A5FF-5471-A807-6ED6BDBBEB25}"/>
              </a:ext>
            </a:extLst>
          </p:cNvPr>
          <p:cNvSpPr txBox="1"/>
          <p:nvPr/>
        </p:nvSpPr>
        <p:spPr>
          <a:xfrm>
            <a:off x="4364790" y="1382804"/>
            <a:ext cx="2077721" cy="892552"/>
          </a:xfrm>
          <a:prstGeom prst="rect">
            <a:avLst/>
          </a:prstGeom>
          <a:noFill/>
          <a:ln w="12700">
            <a:solidFill>
              <a:schemeClr val="tx1"/>
            </a:solidFill>
          </a:ln>
        </p:spPr>
        <p:txBody>
          <a:bodyPr wrap="square" rtlCol="0">
            <a:spAutoFit/>
          </a:bodyPr>
          <a:lstStyle/>
          <a:p>
            <a:endParaRPr kumimoji="1"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業　 種：</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売上高：     　　　　　　　 （千円）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従業員：　　　　　　　　　　（名）</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テキスト ボックス 22">
            <a:extLst>
              <a:ext uri="{FF2B5EF4-FFF2-40B4-BE49-F238E27FC236}">
                <a16:creationId xmlns:a16="http://schemas.microsoft.com/office/drawing/2014/main" id="{16C8BD0E-10DF-5107-88AF-72909CAAEB47}"/>
              </a:ext>
            </a:extLst>
          </p:cNvPr>
          <p:cNvSpPr txBox="1"/>
          <p:nvPr/>
        </p:nvSpPr>
        <p:spPr>
          <a:xfrm>
            <a:off x="106499" y="1148140"/>
            <a:ext cx="1172116" cy="261610"/>
          </a:xfrm>
          <a:prstGeom prst="rect">
            <a:avLst/>
          </a:prstGeom>
          <a:noFill/>
        </p:spPr>
        <p:txBody>
          <a:bodyPr wrap="none" rtlCol="0">
            <a:spAutoFit/>
          </a:bodyPr>
          <a:lstStyle/>
          <a:p>
            <a:r>
              <a:rPr kumimoji="1" lang="ja-JP" altLang="en-US" sz="1100" b="1" dirty="0">
                <a:latin typeface="Meiryo UI" panose="020B0604030504040204" pitchFamily="50" charset="-128"/>
                <a:ea typeface="Meiryo UI" panose="020B0604030504040204" pitchFamily="50" charset="-128"/>
                <a:cs typeface="Meiryo UI" panose="020B0604030504040204" pitchFamily="50" charset="-128"/>
              </a:rPr>
              <a:t>（太枠内自署）</a:t>
            </a:r>
          </a:p>
        </p:txBody>
      </p:sp>
      <p:sp>
        <p:nvSpPr>
          <p:cNvPr id="24" name="テキスト ボックス 23">
            <a:extLst>
              <a:ext uri="{FF2B5EF4-FFF2-40B4-BE49-F238E27FC236}">
                <a16:creationId xmlns:a16="http://schemas.microsoft.com/office/drawing/2014/main" id="{3DE9E5A8-7F76-B203-2E77-0B5EDFCE3057}"/>
              </a:ext>
            </a:extLst>
          </p:cNvPr>
          <p:cNvSpPr txBox="1"/>
          <p:nvPr/>
        </p:nvSpPr>
        <p:spPr>
          <a:xfrm>
            <a:off x="545578" y="981196"/>
            <a:ext cx="5769528" cy="246221"/>
          </a:xfrm>
          <a:prstGeom prst="rect">
            <a:avLst/>
          </a:prstGeom>
          <a:noFill/>
        </p:spPr>
        <p:txBody>
          <a:bodyPr wrap="none" rtlCol="0">
            <a:spAutoFit/>
          </a:bodyPr>
          <a:lstStyle/>
          <a:p>
            <a:r>
              <a:rPr kumimoji="1" lang="ja-JP" altLang="en-US" sz="1000" u="sng" dirty="0">
                <a:latin typeface="Meiryo UI" panose="020B0604030504040204" pitchFamily="50" charset="-128"/>
                <a:ea typeface="Meiryo UI" panose="020B0604030504040204" pitchFamily="50" charset="-128"/>
                <a:cs typeface="Meiryo UI" panose="020B0604030504040204" pitchFamily="50" charset="-128"/>
              </a:rPr>
              <a:t>相談者（私）は、上記実施目的及び情報共有について確認・同意し、事業承継に関する情報を提供します。</a:t>
            </a:r>
          </a:p>
        </p:txBody>
      </p:sp>
      <p:sp>
        <p:nvSpPr>
          <p:cNvPr id="25" name="テキスト ボックス 24">
            <a:extLst>
              <a:ext uri="{FF2B5EF4-FFF2-40B4-BE49-F238E27FC236}">
                <a16:creationId xmlns:a16="http://schemas.microsoft.com/office/drawing/2014/main" id="{F6579912-B068-7D8A-3FBA-1C622B56FFDF}"/>
              </a:ext>
            </a:extLst>
          </p:cNvPr>
          <p:cNvSpPr txBox="1"/>
          <p:nvPr/>
        </p:nvSpPr>
        <p:spPr>
          <a:xfrm>
            <a:off x="0" y="463577"/>
            <a:ext cx="6858000" cy="553998"/>
          </a:xfrm>
          <a:prstGeom prst="rect">
            <a:avLst/>
          </a:prstGeom>
          <a:noFill/>
          <a:ln>
            <a:solidFill>
              <a:schemeClr val="tx1"/>
            </a:solidFill>
            <a:prstDash val="sysDot"/>
          </a:ln>
        </p:spPr>
        <p:txBody>
          <a:bodyPr wrap="square" rtlCol="0">
            <a:spAutoFit/>
          </a:bodyPr>
          <a:lstStyle/>
          <a:p>
            <a:pPr algn="just"/>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この事業承継診断シートは、事業承継・引継ぎ支援事業として</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鹿児島県</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事業承継・引継ぎ支援センターによる相談対応、専門家利用等の支援のため、その他、支援施策等に関する情報提供のために実施するものです。また提供いただいた情報は、鹿児島県、</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鹿児島商工会議所</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鹿児島</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県事業承継・引継ぎ支援センター、経済産業省、独立行政法人中小企業基盤整備機構と共有します。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テキスト ボックス 26">
            <a:extLst>
              <a:ext uri="{FF2B5EF4-FFF2-40B4-BE49-F238E27FC236}">
                <a16:creationId xmlns:a16="http://schemas.microsoft.com/office/drawing/2014/main" id="{0D220E48-4A8D-EF21-EC7A-713BA347314E}"/>
              </a:ext>
            </a:extLst>
          </p:cNvPr>
          <p:cNvSpPr txBox="1"/>
          <p:nvPr/>
        </p:nvSpPr>
        <p:spPr>
          <a:xfrm>
            <a:off x="1716506" y="9613002"/>
            <a:ext cx="4928138" cy="246221"/>
          </a:xfrm>
          <a:prstGeom prst="rect">
            <a:avLst/>
          </a:prstGeom>
          <a:noFill/>
          <a:ln w="12700">
            <a:noFill/>
          </a:ln>
        </p:spPr>
        <p:txBody>
          <a:bodyPr wrap="square" rtlCol="0">
            <a:spAutoFit/>
          </a:bodyPr>
          <a:lstStyle/>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かごしま中小企業支援ネットワーク構成機関名：　　　　　　　　　　　　担当者名：</a:t>
            </a:r>
          </a:p>
        </p:txBody>
      </p:sp>
      <p:cxnSp>
        <p:nvCxnSpPr>
          <p:cNvPr id="4" name="直線コネクタ 3">
            <a:extLst>
              <a:ext uri="{FF2B5EF4-FFF2-40B4-BE49-F238E27FC236}">
                <a16:creationId xmlns:a16="http://schemas.microsoft.com/office/drawing/2014/main" id="{908BBA1E-7DD8-5A00-2A3A-F8DF98194EE6}"/>
              </a:ext>
            </a:extLst>
          </p:cNvPr>
          <p:cNvCxnSpPr>
            <a:cxnSpLocks/>
          </p:cNvCxnSpPr>
          <p:nvPr/>
        </p:nvCxnSpPr>
        <p:spPr>
          <a:xfrm>
            <a:off x="1877859" y="9822211"/>
            <a:ext cx="4766784" cy="0"/>
          </a:xfrm>
          <a:prstGeom prst="line">
            <a:avLst/>
          </a:prstGeom>
          <a:ln w="3175"/>
        </p:spPr>
        <p:style>
          <a:lnRef idx="1">
            <a:schemeClr val="dk1"/>
          </a:lnRef>
          <a:fillRef idx="0">
            <a:schemeClr val="dk1"/>
          </a:fillRef>
          <a:effectRef idx="0">
            <a:schemeClr val="dk1"/>
          </a:effectRef>
          <a:fontRef idx="minor">
            <a:schemeClr val="tx1"/>
          </a:fontRef>
        </p:style>
      </p:cxnSp>
      <p:sp>
        <p:nvSpPr>
          <p:cNvPr id="15" name="テキスト ボックス 14">
            <a:extLst>
              <a:ext uri="{FF2B5EF4-FFF2-40B4-BE49-F238E27FC236}">
                <a16:creationId xmlns:a16="http://schemas.microsoft.com/office/drawing/2014/main" id="{3104EB6D-A292-424E-9A8B-826FD4B73C3A}"/>
              </a:ext>
            </a:extLst>
          </p:cNvPr>
          <p:cNvSpPr txBox="1"/>
          <p:nvPr/>
        </p:nvSpPr>
        <p:spPr>
          <a:xfrm>
            <a:off x="5870373" y="110181"/>
            <a:ext cx="886781" cy="261610"/>
          </a:xfrm>
          <a:prstGeom prst="rect">
            <a:avLst/>
          </a:prstGeom>
          <a:solidFill>
            <a:schemeClr val="bg1"/>
          </a:solidFill>
        </p:spPr>
        <p:txBody>
          <a:bodyPr wrap="none" rtlCol="0">
            <a:spAutoFit/>
          </a:bodyPr>
          <a:lstStyle/>
          <a:p>
            <a:r>
              <a:rPr kumimoji="1" lang="ja-JP" altLang="en-US" sz="1100" dirty="0">
                <a:highlight>
                  <a:srgbClr val="FFFFFF"/>
                </a:highlight>
                <a:latin typeface="Meiryo UI" panose="020B0604030504040204" pitchFamily="50" charset="-128"/>
                <a:ea typeface="Meiryo UI" panose="020B0604030504040204" pitchFamily="50" charset="-128"/>
                <a:cs typeface="Meiryo UI" panose="020B0604030504040204" pitchFamily="50" charset="-128"/>
              </a:rPr>
              <a:t>Ｎｏ．　　　</a:t>
            </a:r>
          </a:p>
        </p:txBody>
      </p:sp>
    </p:spTree>
    <p:extLst>
      <p:ext uri="{BB962C8B-B14F-4D97-AF65-F5344CB8AC3E}">
        <p14:creationId xmlns:p14="http://schemas.microsoft.com/office/powerpoint/2010/main" val="47961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A5606366-4D70-322C-A48C-0302714E105E}"/>
              </a:ext>
            </a:extLst>
          </p:cNvPr>
          <p:cNvGraphicFramePr>
            <a:graphicFrameLocks noGrp="1"/>
          </p:cNvGraphicFramePr>
          <p:nvPr>
            <p:extLst>
              <p:ext uri="{D42A27DB-BD31-4B8C-83A1-F6EECF244321}">
                <p14:modId xmlns:p14="http://schemas.microsoft.com/office/powerpoint/2010/main" val="2265604833"/>
              </p:ext>
            </p:extLst>
          </p:nvPr>
        </p:nvGraphicFramePr>
        <p:xfrm>
          <a:off x="152400" y="732947"/>
          <a:ext cx="6553200" cy="2244310"/>
        </p:xfrm>
        <a:graphic>
          <a:graphicData uri="http://schemas.openxmlformats.org/drawingml/2006/table">
            <a:tbl>
              <a:tblPr/>
              <a:tblGrid>
                <a:gridCol w="3078018">
                  <a:extLst>
                    <a:ext uri="{9D8B030D-6E8A-4147-A177-3AD203B41FA5}">
                      <a16:colId xmlns:a16="http://schemas.microsoft.com/office/drawing/2014/main" val="2848158759"/>
                    </a:ext>
                  </a:extLst>
                </a:gridCol>
                <a:gridCol w="434398">
                  <a:extLst>
                    <a:ext uri="{9D8B030D-6E8A-4147-A177-3AD203B41FA5}">
                      <a16:colId xmlns:a16="http://schemas.microsoft.com/office/drawing/2014/main" val="3207880237"/>
                    </a:ext>
                  </a:extLst>
                </a:gridCol>
                <a:gridCol w="3040784">
                  <a:extLst>
                    <a:ext uri="{9D8B030D-6E8A-4147-A177-3AD203B41FA5}">
                      <a16:colId xmlns:a16="http://schemas.microsoft.com/office/drawing/2014/main" val="517130287"/>
                    </a:ext>
                  </a:extLst>
                </a:gridCol>
              </a:tblGrid>
              <a:tr h="432925">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対応区分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対応</a:t>
                      </a:r>
                      <a:b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方針</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備考（対応事由、具体的紹介先等を補記）</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6913643"/>
                  </a:ext>
                </a:extLst>
              </a:tr>
              <a:tr h="332355">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１．士業等専門家を紹介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1453389"/>
                  </a:ext>
                </a:extLst>
              </a:tr>
              <a:tr h="332355">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２．他の支援機関・金融機関を紹介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878949"/>
                  </a:ext>
                </a:extLst>
              </a:tr>
              <a:tr h="332355">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３．診断した機関が対応</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（例：時機を図って再アプローチ（</a:t>
                      </a: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a:t>
                      </a:r>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ヶ月目途））</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p>
                      <a:pPr algn="l" fontAlgn="ctr"/>
                      <a:endParaRPr lang="en-US" altLang="ja-JP" sz="1000" b="0" i="0" u="none" strike="noStrike" dirty="0">
                        <a:solidFill>
                          <a:srgbClr val="FF0000"/>
                        </a:solidFill>
                        <a:effectLst/>
                        <a:latin typeface="游ゴシック" panose="020B0400000000000000" pitchFamily="50" charset="-128"/>
                        <a:ea typeface="游ゴシック" panose="020B0400000000000000" pitchFamily="50" charset="-128"/>
                      </a:endParaRPr>
                    </a:p>
                    <a:p>
                      <a:pPr algn="l" fontAlgn="ctr"/>
                      <a:endParaRPr lang="ja-JP" altLang="en-US" sz="1100" b="0" i="0" u="none" strike="noStrike" dirty="0">
                        <a:solidFill>
                          <a:srgbClr val="FF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4231177"/>
                  </a:ext>
                </a:extLst>
              </a:tr>
              <a:tr h="332355">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４．エリア</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CO</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（事業承継・引き継ぎ支援センター）を紹介</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548965"/>
                  </a:ext>
                </a:extLst>
              </a:tr>
              <a:tr h="332355">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５．支援の必要無し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7131340"/>
                  </a:ext>
                </a:extLst>
              </a:tr>
            </a:tbl>
          </a:graphicData>
        </a:graphic>
      </p:graphicFrame>
      <p:sp>
        <p:nvSpPr>
          <p:cNvPr id="10" name="テキスト ボックス 9">
            <a:extLst>
              <a:ext uri="{FF2B5EF4-FFF2-40B4-BE49-F238E27FC236}">
                <a16:creationId xmlns:a16="http://schemas.microsoft.com/office/drawing/2014/main" id="{4720F6AC-B7C2-8887-FD5D-E34EA30DD6A9}"/>
              </a:ext>
            </a:extLst>
          </p:cNvPr>
          <p:cNvSpPr txBox="1"/>
          <p:nvPr/>
        </p:nvSpPr>
        <p:spPr>
          <a:xfrm>
            <a:off x="75456" y="455948"/>
            <a:ext cx="1261884" cy="276999"/>
          </a:xfrm>
          <a:prstGeom prst="rect">
            <a:avLst/>
          </a:prstGeom>
          <a:noFill/>
        </p:spPr>
        <p:txBody>
          <a:bodyPr wrap="square" rtlCol="0">
            <a:spAutoFit/>
          </a:bodyPr>
          <a:lstStyle/>
          <a:p>
            <a:r>
              <a:rPr kumimoji="1" lang="en-US" altLang="ja-JP" sz="120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cs typeface="Meiryo UI" panose="020B0604030504040204" pitchFamily="50" charset="-128"/>
              </a:rPr>
              <a:t>構成機関方針</a:t>
            </a:r>
            <a:r>
              <a:rPr kumimoji="1" lang="en-US" altLang="ja-JP" sz="120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81611DE9-A0FA-953D-4709-D356EB571D64}"/>
              </a:ext>
            </a:extLst>
          </p:cNvPr>
          <p:cNvSpPr txBox="1"/>
          <p:nvPr/>
        </p:nvSpPr>
        <p:spPr>
          <a:xfrm>
            <a:off x="75455" y="3254256"/>
            <a:ext cx="4209161"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構成機関使用欄</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相談者に対する情報等について記載</a:t>
            </a:r>
          </a:p>
        </p:txBody>
      </p:sp>
      <p:graphicFrame>
        <p:nvGraphicFramePr>
          <p:cNvPr id="12" name="表 11">
            <a:extLst>
              <a:ext uri="{FF2B5EF4-FFF2-40B4-BE49-F238E27FC236}">
                <a16:creationId xmlns:a16="http://schemas.microsoft.com/office/drawing/2014/main" id="{4AB17AC1-CA47-006B-6BC8-C4B7CEDB6D9F}"/>
              </a:ext>
            </a:extLst>
          </p:cNvPr>
          <p:cNvGraphicFramePr>
            <a:graphicFrameLocks noGrp="1"/>
          </p:cNvGraphicFramePr>
          <p:nvPr>
            <p:extLst>
              <p:ext uri="{D42A27DB-BD31-4B8C-83A1-F6EECF244321}">
                <p14:modId xmlns:p14="http://schemas.microsoft.com/office/powerpoint/2010/main" val="3332970191"/>
              </p:ext>
            </p:extLst>
          </p:nvPr>
        </p:nvGraphicFramePr>
        <p:xfrm>
          <a:off x="156754" y="3601049"/>
          <a:ext cx="6548846" cy="1905000"/>
        </p:xfrm>
        <a:graphic>
          <a:graphicData uri="http://schemas.openxmlformats.org/drawingml/2006/table">
            <a:tbl>
              <a:tblPr/>
              <a:tblGrid>
                <a:gridCol w="6548846">
                  <a:extLst>
                    <a:ext uri="{9D8B030D-6E8A-4147-A177-3AD203B41FA5}">
                      <a16:colId xmlns:a16="http://schemas.microsoft.com/office/drawing/2014/main" val="1743713753"/>
                    </a:ext>
                  </a:extLst>
                </a:gridCol>
              </a:tblGrid>
              <a:tr h="381000">
                <a:tc>
                  <a:txBody>
                    <a:bodyPr/>
                    <a:lstStyle/>
                    <a:p>
                      <a:pPr algn="l" fontAlgn="ctr"/>
                      <a:endParaRPr lang="ja-JP" altLang="en-US" sz="1200" b="0" i="0" u="none" strike="noStrike" dirty="0">
                        <a:solidFill>
                          <a:srgbClr val="FF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10936246"/>
                  </a:ext>
                </a:extLst>
              </a:tr>
              <a:tr h="381000">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36121786"/>
                  </a:ext>
                </a:extLst>
              </a:tr>
              <a:tr h="381000">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49272780"/>
                  </a:ext>
                </a:extLst>
              </a:tr>
              <a:tr h="381000">
                <a:tc>
                  <a:txBody>
                    <a:bodyPr/>
                    <a:lstStyle/>
                    <a:p>
                      <a:pPr algn="ctr"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46334245"/>
                  </a:ext>
                </a:extLst>
              </a:tr>
              <a:tr h="381000">
                <a:tc>
                  <a:txBody>
                    <a:bodyPr/>
                    <a:lstStyle/>
                    <a:p>
                      <a:pPr algn="ctr"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617511"/>
                  </a:ext>
                </a:extLst>
              </a:tr>
            </a:tbl>
          </a:graphicData>
        </a:graphic>
      </p:graphicFrame>
    </p:spTree>
    <p:extLst>
      <p:ext uri="{BB962C8B-B14F-4D97-AF65-F5344CB8AC3E}">
        <p14:creationId xmlns:p14="http://schemas.microsoft.com/office/powerpoint/2010/main" val="425187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フレーム 11">
            <a:extLst>
              <a:ext uri="{FF2B5EF4-FFF2-40B4-BE49-F238E27FC236}">
                <a16:creationId xmlns:a16="http://schemas.microsoft.com/office/drawing/2014/main" id="{A03A98D6-B458-BA8A-B822-B5F16803B722}"/>
              </a:ext>
            </a:extLst>
          </p:cNvPr>
          <p:cNvSpPr/>
          <p:nvPr/>
        </p:nvSpPr>
        <p:spPr bwMode="auto">
          <a:xfrm>
            <a:off x="3497756" y="1097413"/>
            <a:ext cx="3077891" cy="5433233"/>
          </a:xfrm>
          <a:prstGeom prst="frame">
            <a:avLst>
              <a:gd name="adj1" fmla="val 1119"/>
            </a:avLst>
          </a:prstGeom>
          <a:solidFill>
            <a:schemeClr val="accent1">
              <a:lumMod val="60000"/>
              <a:lumOff val="40000"/>
            </a:schemeClr>
          </a:solidFill>
          <a:ln w="9525">
            <a:solidFill>
              <a:schemeClr val="accent5"/>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6" name="フレーム 5">
            <a:extLst>
              <a:ext uri="{FF2B5EF4-FFF2-40B4-BE49-F238E27FC236}">
                <a16:creationId xmlns:a16="http://schemas.microsoft.com/office/drawing/2014/main" id="{89D46866-850A-2C3B-95D7-ABAC493657B9}"/>
              </a:ext>
            </a:extLst>
          </p:cNvPr>
          <p:cNvSpPr/>
          <p:nvPr/>
        </p:nvSpPr>
        <p:spPr bwMode="auto">
          <a:xfrm>
            <a:off x="257175" y="1097413"/>
            <a:ext cx="3077891" cy="5433233"/>
          </a:xfrm>
          <a:prstGeom prst="frame">
            <a:avLst>
              <a:gd name="adj1" fmla="val 1119"/>
            </a:avLst>
          </a:prstGeom>
          <a:solidFill>
            <a:schemeClr val="accent2">
              <a:lumMod val="60000"/>
              <a:lumOff val="40000"/>
            </a:schemeClr>
          </a:solidFill>
          <a:ln w="9525">
            <a:solidFill>
              <a:schemeClr val="accent6"/>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grpSp>
        <p:nvGrpSpPr>
          <p:cNvPr id="28" name="グループ化 27">
            <a:extLst>
              <a:ext uri="{FF2B5EF4-FFF2-40B4-BE49-F238E27FC236}">
                <a16:creationId xmlns:a16="http://schemas.microsoft.com/office/drawing/2014/main" id="{197F7BD2-B819-9EB8-1357-5EC96FE00BA7}"/>
              </a:ext>
            </a:extLst>
          </p:cNvPr>
          <p:cNvGrpSpPr/>
          <p:nvPr/>
        </p:nvGrpSpPr>
        <p:grpSpPr>
          <a:xfrm>
            <a:off x="800100" y="7451810"/>
            <a:ext cx="4977393" cy="2428742"/>
            <a:chOff x="-369924" y="877108"/>
            <a:chExt cx="6133009" cy="2992628"/>
          </a:xfrm>
        </p:grpSpPr>
        <p:graphicFrame>
          <p:nvGraphicFramePr>
            <p:cNvPr id="5" name="グラフ 4">
              <a:extLst>
                <a:ext uri="{FF2B5EF4-FFF2-40B4-BE49-F238E27FC236}">
                  <a16:creationId xmlns:a16="http://schemas.microsoft.com/office/drawing/2014/main" id="{3B7BE0E9-423A-06C8-941E-DAA080DE1B8E}"/>
                </a:ext>
              </a:extLst>
            </p:cNvPr>
            <p:cNvGraphicFramePr/>
            <p:nvPr>
              <p:extLst>
                <p:ext uri="{D42A27DB-BD31-4B8C-83A1-F6EECF244321}">
                  <p14:modId xmlns:p14="http://schemas.microsoft.com/office/powerpoint/2010/main" val="3542901244"/>
                </p:ext>
              </p:extLst>
            </p:nvPr>
          </p:nvGraphicFramePr>
          <p:xfrm>
            <a:off x="-369924" y="877108"/>
            <a:ext cx="5901719" cy="2766583"/>
          </p:xfrm>
          <a:graphic>
            <a:graphicData uri="http://schemas.openxmlformats.org/drawingml/2006/chart">
              <c:chart xmlns:c="http://schemas.openxmlformats.org/drawingml/2006/chart" xmlns:r="http://schemas.openxmlformats.org/officeDocument/2006/relationships" r:id="rId3"/>
            </a:graphicData>
          </a:graphic>
        </p:graphicFrame>
        <p:sp>
          <p:nvSpPr>
            <p:cNvPr id="10" name="テキスト ボックス 9">
              <a:extLst>
                <a:ext uri="{FF2B5EF4-FFF2-40B4-BE49-F238E27FC236}">
                  <a16:creationId xmlns:a16="http://schemas.microsoft.com/office/drawing/2014/main" id="{263D766B-4F9F-21BC-C927-A16A68C32B8E}"/>
                </a:ext>
              </a:extLst>
            </p:cNvPr>
            <p:cNvSpPr txBox="1"/>
            <p:nvPr/>
          </p:nvSpPr>
          <p:spPr>
            <a:xfrm>
              <a:off x="508719" y="3585311"/>
              <a:ext cx="5254366" cy="284425"/>
            </a:xfrm>
            <a:prstGeom prst="rect">
              <a:avLst/>
            </a:prstGeom>
            <a:noFill/>
          </p:spPr>
          <p:txBody>
            <a:bodyPr wrap="none" lIns="91440" tIns="45720" rIns="91440" bIns="45720" rtlCol="0" anchor="t">
              <a:spAutoFit/>
            </a:bodyPr>
            <a:lstStyle/>
            <a:p>
              <a:r>
                <a:rPr kumimoji="1" lang="en-US" altLang="ja-JP" sz="900" dirty="0">
                  <a:latin typeface="Meiryo UI"/>
                  <a:ea typeface="Meiryo UI"/>
                  <a:cs typeface="Meiryo UI" panose="020B0604030504040204" pitchFamily="50" charset="-128"/>
                </a:rPr>
                <a:t>【</a:t>
              </a:r>
              <a:r>
                <a:rPr kumimoji="1" lang="ja-JP" altLang="en-US" sz="900" dirty="0">
                  <a:latin typeface="Meiryo UI"/>
                  <a:ea typeface="Meiryo UI"/>
                  <a:cs typeface="Meiryo UI" panose="020B0604030504040204" pitchFamily="50" charset="-128"/>
                </a:rPr>
                <a:t>出典</a:t>
              </a:r>
              <a:r>
                <a:rPr kumimoji="1" lang="en-US" altLang="ja-JP" sz="900" dirty="0">
                  <a:latin typeface="Meiryo UI"/>
                  <a:ea typeface="Meiryo UI"/>
                  <a:cs typeface="Meiryo UI" panose="020B0604030504040204" pitchFamily="50" charset="-128"/>
                </a:rPr>
                <a:t>】</a:t>
              </a:r>
              <a:r>
                <a:rPr kumimoji="1" lang="ja-JP" altLang="en-US" sz="900" dirty="0">
                  <a:latin typeface="Meiryo UI"/>
                  <a:ea typeface="Meiryo UI"/>
                  <a:cs typeface="Meiryo UI" panose="020B0604030504040204" pitchFamily="50" charset="-128"/>
                </a:rPr>
                <a:t>（株）帝国データバンク「事業承継に関する企業の意識調査」</a:t>
              </a:r>
              <a:r>
                <a:rPr lang="ja-JP" altLang="en-US" sz="900" dirty="0">
                  <a:latin typeface="Meiryo UI"/>
                  <a:ea typeface="Meiryo UI"/>
                  <a:cs typeface="Meiryo UI" panose="020B0604030504040204" pitchFamily="50" charset="-128"/>
                </a:rPr>
                <a:t>（</a:t>
              </a:r>
              <a:r>
                <a:rPr kumimoji="1" lang="en-US" altLang="ja-JP" sz="900" dirty="0">
                  <a:latin typeface="Meiryo UI"/>
                  <a:ea typeface="Meiryo UI"/>
                  <a:cs typeface="Meiryo UI" panose="020B0604030504040204" pitchFamily="50" charset="-128"/>
                </a:rPr>
                <a:t>2021</a:t>
              </a:r>
              <a:r>
                <a:rPr kumimoji="1" lang="ja-JP" altLang="en-US" sz="900" dirty="0">
                  <a:latin typeface="Meiryo UI"/>
                  <a:ea typeface="Meiryo UI"/>
                  <a:cs typeface="Meiryo UI" panose="020B0604030504040204" pitchFamily="50" charset="-128"/>
                </a:rPr>
                <a:t>年８月</a:t>
              </a:r>
              <a:r>
                <a:rPr lang="ja-JP" altLang="en-US" sz="900" dirty="0">
                  <a:latin typeface="Meiryo UI"/>
                  <a:ea typeface="Meiryo UI"/>
                  <a:cs typeface="Meiryo UI" panose="020B0604030504040204" pitchFamily="50" charset="-128"/>
                </a:rPr>
                <a:t>）</a:t>
              </a:r>
              <a:endParaRPr lang="en-US" altLang="ja-JP" sz="900" dirty="0">
                <a:latin typeface="Meiryo UI"/>
                <a:ea typeface="Meiryo UI"/>
                <a:cs typeface="Meiryo UI" panose="020B0604030504040204" pitchFamily="50" charset="-128"/>
              </a:endParaRPr>
            </a:p>
          </p:txBody>
        </p:sp>
      </p:grpSp>
      <p:graphicFrame>
        <p:nvGraphicFramePr>
          <p:cNvPr id="3" name="グラフ 2" hidden="1">
            <a:extLst>
              <a:ext uri="{FF2B5EF4-FFF2-40B4-BE49-F238E27FC236}">
                <a16:creationId xmlns:a16="http://schemas.microsoft.com/office/drawing/2014/main" id="{0D13A5F4-7E8B-C6A3-380B-2DA6F01967AE}"/>
              </a:ext>
            </a:extLst>
          </p:cNvPr>
          <p:cNvGraphicFramePr/>
          <p:nvPr>
            <p:extLst>
              <p:ext uri="{D42A27DB-BD31-4B8C-83A1-F6EECF244321}">
                <p14:modId xmlns:p14="http://schemas.microsoft.com/office/powerpoint/2010/main" val="4122694291"/>
              </p:ext>
            </p:extLst>
          </p:nvPr>
        </p:nvGraphicFramePr>
        <p:xfrm>
          <a:off x="15109" y="7516646"/>
          <a:ext cx="4680603" cy="2234720"/>
        </p:xfrm>
        <a:graphic>
          <a:graphicData uri="http://schemas.openxmlformats.org/drawingml/2006/chart">
            <c:chart xmlns:c="http://schemas.openxmlformats.org/drawingml/2006/chart" xmlns:r="http://schemas.openxmlformats.org/officeDocument/2006/relationships" r:id="rId4"/>
          </a:graphicData>
        </a:graphic>
      </p:graphicFrame>
      <p:sp>
        <p:nvSpPr>
          <p:cNvPr id="4" name="正方形/長方形 3">
            <a:extLst>
              <a:ext uri="{FF2B5EF4-FFF2-40B4-BE49-F238E27FC236}">
                <a16:creationId xmlns:a16="http://schemas.microsoft.com/office/drawing/2014/main" id="{474DC774-43A3-2010-910A-099975D79D94}"/>
              </a:ext>
            </a:extLst>
          </p:cNvPr>
          <p:cNvSpPr/>
          <p:nvPr/>
        </p:nvSpPr>
        <p:spPr bwMode="auto">
          <a:xfrm>
            <a:off x="3700444" y="8258315"/>
            <a:ext cx="1796446" cy="922262"/>
          </a:xfrm>
          <a:prstGeom prst="rect">
            <a:avLst/>
          </a:prstGeom>
          <a:noFill/>
          <a:ln w="28575">
            <a:solidFill>
              <a:srgbClr val="FF0000"/>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792F850B-79B9-1295-C1BD-084B0B6BC1B0}"/>
              </a:ext>
            </a:extLst>
          </p:cNvPr>
          <p:cNvCxnSpPr>
            <a:cxnSpLocks/>
          </p:cNvCxnSpPr>
          <p:nvPr/>
        </p:nvCxnSpPr>
        <p:spPr>
          <a:xfrm>
            <a:off x="3319669" y="8593661"/>
            <a:ext cx="36856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EB9059DB-D7F8-ACCD-0A02-5A3391349A46}"/>
              </a:ext>
            </a:extLst>
          </p:cNvPr>
          <p:cNvGrpSpPr/>
          <p:nvPr/>
        </p:nvGrpSpPr>
        <p:grpSpPr>
          <a:xfrm>
            <a:off x="368810" y="48485"/>
            <a:ext cx="5901718" cy="849185"/>
            <a:chOff x="390318" y="134829"/>
            <a:chExt cx="5901718" cy="849185"/>
          </a:xfrm>
        </p:grpSpPr>
        <p:sp>
          <p:nvSpPr>
            <p:cNvPr id="7" name="テキスト ボックス 6">
              <a:extLst>
                <a:ext uri="{FF2B5EF4-FFF2-40B4-BE49-F238E27FC236}">
                  <a16:creationId xmlns:a16="http://schemas.microsoft.com/office/drawing/2014/main" id="{99B582A6-61D2-6632-4B21-AD66CD0D7F27}"/>
                </a:ext>
              </a:extLst>
            </p:cNvPr>
            <p:cNvSpPr txBox="1"/>
            <p:nvPr/>
          </p:nvSpPr>
          <p:spPr>
            <a:xfrm>
              <a:off x="390318" y="134829"/>
              <a:ext cx="5901718" cy="769441"/>
            </a:xfrm>
            <a:prstGeom prst="rect">
              <a:avLst/>
            </a:prstGeom>
            <a:noFill/>
          </p:spPr>
          <p:txBody>
            <a:bodyPr wrap="square" rtlCol="0">
              <a:spAutoFit/>
            </a:bodyPr>
            <a:lstStyle/>
            <a:p>
              <a:pPr algn="just"/>
              <a:r>
                <a:rPr kumimoji="1" lang="ja-JP" altLang="en-US" sz="2000" b="1" dirty="0">
                  <a:highlight>
                    <a:srgbClr val="FFFFFF"/>
                  </a:highlight>
                  <a:latin typeface="Meiryo UI" panose="020B0604030504040204" pitchFamily="50" charset="-128"/>
                  <a:ea typeface="Meiryo UI" panose="020B0604030504040204" pitchFamily="50" charset="-128"/>
                  <a:cs typeface="Meiryo UI" panose="020B0604030504040204" pitchFamily="50" charset="-128"/>
                </a:rPr>
                <a:t>事業承継に向けたステップ</a:t>
              </a:r>
              <a:endParaRPr kumimoji="1" lang="en-US" altLang="ja-JP" sz="2000" b="1" dirty="0">
                <a:highlight>
                  <a:srgbClr val="FFFFFF"/>
                </a:highlight>
                <a:latin typeface="Meiryo UI" panose="020B0604030504040204" pitchFamily="50" charset="-128"/>
                <a:ea typeface="Meiryo UI" panose="020B0604030504040204" pitchFamily="50" charset="-128"/>
                <a:cs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事業承継が完了するまでには実施すべきことが多くある</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ため、早期に準備に着手し、</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支援機関の協力を得ながら</a:t>
              </a: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着実に行動を重ねていく必要</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があります</a:t>
              </a:r>
            </a:p>
          </p:txBody>
        </p:sp>
        <p:cxnSp>
          <p:nvCxnSpPr>
            <p:cNvPr id="16" name="直線コネクタ 15">
              <a:extLst>
                <a:ext uri="{FF2B5EF4-FFF2-40B4-BE49-F238E27FC236}">
                  <a16:creationId xmlns:a16="http://schemas.microsoft.com/office/drawing/2014/main" id="{2DB4AFE8-7237-E6D0-708E-A29FFF6A1048}"/>
                </a:ext>
              </a:extLst>
            </p:cNvPr>
            <p:cNvCxnSpPr>
              <a:cxnSpLocks/>
            </p:cNvCxnSpPr>
            <p:nvPr/>
          </p:nvCxnSpPr>
          <p:spPr>
            <a:xfrm>
              <a:off x="405185" y="228014"/>
              <a:ext cx="0" cy="756000"/>
            </a:xfrm>
            <a:prstGeom prst="line">
              <a:avLst/>
            </a:prstGeom>
          </p:spPr>
          <p:style>
            <a:lnRef idx="3">
              <a:schemeClr val="accent2"/>
            </a:lnRef>
            <a:fillRef idx="0">
              <a:schemeClr val="accent2"/>
            </a:fillRef>
            <a:effectRef idx="2">
              <a:schemeClr val="accent2"/>
            </a:effectRef>
            <a:fontRef idx="minor">
              <a:schemeClr val="tx1"/>
            </a:fontRef>
          </p:style>
        </p:cxnSp>
      </p:grpSp>
      <p:grpSp>
        <p:nvGrpSpPr>
          <p:cNvPr id="53" name="グループ化 52">
            <a:extLst>
              <a:ext uri="{FF2B5EF4-FFF2-40B4-BE49-F238E27FC236}">
                <a16:creationId xmlns:a16="http://schemas.microsoft.com/office/drawing/2014/main" id="{753EE45C-AA48-12F3-4003-70A5DB741366}"/>
              </a:ext>
            </a:extLst>
          </p:cNvPr>
          <p:cNvGrpSpPr/>
          <p:nvPr/>
        </p:nvGrpSpPr>
        <p:grpSpPr>
          <a:xfrm>
            <a:off x="405184" y="6534114"/>
            <a:ext cx="6510409" cy="822160"/>
            <a:chOff x="405185" y="183437"/>
            <a:chExt cx="5964609" cy="822160"/>
          </a:xfrm>
        </p:grpSpPr>
        <p:sp>
          <p:nvSpPr>
            <p:cNvPr id="54" name="テキスト ボックス 53">
              <a:extLst>
                <a:ext uri="{FF2B5EF4-FFF2-40B4-BE49-F238E27FC236}">
                  <a16:creationId xmlns:a16="http://schemas.microsoft.com/office/drawing/2014/main" id="{FE3CD49B-A14D-127E-780A-D7D547C0A521}"/>
                </a:ext>
              </a:extLst>
            </p:cNvPr>
            <p:cNvSpPr txBox="1"/>
            <p:nvPr/>
          </p:nvSpPr>
          <p:spPr>
            <a:xfrm>
              <a:off x="468076" y="183437"/>
              <a:ext cx="5901718" cy="769441"/>
            </a:xfrm>
            <a:prstGeom prst="rect">
              <a:avLst/>
            </a:prstGeom>
            <a:noFill/>
          </p:spPr>
          <p:txBody>
            <a:bodyPr wrap="square" rtlCol="0">
              <a:spAutoFit/>
            </a:bodyPr>
            <a:lstStyle/>
            <a:p>
              <a:pPr algn="just"/>
              <a:r>
                <a:rPr kumimoji="1" lang="ja-JP" altLang="en-US" sz="2000" b="1" dirty="0">
                  <a:latin typeface="Meiryo UI" panose="020B0604030504040204" pitchFamily="50" charset="-128"/>
                  <a:ea typeface="Meiryo UI" panose="020B0604030504040204" pitchFamily="50" charset="-128"/>
                  <a:cs typeface="Meiryo UI" panose="020B0604030504040204" pitchFamily="50" charset="-128"/>
                </a:rPr>
                <a:t>後継者への移行期間</a:t>
              </a:r>
              <a:endParaRPr kumimoji="1"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後継者を決めてから事業承継が完了するまで、３年以上を要する割合が半数を超え、</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just"/>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年以上を要する割合も少なくないため、</a:t>
              </a:r>
              <a:r>
                <a:rPr kumimoji="1" lang="ja-JP" altLang="en-US" sz="12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事業承継に向けた早期の準備が必要</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です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5" name="直線コネクタ 54">
              <a:extLst>
                <a:ext uri="{FF2B5EF4-FFF2-40B4-BE49-F238E27FC236}">
                  <a16:creationId xmlns:a16="http://schemas.microsoft.com/office/drawing/2014/main" id="{288E1890-EA66-3203-FC86-02D00C69D430}"/>
                </a:ext>
              </a:extLst>
            </p:cNvPr>
            <p:cNvCxnSpPr>
              <a:cxnSpLocks/>
            </p:cNvCxnSpPr>
            <p:nvPr/>
          </p:nvCxnSpPr>
          <p:spPr>
            <a:xfrm>
              <a:off x="405185" y="249597"/>
              <a:ext cx="0" cy="756000"/>
            </a:xfrm>
            <a:prstGeom prst="line">
              <a:avLst/>
            </a:prstGeom>
          </p:spPr>
          <p:style>
            <a:lnRef idx="3">
              <a:schemeClr val="accent2"/>
            </a:lnRef>
            <a:fillRef idx="0">
              <a:schemeClr val="accent2"/>
            </a:fillRef>
            <a:effectRef idx="2">
              <a:schemeClr val="accent2"/>
            </a:effectRef>
            <a:fontRef idx="minor">
              <a:schemeClr val="tx1"/>
            </a:fontRef>
          </p:style>
        </p:cxnSp>
      </p:grpSp>
      <p:sp>
        <p:nvSpPr>
          <p:cNvPr id="41" name="矢印: 下 40">
            <a:extLst>
              <a:ext uri="{FF2B5EF4-FFF2-40B4-BE49-F238E27FC236}">
                <a16:creationId xmlns:a16="http://schemas.microsoft.com/office/drawing/2014/main" id="{DC9E2023-5F40-3796-4A14-49F3560144B2}"/>
              </a:ext>
            </a:extLst>
          </p:cNvPr>
          <p:cNvSpPr/>
          <p:nvPr/>
        </p:nvSpPr>
        <p:spPr bwMode="auto">
          <a:xfrm>
            <a:off x="4864178" y="3781316"/>
            <a:ext cx="278973" cy="221351"/>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F81A30A9-5F98-CAA9-101C-B1088A66E776}"/>
              </a:ext>
            </a:extLst>
          </p:cNvPr>
          <p:cNvSpPr txBox="1"/>
          <p:nvPr/>
        </p:nvSpPr>
        <p:spPr>
          <a:xfrm>
            <a:off x="4995757" y="931061"/>
            <a:ext cx="1745351" cy="307777"/>
          </a:xfrm>
          <a:prstGeom prst="rect">
            <a:avLst/>
          </a:prstGeom>
          <a:solidFill>
            <a:schemeClr val="accent5">
              <a:lumMod val="20000"/>
              <a:lumOff val="80000"/>
            </a:schemeClr>
          </a:solidFill>
        </p:spPr>
        <p:txBody>
          <a:bodyPr wrap="square" rtlCol="0">
            <a:spAutoFit/>
          </a:bodyPr>
          <a:lstStyle/>
          <a:p>
            <a:pPr algn="ctr"/>
            <a:r>
              <a:rPr kumimoji="1" lang="ja-JP" altLang="en-US" sz="1400" b="1" u="sng">
                <a:latin typeface="Meiryo UI" panose="020B0604030504040204" pitchFamily="50" charset="-128"/>
                <a:ea typeface="Meiryo UI" panose="020B0604030504040204" pitchFamily="50" charset="-128"/>
                <a:cs typeface="Meiryo UI" panose="020B0604030504040204" pitchFamily="50" charset="-128"/>
              </a:rPr>
              <a:t>社外への引継ぎ</a:t>
            </a:r>
          </a:p>
        </p:txBody>
      </p:sp>
      <p:sp>
        <p:nvSpPr>
          <p:cNvPr id="19" name="矢印: 下 18">
            <a:extLst>
              <a:ext uri="{FF2B5EF4-FFF2-40B4-BE49-F238E27FC236}">
                <a16:creationId xmlns:a16="http://schemas.microsoft.com/office/drawing/2014/main" id="{E1A277CB-1660-D151-B40B-883AD8604CD7}"/>
              </a:ext>
            </a:extLst>
          </p:cNvPr>
          <p:cNvSpPr/>
          <p:nvPr/>
        </p:nvSpPr>
        <p:spPr bwMode="auto">
          <a:xfrm>
            <a:off x="1732415" y="3769108"/>
            <a:ext cx="278973" cy="248355"/>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18EA4C2-24C4-AF3D-51CF-6F3570498A23}"/>
              </a:ext>
            </a:extLst>
          </p:cNvPr>
          <p:cNvSpPr txBox="1"/>
          <p:nvPr/>
        </p:nvSpPr>
        <p:spPr>
          <a:xfrm>
            <a:off x="73487" y="929004"/>
            <a:ext cx="1745350" cy="307777"/>
          </a:xfrm>
          <a:prstGeom prst="rect">
            <a:avLst/>
          </a:prstGeom>
          <a:solidFill>
            <a:schemeClr val="accent6">
              <a:lumMod val="20000"/>
              <a:lumOff val="80000"/>
            </a:schemeClr>
          </a:solidFill>
        </p:spPr>
        <p:txBody>
          <a:bodyPr wrap="square" rtlCol="0">
            <a:spAutoFit/>
          </a:bodyPr>
          <a:lstStyle/>
          <a:p>
            <a:pPr algn="ctr"/>
            <a:r>
              <a:rPr kumimoji="1" lang="ja-JP" altLang="en-US" sz="1400" b="1" u="sng">
                <a:latin typeface="Meiryo UI" panose="020B0604030504040204" pitchFamily="50" charset="-128"/>
                <a:ea typeface="Meiryo UI" panose="020B0604030504040204" pitchFamily="50" charset="-128"/>
                <a:cs typeface="Meiryo UI" panose="020B0604030504040204" pitchFamily="50" charset="-128"/>
              </a:rPr>
              <a:t>親族内・従業員承継</a:t>
            </a:r>
          </a:p>
        </p:txBody>
      </p:sp>
      <p:sp>
        <p:nvSpPr>
          <p:cNvPr id="14" name="テキスト ボックス 13">
            <a:extLst>
              <a:ext uri="{FF2B5EF4-FFF2-40B4-BE49-F238E27FC236}">
                <a16:creationId xmlns:a16="http://schemas.microsoft.com/office/drawing/2014/main" id="{D364820A-D571-5B3C-1D81-E7537F645032}"/>
              </a:ext>
            </a:extLst>
          </p:cNvPr>
          <p:cNvSpPr txBox="1"/>
          <p:nvPr/>
        </p:nvSpPr>
        <p:spPr>
          <a:xfrm>
            <a:off x="520953" y="1309936"/>
            <a:ext cx="5795873" cy="461665"/>
          </a:xfrm>
          <a:prstGeom prst="rect">
            <a:avLst/>
          </a:prstGeom>
          <a:solidFill>
            <a:schemeClr val="accent3">
              <a:lumMod val="60000"/>
              <a:lumOff val="40000"/>
            </a:schemeClr>
          </a:solidFill>
        </p:spPr>
        <p:txBody>
          <a:bodyPr wrap="square" rtlCol="0">
            <a:spAutoFit/>
          </a:bodyPr>
          <a:lstStyle/>
          <a:p>
            <a:pPr algn="ctr"/>
            <a:r>
              <a:rPr kumimoji="1" lang="ja-JP" altLang="en-US" sz="1400" b="1">
                <a:latin typeface="Meiryo UI" panose="020B0604030504040204" pitchFamily="50" charset="-128"/>
                <a:ea typeface="Meiryo UI" panose="020B0604030504040204" pitchFamily="50" charset="-128"/>
                <a:cs typeface="Meiryo UI" panose="020B0604030504040204" pitchFamily="50" charset="-128"/>
              </a:rPr>
              <a:t>１．事業承継に向けた準備の必要性の認識</a:t>
            </a:r>
            <a:endParaRPr kumimoji="1" lang="en-US" altLang="ja-JP" sz="1400" b="1">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cs typeface="Meiryo UI" panose="020B0604030504040204" pitchFamily="50" charset="-128"/>
              </a:rPr>
              <a:t>従業員の雇用、これまでの製品・サービス等を守るため、早期に準備に着手することが大切です</a:t>
            </a:r>
            <a:endParaRPr kumimoji="1" lang="en-US" altLang="ja-JP" sz="100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5EE17D1F-A523-C112-5331-3F8F9C9DB2A4}"/>
              </a:ext>
            </a:extLst>
          </p:cNvPr>
          <p:cNvSpPr txBox="1"/>
          <p:nvPr/>
        </p:nvSpPr>
        <p:spPr>
          <a:xfrm>
            <a:off x="620818" y="2861172"/>
            <a:ext cx="5795872" cy="784830"/>
          </a:xfrm>
          <a:prstGeom prst="rect">
            <a:avLst/>
          </a:prstGeom>
          <a:solidFill>
            <a:schemeClr val="accent3">
              <a:lumMod val="60000"/>
              <a:lumOff val="40000"/>
            </a:schemeClr>
          </a:solid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３．事業承継に向けた経営改善（磨き上げ）</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将来の承継に向けて、本業の競争力強化、社内の体制整備等の経営改善を行います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親族内・従業員承継において、後継者が決まっている場合には、</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後継者と事業承継計画を策定して磨き上げを進めることも望ましいです</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テキスト ボックス 25">
            <a:extLst>
              <a:ext uri="{FF2B5EF4-FFF2-40B4-BE49-F238E27FC236}">
                <a16:creationId xmlns:a16="http://schemas.microsoft.com/office/drawing/2014/main" id="{31F759BB-3DBD-12A9-6ABB-F74F5D035B2B}"/>
              </a:ext>
            </a:extLst>
          </p:cNvPr>
          <p:cNvSpPr txBox="1"/>
          <p:nvPr/>
        </p:nvSpPr>
        <p:spPr>
          <a:xfrm>
            <a:off x="546214" y="4015308"/>
            <a:ext cx="2651376" cy="615553"/>
          </a:xfrm>
          <a:prstGeom prst="rect">
            <a:avLst/>
          </a:prstGeom>
          <a:solidFill>
            <a:schemeClr val="accent6">
              <a:lumMod val="60000"/>
              <a:lumOff val="40000"/>
            </a:schemeClr>
          </a:solidFill>
        </p:spPr>
        <p:txBody>
          <a:bodyPr wrap="square" rtlCol="0">
            <a:spAutoFit/>
          </a:bodyPr>
          <a:lstStyle/>
          <a:p>
            <a:pPr algn="ct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4-1</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．事業承継計画の策定</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会社の将来を見据え、いつ、どのように、何を誰に承継するのかについて、具体的に策定します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a:extLst>
              <a:ext uri="{FF2B5EF4-FFF2-40B4-BE49-F238E27FC236}">
                <a16:creationId xmlns:a16="http://schemas.microsoft.com/office/drawing/2014/main" id="{70614D6A-EA74-C8A7-5099-CE7DD8F4E164}"/>
              </a:ext>
            </a:extLst>
          </p:cNvPr>
          <p:cNvSpPr txBox="1"/>
          <p:nvPr/>
        </p:nvSpPr>
        <p:spPr>
          <a:xfrm>
            <a:off x="545303" y="5151111"/>
            <a:ext cx="2653199" cy="615553"/>
          </a:xfrm>
          <a:prstGeom prst="rect">
            <a:avLst/>
          </a:prstGeom>
          <a:solidFill>
            <a:schemeClr val="accent6">
              <a:lumMod val="40000"/>
              <a:lumOff val="60000"/>
            </a:schemeClr>
          </a:solidFill>
        </p:spPr>
        <p:txBody>
          <a:bodyPr wrap="square" rtlCol="0">
            <a:spAutoFit/>
          </a:bodyPr>
          <a:lstStyle/>
          <a:p>
            <a:pPr algn="ct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5-1</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．事業承継の実行</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株式、事業用資産の移転や</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経営権の承継等を実行します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テキスト ボックス 30">
            <a:extLst>
              <a:ext uri="{FF2B5EF4-FFF2-40B4-BE49-F238E27FC236}">
                <a16:creationId xmlns:a16="http://schemas.microsoft.com/office/drawing/2014/main" id="{44406C53-D875-9EC9-E630-67E718BBAF1F}"/>
              </a:ext>
            </a:extLst>
          </p:cNvPr>
          <p:cNvSpPr txBox="1"/>
          <p:nvPr/>
        </p:nvSpPr>
        <p:spPr>
          <a:xfrm>
            <a:off x="3673735" y="5155748"/>
            <a:ext cx="2653198" cy="615553"/>
          </a:xfrm>
          <a:prstGeom prst="rect">
            <a:avLst/>
          </a:prstGeom>
          <a:solidFill>
            <a:schemeClr val="accent5">
              <a:lumMod val="40000"/>
              <a:lumOff val="60000"/>
            </a:schemeClr>
          </a:solidFill>
        </p:spPr>
        <p:txBody>
          <a:bodyPr wrap="square" rtlCol="0">
            <a:spAutoFit/>
          </a:bodyPr>
          <a:lstStyle/>
          <a:p>
            <a:pPr algn="ct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5-2</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の実行</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の手続きに沿って、</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株式、事業用資産の移転、決済等を行います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a:extLst>
              <a:ext uri="{FF2B5EF4-FFF2-40B4-BE49-F238E27FC236}">
                <a16:creationId xmlns:a16="http://schemas.microsoft.com/office/drawing/2014/main" id="{6FA3099F-A770-2CF8-B8CA-846C9BE5CD43}"/>
              </a:ext>
            </a:extLst>
          </p:cNvPr>
          <p:cNvSpPr txBox="1"/>
          <p:nvPr/>
        </p:nvSpPr>
        <p:spPr>
          <a:xfrm>
            <a:off x="3681310" y="4015308"/>
            <a:ext cx="2653199" cy="615553"/>
          </a:xfrm>
          <a:prstGeom prst="rect">
            <a:avLst/>
          </a:prstGeom>
          <a:solidFill>
            <a:schemeClr val="accent5">
              <a:lumMod val="60000"/>
              <a:lumOff val="40000"/>
            </a:schemeClr>
          </a:solidFill>
        </p:spPr>
        <p:txBody>
          <a:bodyPr wrap="square" rtlCol="0">
            <a:spAutoFit/>
          </a:bodyPr>
          <a:lstStyle/>
          <a:p>
            <a:pPr algn="ct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4-2</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の工程</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支援機関、専門家に相談しながら、</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引継ぎ先を探し、条件を検討します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143DCE78-5E17-810B-A548-E46185FC4AED}"/>
              </a:ext>
            </a:extLst>
          </p:cNvPr>
          <p:cNvSpPr txBox="1"/>
          <p:nvPr/>
        </p:nvSpPr>
        <p:spPr>
          <a:xfrm>
            <a:off x="545303" y="1948862"/>
            <a:ext cx="5795872" cy="461665"/>
          </a:xfrm>
          <a:prstGeom prst="rect">
            <a:avLst/>
          </a:prstGeom>
          <a:solidFill>
            <a:schemeClr val="accent3">
              <a:lumMod val="60000"/>
              <a:lumOff val="40000"/>
            </a:schemeClr>
          </a:solid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２．経営状況・経営課題等の把握（見える化）</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事業承継に向けて、自社の現状を把握し、課題に向けた対応策を事前に把握します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矢印: 下 12">
            <a:extLst>
              <a:ext uri="{FF2B5EF4-FFF2-40B4-BE49-F238E27FC236}">
                <a16:creationId xmlns:a16="http://schemas.microsoft.com/office/drawing/2014/main" id="{1F04B4F0-3070-1140-1EC4-20B2BF8BA055}"/>
              </a:ext>
            </a:extLst>
          </p:cNvPr>
          <p:cNvSpPr/>
          <p:nvPr/>
        </p:nvSpPr>
        <p:spPr bwMode="auto">
          <a:xfrm>
            <a:off x="3059517" y="1776683"/>
            <a:ext cx="718741" cy="151628"/>
          </a:xfrm>
          <a:prstGeom prst="downArrow">
            <a:avLst>
              <a:gd name="adj1" fmla="val 50000"/>
              <a:gd name="adj2" fmla="val 50000"/>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23" name="矢印: 下 22">
            <a:extLst>
              <a:ext uri="{FF2B5EF4-FFF2-40B4-BE49-F238E27FC236}">
                <a16:creationId xmlns:a16="http://schemas.microsoft.com/office/drawing/2014/main" id="{C886080F-16C4-DFE7-2478-C2F3A71D85C2}"/>
              </a:ext>
            </a:extLst>
          </p:cNvPr>
          <p:cNvSpPr/>
          <p:nvPr/>
        </p:nvSpPr>
        <p:spPr bwMode="auto">
          <a:xfrm>
            <a:off x="1681658" y="4881685"/>
            <a:ext cx="259732" cy="252000"/>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11" name="矢印: 下 10">
            <a:extLst>
              <a:ext uri="{FF2B5EF4-FFF2-40B4-BE49-F238E27FC236}">
                <a16:creationId xmlns:a16="http://schemas.microsoft.com/office/drawing/2014/main" id="{F63B20B8-419B-E0B5-FD1B-C12FBE5A4F34}"/>
              </a:ext>
            </a:extLst>
          </p:cNvPr>
          <p:cNvSpPr/>
          <p:nvPr/>
        </p:nvSpPr>
        <p:spPr bwMode="auto">
          <a:xfrm>
            <a:off x="4878448" y="4884751"/>
            <a:ext cx="234619" cy="252000"/>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9BB797DA-E58C-D989-0E8D-9955CCD2AA00}"/>
              </a:ext>
            </a:extLst>
          </p:cNvPr>
          <p:cNvSpPr txBox="1"/>
          <p:nvPr/>
        </p:nvSpPr>
        <p:spPr>
          <a:xfrm>
            <a:off x="320323" y="3605401"/>
            <a:ext cx="6197130" cy="246221"/>
          </a:xfrm>
          <a:prstGeom prst="rect">
            <a:avLst/>
          </a:prstGeom>
          <a:solidFill>
            <a:schemeClr val="bg1"/>
          </a:solidFill>
        </p:spPr>
        <p:txBody>
          <a:bodyPr wrap="square" rtlCol="0">
            <a:spAutoFit/>
          </a:bodyPr>
          <a:lstStyle/>
          <a:p>
            <a:pPr marL="171450" indent="-171450" algn="ctr">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想定アクション：よろず支援拠点や士業等専門家、金融機関等への相談</a:t>
            </a:r>
          </a:p>
        </p:txBody>
      </p:sp>
      <p:sp>
        <p:nvSpPr>
          <p:cNvPr id="43" name="テキスト ボックス 42">
            <a:extLst>
              <a:ext uri="{FF2B5EF4-FFF2-40B4-BE49-F238E27FC236}">
                <a16:creationId xmlns:a16="http://schemas.microsoft.com/office/drawing/2014/main" id="{30C9696B-FECF-ED22-7D76-37240F1906C3}"/>
              </a:ext>
            </a:extLst>
          </p:cNvPr>
          <p:cNvSpPr txBox="1"/>
          <p:nvPr/>
        </p:nvSpPr>
        <p:spPr>
          <a:xfrm>
            <a:off x="520953" y="4720170"/>
            <a:ext cx="5820222" cy="246221"/>
          </a:xfrm>
          <a:prstGeom prst="rect">
            <a:avLst/>
          </a:prstGeom>
          <a:solidFill>
            <a:schemeClr val="bg1"/>
          </a:solidFill>
        </p:spPr>
        <p:txBody>
          <a:bodyPr wrap="square" rtlCol="0">
            <a:spAutoFit/>
          </a:bodyPr>
          <a:lstStyle/>
          <a:p>
            <a:pPr marL="171450" indent="-171450" algn="ctr">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想定アクション：事業承継・引継ぎ支援センターへの相談</a:t>
            </a:r>
          </a:p>
        </p:txBody>
      </p:sp>
      <p:sp>
        <p:nvSpPr>
          <p:cNvPr id="44" name="テキスト ボックス 43">
            <a:extLst>
              <a:ext uri="{FF2B5EF4-FFF2-40B4-BE49-F238E27FC236}">
                <a16:creationId xmlns:a16="http://schemas.microsoft.com/office/drawing/2014/main" id="{75779F37-A55F-6583-D05A-9FE5D8BEA939}"/>
              </a:ext>
            </a:extLst>
          </p:cNvPr>
          <p:cNvSpPr txBox="1"/>
          <p:nvPr/>
        </p:nvSpPr>
        <p:spPr>
          <a:xfrm>
            <a:off x="192592" y="5860640"/>
            <a:ext cx="3523403" cy="484492"/>
          </a:xfrm>
          <a:prstGeom prst="rect">
            <a:avLst/>
          </a:prstGeom>
          <a:noFill/>
        </p:spPr>
        <p:txBody>
          <a:bodyPr wrap="square" rtlCol="0">
            <a:spAutoFit/>
          </a:bodyPr>
          <a:lstStyle/>
          <a:p>
            <a:pPr marL="171450" indent="-171450">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想定アクション：事業承継税制の活用等</a:t>
            </a:r>
            <a:endPar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特例承継計画の提出期限は</a:t>
            </a:r>
            <a:r>
              <a:rPr kumimoji="1" lang="en-US" altLang="ja-JP"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月末</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まで</a:t>
            </a:r>
          </a:p>
        </p:txBody>
      </p:sp>
      <p:sp>
        <p:nvSpPr>
          <p:cNvPr id="45" name="テキスト ボックス 44">
            <a:extLst>
              <a:ext uri="{FF2B5EF4-FFF2-40B4-BE49-F238E27FC236}">
                <a16:creationId xmlns:a16="http://schemas.microsoft.com/office/drawing/2014/main" id="{57509D8B-8AD5-8FB6-7299-C5572561439B}"/>
              </a:ext>
            </a:extLst>
          </p:cNvPr>
          <p:cNvSpPr txBox="1"/>
          <p:nvPr/>
        </p:nvSpPr>
        <p:spPr>
          <a:xfrm>
            <a:off x="3497756" y="5867318"/>
            <a:ext cx="3077891" cy="400110"/>
          </a:xfrm>
          <a:prstGeom prst="rect">
            <a:avLst/>
          </a:prstGeom>
          <a:noFill/>
        </p:spPr>
        <p:txBody>
          <a:bodyPr wrap="square" rtlCol="0">
            <a:spAutoFit/>
          </a:bodyPr>
          <a:lstStyle/>
          <a:p>
            <a:pPr marL="171450" indent="-171450">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想定アクション：事業承継・引継ぎ補助金の活用、</a:t>
            </a:r>
            <a:endPar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中小</a:t>
            </a:r>
            <a:r>
              <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PMI</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ガイドラインの活用等</a:t>
            </a:r>
          </a:p>
        </p:txBody>
      </p:sp>
      <p:sp>
        <p:nvSpPr>
          <p:cNvPr id="36" name="テキスト ボックス 35">
            <a:extLst>
              <a:ext uri="{FF2B5EF4-FFF2-40B4-BE49-F238E27FC236}">
                <a16:creationId xmlns:a16="http://schemas.microsoft.com/office/drawing/2014/main" id="{43480A3C-2E3A-0CC8-88FB-A37E4058B148}"/>
              </a:ext>
            </a:extLst>
          </p:cNvPr>
          <p:cNvSpPr txBox="1"/>
          <p:nvPr/>
        </p:nvSpPr>
        <p:spPr>
          <a:xfrm>
            <a:off x="344674" y="2440904"/>
            <a:ext cx="6197130" cy="253916"/>
          </a:xfrm>
          <a:prstGeom prst="rect">
            <a:avLst/>
          </a:prstGeom>
          <a:solidFill>
            <a:schemeClr val="bg1"/>
          </a:solidFill>
        </p:spPr>
        <p:txBody>
          <a:bodyPr wrap="square" rtlCol="0">
            <a:spAutoFit/>
          </a:bodyPr>
          <a:lstStyle/>
          <a:p>
            <a:pPr marL="171450" indent="-171450" algn="ctr">
              <a:buFont typeface="Meiryo UI" panose="020B0604030504040204" pitchFamily="50" charset="-128"/>
              <a:buChar char="☞"/>
            </a:pPr>
            <a:r>
              <a:rPr kumimoji="1" lang="ja-JP" altLang="en-US" sz="1000" b="1" u="heavy">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想定アクション：事業承継・引継ぎ支援センターへの相談、ローカルベンチマークの活用等</a:t>
            </a:r>
          </a:p>
        </p:txBody>
      </p:sp>
      <p:sp>
        <p:nvSpPr>
          <p:cNvPr id="8" name="矢印: 下 7">
            <a:extLst>
              <a:ext uri="{FF2B5EF4-FFF2-40B4-BE49-F238E27FC236}">
                <a16:creationId xmlns:a16="http://schemas.microsoft.com/office/drawing/2014/main" id="{2AD181B2-3919-DCA9-2D46-693CAD35E2F2}"/>
              </a:ext>
            </a:extLst>
          </p:cNvPr>
          <p:cNvSpPr/>
          <p:nvPr/>
        </p:nvSpPr>
        <p:spPr bwMode="auto">
          <a:xfrm>
            <a:off x="3083868" y="2703057"/>
            <a:ext cx="718741" cy="151628"/>
          </a:xfrm>
          <a:prstGeom prst="downArrow">
            <a:avLst>
              <a:gd name="adj1" fmla="val 50000"/>
              <a:gd name="adj2" fmla="val 50000"/>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6668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グループ化 34">
            <a:extLst>
              <a:ext uri="{FF2B5EF4-FFF2-40B4-BE49-F238E27FC236}">
                <a16:creationId xmlns:a16="http://schemas.microsoft.com/office/drawing/2014/main" id="{CD1E9468-CC1C-31F5-6079-C84E02810663}"/>
              </a:ext>
            </a:extLst>
          </p:cNvPr>
          <p:cNvGrpSpPr/>
          <p:nvPr/>
        </p:nvGrpSpPr>
        <p:grpSpPr>
          <a:xfrm>
            <a:off x="197817" y="3072703"/>
            <a:ext cx="4660250" cy="1316824"/>
            <a:chOff x="350259" y="6837141"/>
            <a:chExt cx="5551912" cy="1316824"/>
          </a:xfrm>
        </p:grpSpPr>
        <p:sp>
          <p:nvSpPr>
            <p:cNvPr id="3" name="テキスト ボックス 2">
              <a:extLst>
                <a:ext uri="{FF2B5EF4-FFF2-40B4-BE49-F238E27FC236}">
                  <a16:creationId xmlns:a16="http://schemas.microsoft.com/office/drawing/2014/main" id="{F766E9E4-A9E2-7A36-D69F-0DD6BC36DA99}"/>
                </a:ext>
              </a:extLst>
            </p:cNvPr>
            <p:cNvSpPr txBox="1"/>
            <p:nvPr/>
          </p:nvSpPr>
          <p:spPr>
            <a:xfrm>
              <a:off x="350259" y="6837141"/>
              <a:ext cx="5551912"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事業承継に関する支援策はこちらをご覧ください</a:t>
              </a:r>
            </a:p>
          </p:txBody>
        </p:sp>
        <p:cxnSp>
          <p:nvCxnSpPr>
            <p:cNvPr id="25" name="直線コネクタ 24">
              <a:extLst>
                <a:ext uri="{FF2B5EF4-FFF2-40B4-BE49-F238E27FC236}">
                  <a16:creationId xmlns:a16="http://schemas.microsoft.com/office/drawing/2014/main" id="{971F59A6-7859-C366-AEF0-BA7F306F4495}"/>
                </a:ext>
              </a:extLst>
            </p:cNvPr>
            <p:cNvCxnSpPr>
              <a:cxnSpLocks/>
            </p:cNvCxnSpPr>
            <p:nvPr/>
          </p:nvCxnSpPr>
          <p:spPr>
            <a:xfrm>
              <a:off x="410320" y="6837141"/>
              <a:ext cx="0" cy="1316824"/>
            </a:xfrm>
            <a:prstGeom prst="line">
              <a:avLst/>
            </a:prstGeom>
          </p:spPr>
          <p:style>
            <a:lnRef idx="3">
              <a:schemeClr val="accent2"/>
            </a:lnRef>
            <a:fillRef idx="0">
              <a:schemeClr val="accent2"/>
            </a:fillRef>
            <a:effectRef idx="2">
              <a:schemeClr val="accent2"/>
            </a:effectRef>
            <a:fontRef idx="minor">
              <a:schemeClr val="tx1"/>
            </a:fontRef>
          </p:style>
        </p:cxnSp>
      </p:grpSp>
      <p:grpSp>
        <p:nvGrpSpPr>
          <p:cNvPr id="11" name="グループ化 10">
            <a:extLst>
              <a:ext uri="{FF2B5EF4-FFF2-40B4-BE49-F238E27FC236}">
                <a16:creationId xmlns:a16="http://schemas.microsoft.com/office/drawing/2014/main" id="{2CD9DF92-DEAA-1004-3FA9-1FD7CDCF12F0}"/>
              </a:ext>
            </a:extLst>
          </p:cNvPr>
          <p:cNvGrpSpPr/>
          <p:nvPr/>
        </p:nvGrpSpPr>
        <p:grpSpPr>
          <a:xfrm>
            <a:off x="123699" y="183833"/>
            <a:ext cx="6159933" cy="865896"/>
            <a:chOff x="331066" y="248880"/>
            <a:chExt cx="6159933" cy="865896"/>
          </a:xfrm>
        </p:grpSpPr>
        <p:sp>
          <p:nvSpPr>
            <p:cNvPr id="12" name="テキスト ボックス 11">
              <a:extLst>
                <a:ext uri="{FF2B5EF4-FFF2-40B4-BE49-F238E27FC236}">
                  <a16:creationId xmlns:a16="http://schemas.microsoft.com/office/drawing/2014/main" id="{A250CDF8-4741-A553-BF92-12EBA2F1CF78}"/>
                </a:ext>
              </a:extLst>
            </p:cNvPr>
            <p:cNvSpPr txBox="1"/>
            <p:nvPr/>
          </p:nvSpPr>
          <p:spPr>
            <a:xfrm>
              <a:off x="331066" y="248880"/>
              <a:ext cx="6159933" cy="805349"/>
            </a:xfrm>
            <a:prstGeom prst="rect">
              <a:avLst/>
            </a:prstGeom>
            <a:noFill/>
          </p:spPr>
          <p:txBody>
            <a:bodyPr wrap="square" rtlCol="0">
              <a:spAutoFit/>
            </a:bodyPr>
            <a:lstStyle/>
            <a:p>
              <a:pPr algn="just"/>
              <a:r>
                <a:rPr lang="ja-JP" altLang="en-US" b="1" dirty="0">
                  <a:latin typeface="Meiryo UI" panose="020B0604030504040204" pitchFamily="50" charset="-128"/>
                  <a:ea typeface="Meiryo UI" panose="020B0604030504040204" pitchFamily="50" charset="-128"/>
                  <a:cs typeface="Meiryo UI" panose="020B0604030504040204" pitchFamily="50" charset="-128"/>
                </a:rPr>
                <a:t>鹿児島県</a:t>
              </a:r>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事業承継・引継ぎ支援センターにご相談ください</a:t>
              </a:r>
              <a:endParaRPr kumimoji="1"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200"/>
                </a:lnSpc>
              </a:pPr>
              <a:r>
                <a:rPr kumimoji="1"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鹿児島県</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事業承継・引継ぎ支援センターは、中小企業の事業承継に関するあらゆるご相談に対応</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2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する公的相談窓口です</a:t>
              </a:r>
            </a:p>
          </p:txBody>
        </p:sp>
        <p:cxnSp>
          <p:nvCxnSpPr>
            <p:cNvPr id="13" name="直線コネクタ 12">
              <a:extLst>
                <a:ext uri="{FF2B5EF4-FFF2-40B4-BE49-F238E27FC236}">
                  <a16:creationId xmlns:a16="http://schemas.microsoft.com/office/drawing/2014/main" id="{8ABAF084-B2C7-9985-D12B-216CB23BD7A9}"/>
                </a:ext>
              </a:extLst>
            </p:cNvPr>
            <p:cNvCxnSpPr>
              <a:cxnSpLocks/>
            </p:cNvCxnSpPr>
            <p:nvPr/>
          </p:nvCxnSpPr>
          <p:spPr>
            <a:xfrm>
              <a:off x="405184" y="358776"/>
              <a:ext cx="0" cy="756000"/>
            </a:xfrm>
            <a:prstGeom prst="line">
              <a:avLst/>
            </a:prstGeom>
          </p:spPr>
          <p:style>
            <a:lnRef idx="3">
              <a:schemeClr val="accent2"/>
            </a:lnRef>
            <a:fillRef idx="0">
              <a:schemeClr val="accent2"/>
            </a:fillRef>
            <a:effectRef idx="2">
              <a:schemeClr val="accent2"/>
            </a:effectRef>
            <a:fontRef idx="minor">
              <a:schemeClr val="tx1"/>
            </a:fontRef>
          </p:style>
        </p:cxnSp>
      </p:grpSp>
      <p:sp>
        <p:nvSpPr>
          <p:cNvPr id="18" name="テキスト ボックス 17">
            <a:extLst>
              <a:ext uri="{FF2B5EF4-FFF2-40B4-BE49-F238E27FC236}">
                <a16:creationId xmlns:a16="http://schemas.microsoft.com/office/drawing/2014/main" id="{E8FE753E-3065-954A-6705-74D9EAFBDED9}"/>
              </a:ext>
            </a:extLst>
          </p:cNvPr>
          <p:cNvSpPr txBox="1"/>
          <p:nvPr/>
        </p:nvSpPr>
        <p:spPr>
          <a:xfrm>
            <a:off x="257634" y="1182533"/>
            <a:ext cx="2890980" cy="1123384"/>
          </a:xfrm>
          <a:prstGeom prst="rect">
            <a:avLst/>
          </a:prstGeom>
          <a:noFill/>
          <a:ln>
            <a:solidFill>
              <a:schemeClr val="tx1"/>
            </a:solidFill>
            <a:extLst>
              <a:ext uri="{C807C97D-BFC1-408E-A445-0C87EB9F89A2}">
                <ask:lineSketchStyleProps xmlns:ask="http://schemas.microsoft.com/office/drawing/2018/sketchyshapes" xmlns="" sd="1219033472">
                  <a:custGeom>
                    <a:avLst/>
                    <a:gdLst>
                      <a:gd name="connsiteX0" fmla="*/ 0 w 2890980"/>
                      <a:gd name="connsiteY0" fmla="*/ 0 h 1431161"/>
                      <a:gd name="connsiteX1" fmla="*/ 2890980 w 2890980"/>
                      <a:gd name="connsiteY1" fmla="*/ 0 h 1431161"/>
                      <a:gd name="connsiteX2" fmla="*/ 2890980 w 2890980"/>
                      <a:gd name="connsiteY2" fmla="*/ 1431161 h 1431161"/>
                      <a:gd name="connsiteX3" fmla="*/ 0 w 2890980"/>
                      <a:gd name="connsiteY3" fmla="*/ 1431161 h 1431161"/>
                      <a:gd name="connsiteX4" fmla="*/ 0 w 2890980"/>
                      <a:gd name="connsiteY4" fmla="*/ 0 h 1431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0980" h="1431161" extrusionOk="0">
                        <a:moveTo>
                          <a:pt x="0" y="0"/>
                        </a:moveTo>
                        <a:cubicBezTo>
                          <a:pt x="1230991" y="118645"/>
                          <a:pt x="2444423" y="116012"/>
                          <a:pt x="2890980" y="0"/>
                        </a:cubicBezTo>
                        <a:cubicBezTo>
                          <a:pt x="2771709" y="472790"/>
                          <a:pt x="2784030" y="925072"/>
                          <a:pt x="2890980" y="1431161"/>
                        </a:cubicBezTo>
                        <a:cubicBezTo>
                          <a:pt x="2168323" y="1565761"/>
                          <a:pt x="498524" y="1273965"/>
                          <a:pt x="0" y="1431161"/>
                        </a:cubicBezTo>
                        <a:cubicBezTo>
                          <a:pt x="-960" y="775802"/>
                          <a:pt x="86719" y="447001"/>
                          <a:pt x="0" y="0"/>
                        </a:cubicBezTo>
                        <a:close/>
                      </a:path>
                    </a:pathLst>
                  </a:custGeom>
                  <ask:type>
                    <ask:lineSketchNone/>
                  </ask:type>
                </ask:lineSketchStyleProps>
              </a:ext>
            </a:extLst>
          </a:ln>
        </p:spPr>
        <p:txBody>
          <a:bodyPr wrap="square" rtlCol="0">
            <a:spAutoFit/>
          </a:bodyPr>
          <a:lstStyle/>
          <a:p>
            <a:pPr marL="285750" indent="-285750" algn="just">
              <a:buFont typeface="Meiryo UI" panose="020B0604030504040204" pitchFamily="50" charset="-128"/>
              <a:buChar char="☞"/>
            </a:pPr>
            <a:r>
              <a:rPr kumimoji="1" lang="ja-JP" altLang="en-US"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事業承継計画の策定支援</a:t>
            </a:r>
            <a:endParaRPr kumimoji="1" lang="en-US" altLang="ja-JP"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266700" algn="just"/>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士業等専門家と連携し、課題を整理したうえで、事業承継計画の策定支援を行います</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just"/>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gn="just">
              <a:buFont typeface="Meiryo UI" panose="020B0604030504040204" pitchFamily="50" charset="-128"/>
              <a:buChar char="☞"/>
            </a:pPr>
            <a:r>
              <a:rPr kumimoji="1" lang="ja-JP" altLang="en-US"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譲受候補企業のご紹介</a:t>
            </a:r>
            <a:endParaRPr kumimoji="1" lang="en-US" altLang="ja-JP"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266700" indent="1588" algn="just"/>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後継者不在の場合、譲受候補企業の紹介から成約に至るまで、第三者への事業引継ぎの支援を行います</a:t>
            </a:r>
          </a:p>
        </p:txBody>
      </p:sp>
      <p:sp>
        <p:nvSpPr>
          <p:cNvPr id="27" name="テキスト ボックス 26">
            <a:extLst>
              <a:ext uri="{FF2B5EF4-FFF2-40B4-BE49-F238E27FC236}">
                <a16:creationId xmlns:a16="http://schemas.microsoft.com/office/drawing/2014/main" id="{EE5D89A6-2144-6FF3-4898-55BD0C1CE9A4}"/>
              </a:ext>
            </a:extLst>
          </p:cNvPr>
          <p:cNvSpPr txBox="1"/>
          <p:nvPr/>
        </p:nvSpPr>
        <p:spPr>
          <a:xfrm>
            <a:off x="-156868" y="2650915"/>
            <a:ext cx="7362824" cy="246221"/>
          </a:xfrm>
          <a:prstGeom prst="rect">
            <a:avLst/>
          </a:prstGeom>
          <a:noFill/>
        </p:spPr>
        <p:txBody>
          <a:bodyPr wrap="square" rtlCol="0">
            <a:spAutoFit/>
          </a:bodyPr>
          <a:lstStyle/>
          <a:p>
            <a:pPr marL="171450" indent="-171450" algn="ctr">
              <a:buFont typeface="Wingdings" panose="05000000000000000000" pitchFamily="2" charset="2"/>
              <a:buChar char="u"/>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事業承継時に経営者保証が課題となっている場合、中小企業活性化協議会によるガバナンス体制整備支援をご紹介します</a:t>
            </a:r>
          </a:p>
        </p:txBody>
      </p:sp>
      <p:sp>
        <p:nvSpPr>
          <p:cNvPr id="32" name="楕円 31">
            <a:extLst>
              <a:ext uri="{FF2B5EF4-FFF2-40B4-BE49-F238E27FC236}">
                <a16:creationId xmlns:a16="http://schemas.microsoft.com/office/drawing/2014/main" id="{3EC84EA3-6B7D-2A0A-A4CC-F02DF389075A}"/>
              </a:ext>
            </a:extLst>
          </p:cNvPr>
          <p:cNvSpPr/>
          <p:nvPr/>
        </p:nvSpPr>
        <p:spPr bwMode="auto">
          <a:xfrm>
            <a:off x="4475144" y="1257198"/>
            <a:ext cx="1009461" cy="1009461"/>
          </a:xfrm>
          <a:prstGeom prst="ellipse">
            <a:avLst/>
          </a:prstGeom>
          <a:solidFill>
            <a:schemeClr val="accent3">
              <a:lumMod val="75000"/>
            </a:schemeClr>
          </a:solidFill>
          <a:ln>
            <a:noFill/>
            <a:headEnd/>
            <a:tailEnd/>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kumimoji="0" lang="ja-JP" altLang="en-US" sz="1200" b="1">
                <a:solidFill>
                  <a:schemeClr val="bg1"/>
                </a:solidFill>
                <a:latin typeface="Meiryo UI" panose="020B0604030504040204" pitchFamily="50" charset="-128"/>
                <a:ea typeface="Meiryo UI" panose="020B0604030504040204" pitchFamily="50" charset="-128"/>
              </a:rPr>
              <a:t>安心</a:t>
            </a:r>
            <a:endParaRPr kumimoji="0" lang="en-US" altLang="ja-JP" sz="1200" b="1">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センターは</a:t>
            </a:r>
            <a:endParaRPr kumimoji="0" lang="en-US" altLang="ja-JP" sz="1050">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国の委託事業</a:t>
            </a: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D2F9E3E6-9CCC-971D-5EAB-5ECAB7C05A0E}"/>
              </a:ext>
            </a:extLst>
          </p:cNvPr>
          <p:cNvSpPr/>
          <p:nvPr/>
        </p:nvSpPr>
        <p:spPr bwMode="auto">
          <a:xfrm>
            <a:off x="3284586" y="1229623"/>
            <a:ext cx="1009461" cy="1009461"/>
          </a:xfrm>
          <a:prstGeom prst="ellipse">
            <a:avLst/>
          </a:prstGeom>
          <a:solidFill>
            <a:schemeClr val="accent3">
              <a:lumMod val="75000"/>
            </a:schemeClr>
          </a:solidFill>
          <a:ln>
            <a:noFill/>
            <a:headEnd/>
            <a:tailEnd/>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kumimoji="0" lang="ja-JP" altLang="en-US" sz="1200" b="1">
                <a:solidFill>
                  <a:schemeClr val="bg1"/>
                </a:solidFill>
                <a:latin typeface="Meiryo UI" panose="020B0604030504040204" pitchFamily="50" charset="-128"/>
                <a:ea typeface="Meiryo UI" panose="020B0604030504040204" pitchFamily="50" charset="-128"/>
              </a:rPr>
              <a:t>秘密厳守</a:t>
            </a:r>
            <a:endParaRPr kumimoji="0" lang="en-US" altLang="ja-JP" sz="1200" b="1">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秘密厳守で</a:t>
            </a:r>
            <a:endParaRPr kumimoji="0" lang="en-US" altLang="ja-JP" sz="1050">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相談を承ります</a:t>
            </a:r>
            <a:endParaRPr kumimoji="0" lang="en-US" altLang="ja-JP" sz="1050">
              <a:solidFill>
                <a:schemeClr val="bg1"/>
              </a:solidFill>
              <a:latin typeface="Meiryo UI" panose="020B0604030504040204" pitchFamily="50" charset="-128"/>
              <a:ea typeface="Meiryo UI" panose="020B0604030504040204" pitchFamily="50" charset="-128"/>
            </a:endParaRPr>
          </a:p>
        </p:txBody>
      </p:sp>
      <p:pic>
        <p:nvPicPr>
          <p:cNvPr id="40" name="図 39">
            <a:extLst>
              <a:ext uri="{FF2B5EF4-FFF2-40B4-BE49-F238E27FC236}">
                <a16:creationId xmlns:a16="http://schemas.microsoft.com/office/drawing/2014/main" id="{E4AB8A88-F3C0-1581-6021-3204E16A6DB4}"/>
              </a:ext>
            </a:extLst>
          </p:cNvPr>
          <p:cNvPicPr>
            <a:picLocks noChangeAspect="1"/>
          </p:cNvPicPr>
          <p:nvPr/>
        </p:nvPicPr>
        <p:blipFill>
          <a:blip r:embed="rId3"/>
          <a:stretch>
            <a:fillRect/>
          </a:stretch>
        </p:blipFill>
        <p:spPr>
          <a:xfrm>
            <a:off x="981836" y="5948389"/>
            <a:ext cx="1800000" cy="1407858"/>
          </a:xfrm>
          <a:prstGeom prst="rect">
            <a:avLst/>
          </a:prstGeom>
        </p:spPr>
      </p:pic>
      <p:grpSp>
        <p:nvGrpSpPr>
          <p:cNvPr id="43" name="グループ化 42">
            <a:extLst>
              <a:ext uri="{FF2B5EF4-FFF2-40B4-BE49-F238E27FC236}">
                <a16:creationId xmlns:a16="http://schemas.microsoft.com/office/drawing/2014/main" id="{637FD20A-3430-7137-A4BF-7C0FEE08D8E1}"/>
              </a:ext>
            </a:extLst>
          </p:cNvPr>
          <p:cNvGrpSpPr/>
          <p:nvPr/>
        </p:nvGrpSpPr>
        <p:grpSpPr>
          <a:xfrm>
            <a:off x="248232" y="4977057"/>
            <a:ext cx="6542452" cy="1015663"/>
            <a:chOff x="3332674" y="-7268140"/>
            <a:chExt cx="5870795" cy="2712212"/>
          </a:xfrm>
        </p:grpSpPr>
        <p:sp>
          <p:nvSpPr>
            <p:cNvPr id="44" name="テキスト ボックス 43">
              <a:extLst>
                <a:ext uri="{FF2B5EF4-FFF2-40B4-BE49-F238E27FC236}">
                  <a16:creationId xmlns:a16="http://schemas.microsoft.com/office/drawing/2014/main" id="{819A5E50-4ECF-8E71-52D8-935D56D779A6}"/>
                </a:ext>
              </a:extLst>
            </p:cNvPr>
            <p:cNvSpPr txBox="1"/>
            <p:nvPr/>
          </p:nvSpPr>
          <p:spPr>
            <a:xfrm>
              <a:off x="3341802" y="-7268140"/>
              <a:ext cx="5861667" cy="2712212"/>
            </a:xfrm>
            <a:prstGeom prst="rect">
              <a:avLst/>
            </a:prstGeom>
            <a:noFill/>
          </p:spPr>
          <p:txBody>
            <a:bodyPr wrap="square" rtlCol="0" anchor="t">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経営状況等の把握のためにロカベンをご活用ください</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事業承継の検討を深めるにあたり、ローカルベンチマーク（通称ロカベン）を活用した財務状況の分析や</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非財務情報の分析による企業価値の見える化等、自社の経営状況・経営課題の把握が有効です。</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「ローカルベンチマーク・ガイドブック</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SDGs/DX</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対応版（企業編・支援機関編）」を参考に事業について理解を深めましょう。</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5" name="直線コネクタ 44">
              <a:extLst>
                <a:ext uri="{FF2B5EF4-FFF2-40B4-BE49-F238E27FC236}">
                  <a16:creationId xmlns:a16="http://schemas.microsoft.com/office/drawing/2014/main" id="{FD8C1631-5A39-D41A-6E24-180E0AD72069}"/>
                </a:ext>
              </a:extLst>
            </p:cNvPr>
            <p:cNvCxnSpPr>
              <a:cxnSpLocks/>
            </p:cNvCxnSpPr>
            <p:nvPr/>
          </p:nvCxnSpPr>
          <p:spPr>
            <a:xfrm flipH="1">
              <a:off x="3332674" y="-7139267"/>
              <a:ext cx="9128" cy="2464956"/>
            </a:xfrm>
            <a:prstGeom prst="line">
              <a:avLst/>
            </a:prstGeom>
          </p:spPr>
          <p:style>
            <a:lnRef idx="3">
              <a:schemeClr val="accent2"/>
            </a:lnRef>
            <a:fillRef idx="0">
              <a:schemeClr val="accent2"/>
            </a:fillRef>
            <a:effectRef idx="2">
              <a:schemeClr val="accent2"/>
            </a:effectRef>
            <a:fontRef idx="minor">
              <a:schemeClr val="tx1"/>
            </a:fontRef>
          </p:style>
        </p:cxnSp>
      </p:grpSp>
      <p:sp>
        <p:nvSpPr>
          <p:cNvPr id="47" name="テキスト ボックス 46">
            <a:extLst>
              <a:ext uri="{FF2B5EF4-FFF2-40B4-BE49-F238E27FC236}">
                <a16:creationId xmlns:a16="http://schemas.microsoft.com/office/drawing/2014/main" id="{E04CA799-0835-F9AB-C248-FD688391D92F}"/>
              </a:ext>
            </a:extLst>
          </p:cNvPr>
          <p:cNvSpPr txBox="1"/>
          <p:nvPr/>
        </p:nvSpPr>
        <p:spPr>
          <a:xfrm>
            <a:off x="3849666" y="6757377"/>
            <a:ext cx="2831075" cy="553998"/>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経済産業省</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HP</a:t>
            </a: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「ローカルベンチマーク</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（ロカベン）」</a:t>
            </a:r>
          </a:p>
        </p:txBody>
      </p:sp>
      <p:sp>
        <p:nvSpPr>
          <p:cNvPr id="6" name="フレーム 5">
            <a:extLst>
              <a:ext uri="{FF2B5EF4-FFF2-40B4-BE49-F238E27FC236}">
                <a16:creationId xmlns:a16="http://schemas.microsoft.com/office/drawing/2014/main" id="{B96F101B-399F-7529-91E3-5EB6FA8F89E5}"/>
              </a:ext>
            </a:extLst>
          </p:cNvPr>
          <p:cNvSpPr/>
          <p:nvPr/>
        </p:nvSpPr>
        <p:spPr bwMode="auto">
          <a:xfrm>
            <a:off x="5688076" y="1270231"/>
            <a:ext cx="914400" cy="914400"/>
          </a:xfrm>
          <a:prstGeom prst="frame">
            <a:avLst>
              <a:gd name="adj1" fmla="val 6250"/>
            </a:avLst>
          </a:prstGeom>
          <a:solidFill>
            <a:srgbClr val="FF0000"/>
          </a:solidFill>
          <a:ln w="9525">
            <a:solidFill>
              <a:srgbClr val="B2B2B2"/>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9" name="吹き出し: 四角形 8">
            <a:extLst>
              <a:ext uri="{FF2B5EF4-FFF2-40B4-BE49-F238E27FC236}">
                <a16:creationId xmlns:a16="http://schemas.microsoft.com/office/drawing/2014/main" id="{B3C3E453-0BF6-EC1F-C018-CB040BD4A99F}"/>
              </a:ext>
            </a:extLst>
          </p:cNvPr>
          <p:cNvSpPr/>
          <p:nvPr/>
        </p:nvSpPr>
        <p:spPr bwMode="auto">
          <a:xfrm>
            <a:off x="5775851" y="1586678"/>
            <a:ext cx="738850" cy="263255"/>
          </a:xfrm>
          <a:prstGeom prst="wedgeRectCallout">
            <a:avLst>
              <a:gd name="adj1" fmla="val -22340"/>
              <a:gd name="adj2" fmla="val 28973"/>
            </a:avLst>
          </a:prstGeom>
          <a:solidFill>
            <a:srgbClr val="FFFF00"/>
          </a:solidFill>
          <a:ln w="9525">
            <a:solidFill>
              <a:srgbClr val="B2B2B2"/>
            </a:solidFill>
            <a:miter lim="800000"/>
            <a:headEnd/>
            <a:tailEnd/>
          </a:ln>
          <a:effectLst/>
        </p:spPr>
        <p:txBody>
          <a:bodyPr wrap="none" rtlCol="0" anchor="ctr"/>
          <a:lstStyle/>
          <a:p>
            <a:pPr algn="ctr"/>
            <a:r>
              <a:rPr kumimoji="0" lang="en-US" altLang="ja-JP" sz="1200" dirty="0">
                <a:latin typeface="Meiryo UI" panose="020B0604030504040204" pitchFamily="50" charset="-128"/>
                <a:ea typeface="Meiryo UI" panose="020B0604030504040204" pitchFamily="50" charset="-128"/>
              </a:rPr>
              <a:t>QR</a:t>
            </a:r>
            <a:r>
              <a:rPr kumimoji="0" lang="ja-JP" altLang="en-US" sz="1200" dirty="0">
                <a:latin typeface="Meiryo UI" panose="020B0604030504040204" pitchFamily="50" charset="-128"/>
                <a:ea typeface="Meiryo UI" panose="020B0604030504040204" pitchFamily="50" charset="-128"/>
              </a:rPr>
              <a:t>コード</a:t>
            </a:r>
            <a:endParaRPr kumimoji="0" lang="en-US" altLang="ja-JP" sz="1200" dirty="0">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0C65AFDA-BC3C-B4A9-3467-872348B653B8}"/>
              </a:ext>
            </a:extLst>
          </p:cNvPr>
          <p:cNvGrpSpPr/>
          <p:nvPr/>
        </p:nvGrpSpPr>
        <p:grpSpPr>
          <a:xfrm>
            <a:off x="249687" y="7521789"/>
            <a:ext cx="6457995" cy="895566"/>
            <a:chOff x="3313677" y="-10314649"/>
            <a:chExt cx="2347402" cy="4491504"/>
          </a:xfrm>
        </p:grpSpPr>
        <p:sp>
          <p:nvSpPr>
            <p:cNvPr id="17" name="テキスト ボックス 16">
              <a:extLst>
                <a:ext uri="{FF2B5EF4-FFF2-40B4-BE49-F238E27FC236}">
                  <a16:creationId xmlns:a16="http://schemas.microsoft.com/office/drawing/2014/main" id="{F9FD3FA0-2441-DE33-A906-9981BD276BB6}"/>
                </a:ext>
              </a:extLst>
            </p:cNvPr>
            <p:cNvSpPr txBox="1"/>
            <p:nvPr/>
          </p:nvSpPr>
          <p:spPr>
            <a:xfrm>
              <a:off x="3313677" y="-10314649"/>
              <a:ext cx="2347402" cy="4491504"/>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自社の将来を構想する場面で経営デザインシートをご活用ください</a:t>
              </a:r>
              <a:endParaRPr kumimoji="1" lang="en-US" altLang="ja-JP"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後継者・譲受側が現経営者・譲渡側の協力を得て、事業承継・引継ぎ後の自社の将来を構想する場面等で活用できます。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74638" indent="-274638">
                <a:lnSpc>
                  <a:spcPct val="1500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9" name="直線コネクタ 18">
              <a:extLst>
                <a:ext uri="{FF2B5EF4-FFF2-40B4-BE49-F238E27FC236}">
                  <a16:creationId xmlns:a16="http://schemas.microsoft.com/office/drawing/2014/main" id="{7729C057-6F00-2DA1-2299-6FDE6526FC03}"/>
                </a:ext>
              </a:extLst>
            </p:cNvPr>
            <p:cNvCxnSpPr>
              <a:cxnSpLocks/>
            </p:cNvCxnSpPr>
            <p:nvPr/>
          </p:nvCxnSpPr>
          <p:spPr>
            <a:xfrm>
              <a:off x="3313677" y="-9958164"/>
              <a:ext cx="2889" cy="3050065"/>
            </a:xfrm>
            <a:prstGeom prst="line">
              <a:avLst/>
            </a:prstGeom>
          </p:spPr>
          <p:style>
            <a:lnRef idx="3">
              <a:schemeClr val="accent2"/>
            </a:lnRef>
            <a:fillRef idx="0">
              <a:schemeClr val="accent2"/>
            </a:fillRef>
            <a:effectRef idx="2">
              <a:schemeClr val="accent2"/>
            </a:effectRef>
            <a:fontRef idx="minor">
              <a:schemeClr val="tx1"/>
            </a:fontRef>
          </p:style>
        </p:cxnSp>
      </p:grpSp>
      <p:pic>
        <p:nvPicPr>
          <p:cNvPr id="28" name="Picture 2">
            <a:extLst>
              <a:ext uri="{FF2B5EF4-FFF2-40B4-BE49-F238E27FC236}">
                <a16:creationId xmlns:a16="http://schemas.microsoft.com/office/drawing/2014/main" id="{ED77C969-567D-438E-016C-A91658AEF8A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56123" y="8414409"/>
            <a:ext cx="811035" cy="811035"/>
          </a:xfrm>
          <a:prstGeom prst="rect">
            <a:avLst/>
          </a:prstGeom>
          <a:noFill/>
          <a:extLst>
            <a:ext uri="{909E8E84-426E-40DD-AFC4-6F175D3DCCD1}">
              <a14:hiddenFill xmlns:a14="http://schemas.microsoft.com/office/drawing/2010/main">
                <a:solidFill>
                  <a:srgbClr val="FFFFFF"/>
                </a:solidFill>
              </a14:hiddenFill>
            </a:ext>
          </a:extLst>
        </p:spPr>
      </p:pic>
      <p:sp>
        <p:nvSpPr>
          <p:cNvPr id="29" name="テキスト ボックス 28">
            <a:extLst>
              <a:ext uri="{FF2B5EF4-FFF2-40B4-BE49-F238E27FC236}">
                <a16:creationId xmlns:a16="http://schemas.microsoft.com/office/drawing/2014/main" id="{D4695E0C-F591-0F97-EE25-A818BC9B0CF1}"/>
              </a:ext>
            </a:extLst>
          </p:cNvPr>
          <p:cNvSpPr txBox="1"/>
          <p:nvPr/>
        </p:nvSpPr>
        <p:spPr>
          <a:xfrm>
            <a:off x="3877985" y="9225444"/>
            <a:ext cx="2831075" cy="400110"/>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内閣府</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HP</a:t>
            </a: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「経営デザインシート」</a:t>
            </a:r>
          </a:p>
        </p:txBody>
      </p:sp>
      <p:sp>
        <p:nvSpPr>
          <p:cNvPr id="36" name="テキスト ボックス 35">
            <a:extLst>
              <a:ext uri="{FF2B5EF4-FFF2-40B4-BE49-F238E27FC236}">
                <a16:creationId xmlns:a16="http://schemas.microsoft.com/office/drawing/2014/main" id="{72BA44DE-9BC2-3AAF-57E5-57D5331C30A1}"/>
              </a:ext>
            </a:extLst>
          </p:cNvPr>
          <p:cNvSpPr txBox="1"/>
          <p:nvPr/>
        </p:nvSpPr>
        <p:spPr>
          <a:xfrm>
            <a:off x="5541282" y="2152244"/>
            <a:ext cx="1274708" cy="400110"/>
          </a:xfrm>
          <a:prstGeom prst="rect">
            <a:avLst/>
          </a:prstGeom>
          <a:noFill/>
        </p:spPr>
        <p:txBody>
          <a:bodyPr wrap="none" rtlCol="0">
            <a:spAutoFit/>
          </a:bodyPr>
          <a:lstStyle/>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鹿児島県</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引継ぎ支援センター</a:t>
            </a:r>
          </a:p>
        </p:txBody>
      </p:sp>
      <p:pic>
        <p:nvPicPr>
          <p:cNvPr id="5" name="Picture 2">
            <a:extLst>
              <a:ext uri="{FF2B5EF4-FFF2-40B4-BE49-F238E27FC236}">
                <a16:creationId xmlns:a16="http://schemas.microsoft.com/office/drawing/2014/main" id="{4EA50687-8E36-04E2-0F42-24008379784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56123" y="3510309"/>
            <a:ext cx="810000" cy="81000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F79FA111-C687-B602-4F0A-CED4F401A1B5}"/>
              </a:ext>
            </a:extLst>
          </p:cNvPr>
          <p:cNvSpPr txBox="1"/>
          <p:nvPr/>
        </p:nvSpPr>
        <p:spPr>
          <a:xfrm>
            <a:off x="424674" y="3476047"/>
            <a:ext cx="3485249" cy="954107"/>
          </a:xfrm>
          <a:prstGeom prst="rect">
            <a:avLst/>
          </a:prstGeom>
          <a:noFill/>
        </p:spPr>
        <p:txBody>
          <a:bodyPr wrap="none" rtlCol="0">
            <a:spAutoFit/>
          </a:bodyPr>
          <a:lstStyle/>
          <a:p>
            <a:pPr marL="285750" indent="-285750">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事業承継・引継ぎ補助金</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事業承継税制（法人版・個人版）</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中小企業事業再編投資損失準備金</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中小</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ガイドライン　　　　　　　　　　等</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a:extLst>
              <a:ext uri="{FF2B5EF4-FFF2-40B4-BE49-F238E27FC236}">
                <a16:creationId xmlns:a16="http://schemas.microsoft.com/office/drawing/2014/main" id="{1CAE1B23-2561-FF64-F314-F8B014FD37CD}"/>
              </a:ext>
            </a:extLst>
          </p:cNvPr>
          <p:cNvSpPr txBox="1"/>
          <p:nvPr/>
        </p:nvSpPr>
        <p:spPr>
          <a:xfrm>
            <a:off x="4415716" y="4389527"/>
            <a:ext cx="1755609" cy="400110"/>
          </a:xfrm>
          <a:prstGeom prst="rect">
            <a:avLst/>
          </a:prstGeom>
          <a:noFill/>
        </p:spPr>
        <p:txBody>
          <a:bodyPr wrap="non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事業承継に関する主な支援策</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（一覧）</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8" name="Picture 2">
            <a:extLst>
              <a:ext uri="{FF2B5EF4-FFF2-40B4-BE49-F238E27FC236}">
                <a16:creationId xmlns:a16="http://schemas.microsoft.com/office/drawing/2014/main" id="{2CA8047D-5E28-7311-4EBF-9CF60C3093C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56123" y="5864891"/>
            <a:ext cx="810000" cy="810000"/>
          </a:xfrm>
          <a:prstGeom prst="rect">
            <a:avLst/>
          </a:prstGeom>
          <a:noFill/>
          <a:extLst>
            <a:ext uri="{909E8E84-426E-40DD-AFC4-6F175D3DCCD1}">
              <a14:hiddenFill xmlns:a14="http://schemas.microsoft.com/office/drawing/2010/main">
                <a:solidFill>
                  <a:srgbClr val="FFFFFF"/>
                </a:solidFill>
              </a14:hiddenFill>
            </a:ext>
          </a:extLst>
        </p:spPr>
      </p:pic>
      <p:sp>
        <p:nvSpPr>
          <p:cNvPr id="22" name="テキスト ボックス 21">
            <a:extLst>
              <a:ext uri="{FF2B5EF4-FFF2-40B4-BE49-F238E27FC236}">
                <a16:creationId xmlns:a16="http://schemas.microsoft.com/office/drawing/2014/main" id="{EFD54CCA-4A5D-393D-8289-C70620E210F8}"/>
              </a:ext>
            </a:extLst>
          </p:cNvPr>
          <p:cNvSpPr txBox="1"/>
          <p:nvPr/>
        </p:nvSpPr>
        <p:spPr>
          <a:xfrm>
            <a:off x="1533021" y="9550255"/>
            <a:ext cx="697627" cy="246221"/>
          </a:xfrm>
          <a:prstGeom prst="rect">
            <a:avLst/>
          </a:prstGeom>
          <a:noFill/>
        </p:spPr>
        <p:txBody>
          <a:bodyPr wrap="none" rtlCol="0">
            <a:spAutoFit/>
          </a:bodyPr>
          <a:lstStyle/>
          <a:p>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簡易版</a:t>
            </a:r>
          </a:p>
        </p:txBody>
      </p:sp>
      <p:pic>
        <p:nvPicPr>
          <p:cNvPr id="20" name="図 19">
            <a:extLst>
              <a:ext uri="{FF2B5EF4-FFF2-40B4-BE49-F238E27FC236}">
                <a16:creationId xmlns:a16="http://schemas.microsoft.com/office/drawing/2014/main" id="{5F935371-EC15-0482-1E08-BFD069AED6CC}"/>
              </a:ext>
            </a:extLst>
          </p:cNvPr>
          <p:cNvPicPr>
            <a:picLocks noChangeAspect="1"/>
          </p:cNvPicPr>
          <p:nvPr/>
        </p:nvPicPr>
        <p:blipFill>
          <a:blip r:embed="rId7"/>
          <a:stretch>
            <a:fillRect/>
          </a:stretch>
        </p:blipFill>
        <p:spPr>
          <a:xfrm>
            <a:off x="981834" y="8210551"/>
            <a:ext cx="1800000" cy="1349529"/>
          </a:xfrm>
          <a:prstGeom prst="rect">
            <a:avLst/>
          </a:prstGeom>
        </p:spPr>
      </p:pic>
      <p:sp>
        <p:nvSpPr>
          <p:cNvPr id="2" name="テキスト ボックス 1">
            <a:extLst>
              <a:ext uri="{FF2B5EF4-FFF2-40B4-BE49-F238E27FC236}">
                <a16:creationId xmlns:a16="http://schemas.microsoft.com/office/drawing/2014/main" id="{39B248F8-FE91-DE2D-D904-BE38BBB3E36A}"/>
              </a:ext>
            </a:extLst>
          </p:cNvPr>
          <p:cNvSpPr txBox="1"/>
          <p:nvPr/>
        </p:nvSpPr>
        <p:spPr>
          <a:xfrm>
            <a:off x="5943600" y="9580401"/>
            <a:ext cx="847084" cy="253916"/>
          </a:xfrm>
          <a:prstGeom prst="rect">
            <a:avLst/>
          </a:prstGeom>
          <a:noFill/>
        </p:spPr>
        <p:txBody>
          <a:bodyPr wrap="square" rtlCol="0">
            <a:spAutoFit/>
          </a:bodyPr>
          <a:lstStyle/>
          <a:p>
            <a:pPr algn="r"/>
            <a:r>
              <a:rPr kumimoji="1" lang="en-US" altLang="ja-JP" sz="1000" dirty="0">
                <a:latin typeface="ＭＳ 明朝" panose="02020609040205080304" pitchFamily="17" charset="-128"/>
                <a:ea typeface="ＭＳ 明朝" panose="02020609040205080304" pitchFamily="17" charset="-128"/>
                <a:cs typeface="Meiryo UI" panose="020B0604030504040204" pitchFamily="50" charset="-128"/>
              </a:rPr>
              <a:t>240401</a:t>
            </a:r>
            <a:endParaRPr kumimoji="1" lang="ja-JP" altLang="en-US" sz="1100" dirty="0">
              <a:latin typeface="ＭＳ 明朝" panose="02020609040205080304" pitchFamily="17" charset="-128"/>
              <a:ea typeface="ＭＳ 明朝" panose="02020609040205080304" pitchFamily="17" charset="-128"/>
              <a:cs typeface="Meiryo UI" panose="020B0604030504040204" pitchFamily="50" charset="-128"/>
            </a:endParaRPr>
          </a:p>
        </p:txBody>
      </p:sp>
      <p:pic>
        <p:nvPicPr>
          <p:cNvPr id="10" name="図 9">
            <a:extLst>
              <a:ext uri="{FF2B5EF4-FFF2-40B4-BE49-F238E27FC236}">
                <a16:creationId xmlns:a16="http://schemas.microsoft.com/office/drawing/2014/main" id="{D6433611-ABE3-E8D1-5B73-E9A3C9A3A71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75852" y="1315241"/>
            <a:ext cx="738850" cy="738442"/>
          </a:xfrm>
          <a:prstGeom prst="rect">
            <a:avLst/>
          </a:prstGeom>
          <a:noFill/>
          <a:ln>
            <a:noFill/>
          </a:ln>
        </p:spPr>
      </p:pic>
    </p:spTree>
    <p:extLst>
      <p:ext uri="{BB962C8B-B14F-4D97-AF65-F5344CB8AC3E}">
        <p14:creationId xmlns:p14="http://schemas.microsoft.com/office/powerpoint/2010/main" val="1278218019"/>
      </p:ext>
    </p:extLst>
  </p:cSld>
  <p:clrMapOvr>
    <a:masterClrMapping/>
  </p:clrMapOvr>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B7D664C5-CCAF-421C-963D-506CF0AB2DB4}" vid="{F6C70EF9-1A84-446C-8597-70017663E58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1471</Words>
  <Application>Microsoft Office PowerPoint</Application>
  <PresentationFormat>A4 210 x 297 mm</PresentationFormat>
  <Paragraphs>175</Paragraphs>
  <Slides>4</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ＭＳ Ｐゴシック</vt:lpstr>
      <vt:lpstr>ＭＳ 明朝</vt:lpstr>
      <vt:lpstr>メイリオ</vt:lpstr>
      <vt:lpstr>游ゴシック</vt:lpstr>
      <vt:lpstr>Arial</vt:lpstr>
      <vt:lpstr>Calibri</vt:lpstr>
      <vt:lpstr>Wingdings</vt:lpstr>
      <vt:lpstr>【機○・記載例なし】</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2023-12-21T07:14:12Z</dcterms:created>
  <dcterms:modified xsi:type="dcterms:W3CDTF">2024-07-01T10:34:21Z</dcterms:modified>
</cp:coreProperties>
</file>