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8" r:id="rId1"/>
    <p:sldMasterId id="2147484139" r:id="rId2"/>
  </p:sldMasterIdLst>
  <p:notesMasterIdLst>
    <p:notesMasterId r:id="rId70"/>
  </p:notesMasterIdLst>
  <p:handoutMasterIdLst>
    <p:handoutMasterId r:id="rId71"/>
  </p:handoutMasterIdLst>
  <p:sldIdLst>
    <p:sldId id="256" r:id="rId3"/>
    <p:sldId id="394" r:id="rId4"/>
    <p:sldId id="486" r:id="rId5"/>
    <p:sldId id="487" r:id="rId6"/>
    <p:sldId id="485" r:id="rId7"/>
    <p:sldId id="488" r:id="rId8"/>
    <p:sldId id="495" r:id="rId9"/>
    <p:sldId id="282" r:id="rId10"/>
    <p:sldId id="496" r:id="rId11"/>
    <p:sldId id="523" r:id="rId12"/>
    <p:sldId id="501" r:id="rId13"/>
    <p:sldId id="500" r:id="rId14"/>
    <p:sldId id="502" r:id="rId15"/>
    <p:sldId id="505" r:id="rId16"/>
    <p:sldId id="504" r:id="rId17"/>
    <p:sldId id="506" r:id="rId18"/>
    <p:sldId id="290" r:id="rId19"/>
    <p:sldId id="296" r:id="rId20"/>
    <p:sldId id="258" r:id="rId21"/>
    <p:sldId id="507" r:id="rId22"/>
    <p:sldId id="405" r:id="rId23"/>
    <p:sldId id="395" r:id="rId24"/>
    <p:sldId id="401" r:id="rId25"/>
    <p:sldId id="457" r:id="rId26"/>
    <p:sldId id="522" r:id="rId27"/>
    <p:sldId id="406" r:id="rId28"/>
    <p:sldId id="475" r:id="rId29"/>
    <p:sldId id="477" r:id="rId30"/>
    <p:sldId id="476" r:id="rId31"/>
    <p:sldId id="478" r:id="rId32"/>
    <p:sldId id="479" r:id="rId33"/>
    <p:sldId id="357" r:id="rId34"/>
    <p:sldId id="356" r:id="rId35"/>
    <p:sldId id="358" r:id="rId36"/>
    <p:sldId id="414" r:id="rId37"/>
    <p:sldId id="363" r:id="rId38"/>
    <p:sldId id="364" r:id="rId39"/>
    <p:sldId id="413" r:id="rId40"/>
    <p:sldId id="416" r:id="rId41"/>
    <p:sldId id="480" r:id="rId42"/>
    <p:sldId id="481" r:id="rId43"/>
    <p:sldId id="452" r:id="rId44"/>
    <p:sldId id="449" r:id="rId45"/>
    <p:sldId id="349" r:id="rId46"/>
    <p:sldId id="417" r:id="rId47"/>
    <p:sldId id="482" r:id="rId48"/>
    <p:sldId id="451" r:id="rId49"/>
    <p:sldId id="422" r:id="rId50"/>
    <p:sldId id="354" r:id="rId51"/>
    <p:sldId id="483" r:id="rId52"/>
    <p:sldId id="420" r:id="rId53"/>
    <p:sldId id="525" r:id="rId54"/>
    <p:sldId id="284" r:id="rId55"/>
    <p:sldId id="300" r:id="rId56"/>
    <p:sldId id="342" r:id="rId57"/>
    <p:sldId id="308" r:id="rId58"/>
    <p:sldId id="309" r:id="rId59"/>
    <p:sldId id="331" r:id="rId60"/>
    <p:sldId id="423" r:id="rId61"/>
    <p:sldId id="442" r:id="rId62"/>
    <p:sldId id="521" r:id="rId63"/>
    <p:sldId id="369" r:id="rId64"/>
    <p:sldId id="503" r:id="rId65"/>
    <p:sldId id="519" r:id="rId66"/>
    <p:sldId id="518" r:id="rId67"/>
    <p:sldId id="520" r:id="rId68"/>
    <p:sldId id="527" r:id="rId69"/>
  </p:sldIdLst>
  <p:sldSz cx="9144000" cy="6858000" type="screen4x3"/>
  <p:notesSz cx="7102475" cy="10233025"/>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6699FF"/>
    <a:srgbClr val="CCFFFF"/>
    <a:srgbClr val="FFCCCC"/>
    <a:srgbClr val="1616B4"/>
    <a:srgbClr val="969696"/>
    <a:srgbClr val="FF9966"/>
    <a:srgbClr val="99FF66"/>
    <a:srgbClr val="99FF99"/>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71161" autoAdjust="0"/>
  </p:normalViewPr>
  <p:slideViewPr>
    <p:cSldViewPr>
      <p:cViewPr varScale="1">
        <p:scale>
          <a:sx n="51" d="100"/>
          <a:sy n="51" d="100"/>
        </p:scale>
        <p:origin x="195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18" d="100"/>
          <a:sy n="118" d="100"/>
        </p:scale>
        <p:origin x="2040" y="90"/>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E217257E-5B70-4452-97D0-9E76B14E7E7E}"/>
              </a:ext>
            </a:extLst>
          </p:cNvPr>
          <p:cNvSpPr>
            <a:spLocks noGrp="1" noChangeArrowheads="1"/>
          </p:cNvSpPr>
          <p:nvPr>
            <p:ph type="hdr" sz="quarter"/>
          </p:nvPr>
        </p:nvSpPr>
        <p:spPr bwMode="auto">
          <a:xfrm>
            <a:off x="1" y="1"/>
            <a:ext cx="3077626" cy="510697"/>
          </a:xfrm>
          <a:prstGeom prst="rect">
            <a:avLst/>
          </a:prstGeom>
          <a:noFill/>
          <a:ln w="9525">
            <a:noFill/>
            <a:miter lim="800000"/>
            <a:headEnd/>
            <a:tailEnd/>
          </a:ln>
          <a:effectLst/>
        </p:spPr>
        <p:txBody>
          <a:bodyPr vert="horz" wrap="square" lIns="94737" tIns="47369" rIns="94737" bIns="47369" numCol="1" anchor="t" anchorCtr="0" compatLnSpc="1">
            <a:prstTxWarp prst="textNoShape">
              <a:avLst/>
            </a:prstTxWarp>
          </a:bodyPr>
          <a:lstStyle>
            <a:lvl1pPr defTabSz="948006" eaLnBrk="1" hangingPunct="1">
              <a:defRPr sz="1200">
                <a:latin typeface="Arial" charset="0"/>
                <a:ea typeface="ＭＳ Ｐゴシック" pitchFamily="50" charset="-128"/>
              </a:defRPr>
            </a:lvl1pPr>
          </a:lstStyle>
          <a:p>
            <a:pPr>
              <a:defRPr/>
            </a:pPr>
            <a:endParaRPr lang="en-US" altLang="ja-JP"/>
          </a:p>
        </p:txBody>
      </p:sp>
      <p:sp>
        <p:nvSpPr>
          <p:cNvPr id="107523" name="Rectangle 3">
            <a:extLst>
              <a:ext uri="{FF2B5EF4-FFF2-40B4-BE49-F238E27FC236}">
                <a16:creationId xmlns:a16="http://schemas.microsoft.com/office/drawing/2014/main" id="{4F7B648C-CB86-451F-9455-A569A82E2BC2}"/>
              </a:ext>
            </a:extLst>
          </p:cNvPr>
          <p:cNvSpPr>
            <a:spLocks noGrp="1" noChangeArrowheads="1"/>
          </p:cNvSpPr>
          <p:nvPr>
            <p:ph type="dt" sz="quarter" idx="1"/>
          </p:nvPr>
        </p:nvSpPr>
        <p:spPr bwMode="auto">
          <a:xfrm>
            <a:off x="4024849" y="1"/>
            <a:ext cx="3076491" cy="510697"/>
          </a:xfrm>
          <a:prstGeom prst="rect">
            <a:avLst/>
          </a:prstGeom>
          <a:noFill/>
          <a:ln w="9525">
            <a:noFill/>
            <a:miter lim="800000"/>
            <a:headEnd/>
            <a:tailEnd/>
          </a:ln>
          <a:effectLst/>
        </p:spPr>
        <p:txBody>
          <a:bodyPr vert="horz" wrap="square" lIns="94737" tIns="47369" rIns="94737" bIns="47369" numCol="1" anchor="t" anchorCtr="0" compatLnSpc="1">
            <a:prstTxWarp prst="textNoShape">
              <a:avLst/>
            </a:prstTxWarp>
          </a:bodyPr>
          <a:lstStyle>
            <a:lvl1pPr algn="r" defTabSz="948006" eaLnBrk="1" hangingPunct="1">
              <a:defRPr sz="1200">
                <a:latin typeface="Arial" charset="0"/>
                <a:ea typeface="ＭＳ Ｐゴシック" pitchFamily="50" charset="-128"/>
              </a:defRPr>
            </a:lvl1pPr>
          </a:lstStyle>
          <a:p>
            <a:pPr>
              <a:defRPr/>
            </a:pPr>
            <a:endParaRPr lang="en-US" altLang="ja-JP"/>
          </a:p>
        </p:txBody>
      </p:sp>
      <p:sp>
        <p:nvSpPr>
          <p:cNvPr id="107524" name="Rectangle 4">
            <a:extLst>
              <a:ext uri="{FF2B5EF4-FFF2-40B4-BE49-F238E27FC236}">
                <a16:creationId xmlns:a16="http://schemas.microsoft.com/office/drawing/2014/main" id="{80598429-73BF-4D6F-A5D6-ED8F9B4879BB}"/>
              </a:ext>
            </a:extLst>
          </p:cNvPr>
          <p:cNvSpPr>
            <a:spLocks noGrp="1" noChangeArrowheads="1"/>
          </p:cNvSpPr>
          <p:nvPr>
            <p:ph type="ftr" sz="quarter" idx="2"/>
          </p:nvPr>
        </p:nvSpPr>
        <p:spPr bwMode="auto">
          <a:xfrm>
            <a:off x="1" y="9719944"/>
            <a:ext cx="3077626" cy="510697"/>
          </a:xfrm>
          <a:prstGeom prst="rect">
            <a:avLst/>
          </a:prstGeom>
          <a:noFill/>
          <a:ln w="9525">
            <a:noFill/>
            <a:miter lim="800000"/>
            <a:headEnd/>
            <a:tailEnd/>
          </a:ln>
          <a:effectLst/>
        </p:spPr>
        <p:txBody>
          <a:bodyPr vert="horz" wrap="square" lIns="94737" tIns="47369" rIns="94737" bIns="47369" numCol="1" anchor="b" anchorCtr="0" compatLnSpc="1">
            <a:prstTxWarp prst="textNoShape">
              <a:avLst/>
            </a:prstTxWarp>
          </a:bodyPr>
          <a:lstStyle>
            <a:lvl1pPr defTabSz="948006" eaLnBrk="1" hangingPunct="1">
              <a:defRPr sz="1200">
                <a:latin typeface="Arial" charset="0"/>
                <a:ea typeface="ＭＳ Ｐゴシック" pitchFamily="50" charset="-128"/>
              </a:defRPr>
            </a:lvl1pPr>
          </a:lstStyle>
          <a:p>
            <a:pPr>
              <a:defRPr/>
            </a:pPr>
            <a:endParaRPr lang="en-US" altLang="ja-JP"/>
          </a:p>
        </p:txBody>
      </p:sp>
      <p:sp>
        <p:nvSpPr>
          <p:cNvPr id="107525" name="Rectangle 5">
            <a:extLst>
              <a:ext uri="{FF2B5EF4-FFF2-40B4-BE49-F238E27FC236}">
                <a16:creationId xmlns:a16="http://schemas.microsoft.com/office/drawing/2014/main" id="{35CCD897-1DFD-4DAA-B69A-F3473C6AB05D}"/>
              </a:ext>
            </a:extLst>
          </p:cNvPr>
          <p:cNvSpPr>
            <a:spLocks noGrp="1" noChangeArrowheads="1"/>
          </p:cNvSpPr>
          <p:nvPr>
            <p:ph type="sldNum" sz="quarter" idx="3"/>
          </p:nvPr>
        </p:nvSpPr>
        <p:spPr bwMode="auto">
          <a:xfrm>
            <a:off x="4024849" y="9719944"/>
            <a:ext cx="3076491" cy="510697"/>
          </a:xfrm>
          <a:prstGeom prst="rect">
            <a:avLst/>
          </a:prstGeom>
          <a:noFill/>
          <a:ln w="9525">
            <a:noFill/>
            <a:miter lim="800000"/>
            <a:headEnd/>
            <a:tailEnd/>
          </a:ln>
          <a:effectLst/>
        </p:spPr>
        <p:txBody>
          <a:bodyPr vert="horz" wrap="square" lIns="94737" tIns="47369" rIns="94737" bIns="47369" numCol="1" anchor="b" anchorCtr="0" compatLnSpc="1">
            <a:prstTxWarp prst="textNoShape">
              <a:avLst/>
            </a:prstTxWarp>
          </a:bodyPr>
          <a:lstStyle>
            <a:lvl1pPr algn="r" eaLnBrk="1" hangingPunct="1">
              <a:defRPr sz="1200"/>
            </a:lvl1pPr>
          </a:lstStyle>
          <a:p>
            <a:pPr>
              <a:defRPr/>
            </a:pPr>
            <a:fld id="{1C52807B-D39E-4A42-A72F-2918BE110E16}"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E58A96F-5C90-4CFF-8DC8-E9DFEDEE096B}"/>
              </a:ext>
            </a:extLst>
          </p:cNvPr>
          <p:cNvSpPr>
            <a:spLocks noGrp="1" noChangeArrowheads="1"/>
          </p:cNvSpPr>
          <p:nvPr>
            <p:ph type="hdr" sz="quarter"/>
          </p:nvPr>
        </p:nvSpPr>
        <p:spPr bwMode="auto">
          <a:xfrm>
            <a:off x="1" y="1"/>
            <a:ext cx="3077626" cy="510697"/>
          </a:xfrm>
          <a:prstGeom prst="rect">
            <a:avLst/>
          </a:prstGeom>
          <a:noFill/>
          <a:ln w="9525">
            <a:noFill/>
            <a:miter lim="800000"/>
            <a:headEnd/>
            <a:tailEnd/>
          </a:ln>
          <a:effectLst/>
        </p:spPr>
        <p:txBody>
          <a:bodyPr vert="horz" wrap="square" lIns="94737" tIns="47369" rIns="94737" bIns="47369" numCol="1" anchor="t" anchorCtr="0" compatLnSpc="1">
            <a:prstTxWarp prst="textNoShape">
              <a:avLst/>
            </a:prstTxWarp>
          </a:bodyPr>
          <a:lstStyle>
            <a:lvl1pPr defTabSz="948006" eaLnBrk="1" hangingPunct="1">
              <a:defRPr sz="1200">
                <a:latin typeface="Arial" charset="0"/>
                <a:ea typeface="ＭＳ Ｐゴシック" pitchFamily="50" charset="-128"/>
              </a:defRPr>
            </a:lvl1pPr>
          </a:lstStyle>
          <a:p>
            <a:pPr>
              <a:defRPr/>
            </a:pPr>
            <a:endParaRPr lang="en-US" altLang="ja-JP"/>
          </a:p>
        </p:txBody>
      </p:sp>
      <p:sp>
        <p:nvSpPr>
          <p:cNvPr id="8195" name="Rectangle 3">
            <a:extLst>
              <a:ext uri="{FF2B5EF4-FFF2-40B4-BE49-F238E27FC236}">
                <a16:creationId xmlns:a16="http://schemas.microsoft.com/office/drawing/2014/main" id="{34462AB5-439F-4E43-A58B-726D1B0D2F16}"/>
              </a:ext>
            </a:extLst>
          </p:cNvPr>
          <p:cNvSpPr>
            <a:spLocks noGrp="1" noChangeArrowheads="1"/>
          </p:cNvSpPr>
          <p:nvPr>
            <p:ph type="dt" idx="1"/>
          </p:nvPr>
        </p:nvSpPr>
        <p:spPr bwMode="auto">
          <a:xfrm>
            <a:off x="4024849" y="1"/>
            <a:ext cx="3076491" cy="510697"/>
          </a:xfrm>
          <a:prstGeom prst="rect">
            <a:avLst/>
          </a:prstGeom>
          <a:noFill/>
          <a:ln w="9525">
            <a:noFill/>
            <a:miter lim="800000"/>
            <a:headEnd/>
            <a:tailEnd/>
          </a:ln>
          <a:effectLst/>
        </p:spPr>
        <p:txBody>
          <a:bodyPr vert="horz" wrap="square" lIns="94737" tIns="47369" rIns="94737" bIns="47369" numCol="1" anchor="t" anchorCtr="0" compatLnSpc="1">
            <a:prstTxWarp prst="textNoShape">
              <a:avLst/>
            </a:prstTxWarp>
          </a:bodyPr>
          <a:lstStyle>
            <a:lvl1pPr algn="r" defTabSz="948006" eaLnBrk="1" hangingPunct="1">
              <a:defRPr sz="1200">
                <a:latin typeface="Arial" charset="0"/>
                <a:ea typeface="ＭＳ Ｐゴシック" pitchFamily="50" charset="-128"/>
              </a:defRPr>
            </a:lvl1pPr>
          </a:lstStyle>
          <a:p>
            <a:pPr>
              <a:defRPr/>
            </a:pPr>
            <a:endParaRPr lang="en-US" altLang="ja-JP"/>
          </a:p>
        </p:txBody>
      </p:sp>
      <p:sp>
        <p:nvSpPr>
          <p:cNvPr id="6148" name="Rectangle 4">
            <a:extLst>
              <a:ext uri="{FF2B5EF4-FFF2-40B4-BE49-F238E27FC236}">
                <a16:creationId xmlns:a16="http://schemas.microsoft.com/office/drawing/2014/main" id="{38162A3A-F275-4CE8-A289-AA62B3D9FD78}"/>
              </a:ext>
            </a:extLst>
          </p:cNvPr>
          <p:cNvSpPr>
            <a:spLocks noGrp="1" noRot="1" noChangeAspect="1" noChangeArrowheads="1" noTextEdit="1"/>
          </p:cNvSpPr>
          <p:nvPr>
            <p:ph type="sldImg" idx="2"/>
          </p:nvPr>
        </p:nvSpPr>
        <p:spPr bwMode="auto">
          <a:xfrm>
            <a:off x="993775" y="766763"/>
            <a:ext cx="511810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a:extLst>
              <a:ext uri="{FF2B5EF4-FFF2-40B4-BE49-F238E27FC236}">
                <a16:creationId xmlns:a16="http://schemas.microsoft.com/office/drawing/2014/main" id="{2474BEB2-41CA-428C-A2D5-205606E1D10A}"/>
              </a:ext>
            </a:extLst>
          </p:cNvPr>
          <p:cNvSpPr>
            <a:spLocks noGrp="1" noChangeArrowheads="1"/>
          </p:cNvSpPr>
          <p:nvPr>
            <p:ph type="body" sz="quarter" idx="3"/>
          </p:nvPr>
        </p:nvSpPr>
        <p:spPr bwMode="auto">
          <a:xfrm>
            <a:off x="710135" y="4861167"/>
            <a:ext cx="5682206" cy="4605816"/>
          </a:xfrm>
          <a:prstGeom prst="rect">
            <a:avLst/>
          </a:prstGeom>
          <a:noFill/>
          <a:ln w="9525">
            <a:noFill/>
            <a:miter lim="800000"/>
            <a:headEnd/>
            <a:tailEnd/>
          </a:ln>
          <a:effectLst/>
        </p:spPr>
        <p:txBody>
          <a:bodyPr vert="horz" wrap="square" lIns="94737" tIns="47369" rIns="94737" bIns="47369"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8198" name="Rectangle 6">
            <a:extLst>
              <a:ext uri="{FF2B5EF4-FFF2-40B4-BE49-F238E27FC236}">
                <a16:creationId xmlns:a16="http://schemas.microsoft.com/office/drawing/2014/main" id="{3EF1B896-15A6-480F-A3C9-D7E2D7EF0C56}"/>
              </a:ext>
            </a:extLst>
          </p:cNvPr>
          <p:cNvSpPr>
            <a:spLocks noGrp="1" noChangeArrowheads="1"/>
          </p:cNvSpPr>
          <p:nvPr>
            <p:ph type="ftr" sz="quarter" idx="4"/>
          </p:nvPr>
        </p:nvSpPr>
        <p:spPr bwMode="auto">
          <a:xfrm>
            <a:off x="1" y="9719944"/>
            <a:ext cx="3077626" cy="510697"/>
          </a:xfrm>
          <a:prstGeom prst="rect">
            <a:avLst/>
          </a:prstGeom>
          <a:noFill/>
          <a:ln w="9525">
            <a:noFill/>
            <a:miter lim="800000"/>
            <a:headEnd/>
            <a:tailEnd/>
          </a:ln>
          <a:effectLst/>
        </p:spPr>
        <p:txBody>
          <a:bodyPr vert="horz" wrap="square" lIns="94737" tIns="47369" rIns="94737" bIns="47369" numCol="1" anchor="b" anchorCtr="0" compatLnSpc="1">
            <a:prstTxWarp prst="textNoShape">
              <a:avLst/>
            </a:prstTxWarp>
          </a:bodyPr>
          <a:lstStyle>
            <a:lvl1pPr defTabSz="948006" eaLnBrk="1" hangingPunct="1">
              <a:defRPr sz="1200">
                <a:latin typeface="Arial" charset="0"/>
                <a:ea typeface="ＭＳ Ｐゴシック" pitchFamily="50" charset="-128"/>
              </a:defRPr>
            </a:lvl1pPr>
          </a:lstStyle>
          <a:p>
            <a:pPr>
              <a:defRPr/>
            </a:pPr>
            <a:endParaRPr lang="en-US" altLang="ja-JP"/>
          </a:p>
        </p:txBody>
      </p:sp>
      <p:sp>
        <p:nvSpPr>
          <p:cNvPr id="8199" name="Rectangle 7">
            <a:extLst>
              <a:ext uri="{FF2B5EF4-FFF2-40B4-BE49-F238E27FC236}">
                <a16:creationId xmlns:a16="http://schemas.microsoft.com/office/drawing/2014/main" id="{B4D21AB2-95D7-4C80-A7FC-F5D9B741D0DF}"/>
              </a:ext>
            </a:extLst>
          </p:cNvPr>
          <p:cNvSpPr>
            <a:spLocks noGrp="1" noChangeArrowheads="1"/>
          </p:cNvSpPr>
          <p:nvPr>
            <p:ph type="sldNum" sz="quarter" idx="5"/>
          </p:nvPr>
        </p:nvSpPr>
        <p:spPr bwMode="auto">
          <a:xfrm>
            <a:off x="4024849" y="9719944"/>
            <a:ext cx="3076491" cy="510697"/>
          </a:xfrm>
          <a:prstGeom prst="rect">
            <a:avLst/>
          </a:prstGeom>
          <a:noFill/>
          <a:ln w="9525">
            <a:noFill/>
            <a:miter lim="800000"/>
            <a:headEnd/>
            <a:tailEnd/>
          </a:ln>
          <a:effectLst/>
        </p:spPr>
        <p:txBody>
          <a:bodyPr vert="horz" wrap="square" lIns="94737" tIns="47369" rIns="94737" bIns="47369" numCol="1" anchor="b" anchorCtr="0" compatLnSpc="1">
            <a:prstTxWarp prst="textNoShape">
              <a:avLst/>
            </a:prstTxWarp>
          </a:bodyPr>
          <a:lstStyle>
            <a:lvl1pPr algn="r" eaLnBrk="1" hangingPunct="1">
              <a:defRPr sz="1200"/>
            </a:lvl1pPr>
          </a:lstStyle>
          <a:p>
            <a:pPr>
              <a:defRPr/>
            </a:pPr>
            <a:fld id="{34645B55-FB01-4BEA-A9E0-49162662A664}"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 イメージ プレースホルダー 1">
            <a:extLst>
              <a:ext uri="{FF2B5EF4-FFF2-40B4-BE49-F238E27FC236}">
                <a16:creationId xmlns:a16="http://schemas.microsoft.com/office/drawing/2014/main" id="{7F4D8794-84C4-45E2-8C06-C90CB1D60E9E}"/>
              </a:ext>
            </a:extLst>
          </p:cNvPr>
          <p:cNvSpPr>
            <a:spLocks noGrp="1" noRot="1" noChangeAspect="1" noChangeArrowheads="1" noTextEdit="1"/>
          </p:cNvSpPr>
          <p:nvPr>
            <p:ph type="sldImg"/>
          </p:nvPr>
        </p:nvSpPr>
        <p:spPr>
          <a:ln/>
        </p:spPr>
      </p:sp>
      <p:sp>
        <p:nvSpPr>
          <p:cNvPr id="9219" name="ノート プレースホルダー 2">
            <a:extLst>
              <a:ext uri="{FF2B5EF4-FFF2-40B4-BE49-F238E27FC236}">
                <a16:creationId xmlns:a16="http://schemas.microsoft.com/office/drawing/2014/main" id="{45A75CC0-DD66-4B7D-9EB3-442D8AB34C4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ndParaRPr>
          </a:p>
        </p:txBody>
      </p:sp>
      <p:sp>
        <p:nvSpPr>
          <p:cNvPr id="9220" name="スライド番号プレースホルダー 3">
            <a:extLst>
              <a:ext uri="{FF2B5EF4-FFF2-40B4-BE49-F238E27FC236}">
                <a16:creationId xmlns:a16="http://schemas.microsoft.com/office/drawing/2014/main" id="{475776C5-8672-4173-AF32-B927615A863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69046" indent="-295787">
              <a:defRPr kumimoji="1">
                <a:solidFill>
                  <a:schemeClr val="tx1"/>
                </a:solidFill>
                <a:latin typeface="Arial" panose="020B0604020202020204" pitchFamily="34" charset="0"/>
                <a:ea typeface="ＭＳ Ｐゴシック" panose="020B0600070205080204" pitchFamily="50" charset="-128"/>
              </a:defRPr>
            </a:lvl2pPr>
            <a:lvl3pPr marL="1183148" indent="-236629">
              <a:defRPr kumimoji="1">
                <a:solidFill>
                  <a:schemeClr val="tx1"/>
                </a:solidFill>
                <a:latin typeface="Arial" panose="020B0604020202020204" pitchFamily="34" charset="0"/>
                <a:ea typeface="ＭＳ Ｐゴシック" panose="020B0600070205080204" pitchFamily="50" charset="-128"/>
              </a:defRPr>
            </a:lvl3pPr>
            <a:lvl4pPr marL="1658051" indent="-236629">
              <a:defRPr kumimoji="1">
                <a:solidFill>
                  <a:schemeClr val="tx1"/>
                </a:solidFill>
                <a:latin typeface="Arial" panose="020B0604020202020204" pitchFamily="34" charset="0"/>
                <a:ea typeface="ＭＳ Ｐゴシック" panose="020B0600070205080204" pitchFamily="50" charset="-128"/>
              </a:defRPr>
            </a:lvl4pPr>
            <a:lvl5pPr marL="2131310" indent="-236629">
              <a:defRPr kumimoji="1">
                <a:solidFill>
                  <a:schemeClr val="tx1"/>
                </a:solidFill>
                <a:latin typeface="Arial" panose="020B0604020202020204" pitchFamily="34" charset="0"/>
                <a:ea typeface="ＭＳ Ｐゴシック" panose="020B0600070205080204" pitchFamily="50" charset="-128"/>
              </a:defRPr>
            </a:lvl5pPr>
            <a:lvl6pPr marL="2604570" indent="-23662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77829" indent="-23662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51088" indent="-23662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24348" indent="-23662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783D0831-6074-45CF-BB44-01D1681EAB2D}" type="slidenum">
              <a:rPr lang="en-US" altLang="ja-JP" smtClean="0"/>
              <a:pPr/>
              <a:t>1</a:t>
            </a:fld>
            <a:endParaRPr lang="en-US" altLang="ja-JP"/>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34645B55-FB01-4BEA-A9E0-49162662A664}" type="slidenum">
              <a:rPr lang="en-US" altLang="ja-JP" smtClean="0"/>
              <a:pPr>
                <a:defRPr/>
              </a:pPr>
              <a:t>10</a:t>
            </a:fld>
            <a:endParaRPr lang="en-US" altLang="ja-JP"/>
          </a:p>
        </p:txBody>
      </p:sp>
    </p:spTree>
    <p:extLst>
      <p:ext uri="{BB962C8B-B14F-4D97-AF65-F5344CB8AC3E}">
        <p14:creationId xmlns:p14="http://schemas.microsoft.com/office/powerpoint/2010/main" val="4048579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4645B55-FB01-4BEA-A9E0-49162662A664}" type="slidenum">
              <a:rPr lang="en-US" altLang="ja-JP" smtClean="0"/>
              <a:pPr>
                <a:defRPr/>
              </a:pPr>
              <a:t>11</a:t>
            </a:fld>
            <a:endParaRPr lang="en-US" altLang="ja-JP"/>
          </a:p>
        </p:txBody>
      </p:sp>
    </p:spTree>
    <p:extLst>
      <p:ext uri="{BB962C8B-B14F-4D97-AF65-F5344CB8AC3E}">
        <p14:creationId xmlns:p14="http://schemas.microsoft.com/office/powerpoint/2010/main" val="4080828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スライド イメージ プレースホルダー 1">
            <a:extLst>
              <a:ext uri="{FF2B5EF4-FFF2-40B4-BE49-F238E27FC236}">
                <a16:creationId xmlns:a16="http://schemas.microsoft.com/office/drawing/2014/main" id="{52BE8FD8-72A1-4012-8E64-1906E3C09CD1}"/>
              </a:ext>
            </a:extLst>
          </p:cNvPr>
          <p:cNvSpPr>
            <a:spLocks noGrp="1" noRot="1" noChangeAspect="1" noChangeArrowheads="1" noTextEdit="1"/>
          </p:cNvSpPr>
          <p:nvPr>
            <p:ph type="sldImg"/>
          </p:nvPr>
        </p:nvSpPr>
        <p:spPr>
          <a:ln/>
        </p:spPr>
      </p:sp>
      <p:sp>
        <p:nvSpPr>
          <p:cNvPr id="89091" name="ノート プレースホルダー 2">
            <a:extLst>
              <a:ext uri="{FF2B5EF4-FFF2-40B4-BE49-F238E27FC236}">
                <a16:creationId xmlns:a16="http://schemas.microsoft.com/office/drawing/2014/main" id="{8691BD57-4159-4187-A716-0BC80733624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ndParaRPr>
          </a:p>
        </p:txBody>
      </p:sp>
      <p:sp>
        <p:nvSpPr>
          <p:cNvPr id="89092" name="スライド番号プレースホルダー 3">
            <a:extLst>
              <a:ext uri="{FF2B5EF4-FFF2-40B4-BE49-F238E27FC236}">
                <a16:creationId xmlns:a16="http://schemas.microsoft.com/office/drawing/2014/main" id="{1071B407-22FD-4749-89F3-675A277F204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69046" indent="-295787">
              <a:defRPr kumimoji="1">
                <a:solidFill>
                  <a:schemeClr val="tx1"/>
                </a:solidFill>
                <a:latin typeface="Arial" panose="020B0604020202020204" pitchFamily="34" charset="0"/>
                <a:ea typeface="ＭＳ Ｐゴシック" panose="020B0600070205080204" pitchFamily="50" charset="-128"/>
              </a:defRPr>
            </a:lvl2pPr>
            <a:lvl3pPr marL="1183148" indent="-236629">
              <a:defRPr kumimoji="1">
                <a:solidFill>
                  <a:schemeClr val="tx1"/>
                </a:solidFill>
                <a:latin typeface="Arial" panose="020B0604020202020204" pitchFamily="34" charset="0"/>
                <a:ea typeface="ＭＳ Ｐゴシック" panose="020B0600070205080204" pitchFamily="50" charset="-128"/>
              </a:defRPr>
            </a:lvl3pPr>
            <a:lvl4pPr marL="1658051" indent="-236629">
              <a:defRPr kumimoji="1">
                <a:solidFill>
                  <a:schemeClr val="tx1"/>
                </a:solidFill>
                <a:latin typeface="Arial" panose="020B0604020202020204" pitchFamily="34" charset="0"/>
                <a:ea typeface="ＭＳ Ｐゴシック" panose="020B0600070205080204" pitchFamily="50" charset="-128"/>
              </a:defRPr>
            </a:lvl4pPr>
            <a:lvl5pPr marL="2131310" indent="-236629">
              <a:defRPr kumimoji="1">
                <a:solidFill>
                  <a:schemeClr val="tx1"/>
                </a:solidFill>
                <a:latin typeface="Arial" panose="020B0604020202020204" pitchFamily="34" charset="0"/>
                <a:ea typeface="ＭＳ Ｐゴシック" panose="020B0600070205080204" pitchFamily="50" charset="-128"/>
              </a:defRPr>
            </a:lvl5pPr>
            <a:lvl6pPr marL="2604570" indent="-23662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77829" indent="-23662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51088" indent="-23662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24348" indent="-23662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67B9B53A-936E-45E4-B385-ACB70DD90FF8}" type="slidenum">
              <a:rPr lang="en-US" altLang="ja-JP" smtClean="0"/>
              <a:pPr/>
              <a:t>12</a:t>
            </a:fld>
            <a:endParaRPr lang="en-US" altLang="ja-JP"/>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34645B55-FB01-4BEA-A9E0-49162662A664}" type="slidenum">
              <a:rPr lang="en-US" altLang="ja-JP" smtClean="0"/>
              <a:pPr>
                <a:defRPr/>
              </a:pPr>
              <a:t>13</a:t>
            </a:fld>
            <a:endParaRPr lang="en-US" altLang="ja-JP"/>
          </a:p>
        </p:txBody>
      </p:sp>
    </p:spTree>
    <p:extLst>
      <p:ext uri="{BB962C8B-B14F-4D97-AF65-F5344CB8AC3E}">
        <p14:creationId xmlns:p14="http://schemas.microsoft.com/office/powerpoint/2010/main" val="1778583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スライド イメージ プレースホルダー 1">
            <a:extLst>
              <a:ext uri="{FF2B5EF4-FFF2-40B4-BE49-F238E27FC236}">
                <a16:creationId xmlns:a16="http://schemas.microsoft.com/office/drawing/2014/main" id="{2084C217-053A-4376-893F-DDC0AF118B1B}"/>
              </a:ext>
            </a:extLst>
          </p:cNvPr>
          <p:cNvSpPr>
            <a:spLocks noGrp="1" noRot="1" noChangeAspect="1" noChangeArrowheads="1" noTextEdit="1"/>
          </p:cNvSpPr>
          <p:nvPr>
            <p:ph type="sldImg"/>
          </p:nvPr>
        </p:nvSpPr>
        <p:spPr>
          <a:ln/>
        </p:spPr>
      </p:sp>
      <p:sp>
        <p:nvSpPr>
          <p:cNvPr id="92163" name="ノート プレースホルダー 2">
            <a:extLst>
              <a:ext uri="{FF2B5EF4-FFF2-40B4-BE49-F238E27FC236}">
                <a16:creationId xmlns:a16="http://schemas.microsoft.com/office/drawing/2014/main" id="{409039B2-14E0-4D0F-863B-2FA5ED283C4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ndParaRPr>
          </a:p>
        </p:txBody>
      </p:sp>
      <p:sp>
        <p:nvSpPr>
          <p:cNvPr id="92164" name="スライド番号プレースホルダー 3">
            <a:extLst>
              <a:ext uri="{FF2B5EF4-FFF2-40B4-BE49-F238E27FC236}">
                <a16:creationId xmlns:a16="http://schemas.microsoft.com/office/drawing/2014/main" id="{9A0F251D-C1C3-4EB4-A153-F43C5DD585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69046" indent="-295787">
              <a:defRPr kumimoji="1">
                <a:solidFill>
                  <a:schemeClr val="tx1"/>
                </a:solidFill>
                <a:latin typeface="Arial" panose="020B0604020202020204" pitchFamily="34" charset="0"/>
                <a:ea typeface="ＭＳ Ｐゴシック" panose="020B0600070205080204" pitchFamily="50" charset="-128"/>
              </a:defRPr>
            </a:lvl2pPr>
            <a:lvl3pPr marL="1183148" indent="-236629">
              <a:defRPr kumimoji="1">
                <a:solidFill>
                  <a:schemeClr val="tx1"/>
                </a:solidFill>
                <a:latin typeface="Arial" panose="020B0604020202020204" pitchFamily="34" charset="0"/>
                <a:ea typeface="ＭＳ Ｐゴシック" panose="020B0600070205080204" pitchFamily="50" charset="-128"/>
              </a:defRPr>
            </a:lvl3pPr>
            <a:lvl4pPr marL="1658051" indent="-236629">
              <a:defRPr kumimoji="1">
                <a:solidFill>
                  <a:schemeClr val="tx1"/>
                </a:solidFill>
                <a:latin typeface="Arial" panose="020B0604020202020204" pitchFamily="34" charset="0"/>
                <a:ea typeface="ＭＳ Ｐゴシック" panose="020B0600070205080204" pitchFamily="50" charset="-128"/>
              </a:defRPr>
            </a:lvl4pPr>
            <a:lvl5pPr marL="2131310" indent="-236629">
              <a:defRPr kumimoji="1">
                <a:solidFill>
                  <a:schemeClr val="tx1"/>
                </a:solidFill>
                <a:latin typeface="Arial" panose="020B0604020202020204" pitchFamily="34" charset="0"/>
                <a:ea typeface="ＭＳ Ｐゴシック" panose="020B0600070205080204" pitchFamily="50" charset="-128"/>
              </a:defRPr>
            </a:lvl5pPr>
            <a:lvl6pPr marL="2604570" indent="-23662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77829" indent="-23662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51088" indent="-23662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24348" indent="-23662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91BD7090-A9E6-461A-98F6-ACC3BE633ABD}" type="slidenum">
              <a:rPr lang="en-US" altLang="ja-JP" smtClean="0"/>
              <a:pPr/>
              <a:t>14</a:t>
            </a:fld>
            <a:endParaRPr lang="en-US" altLang="ja-JP"/>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34645B55-FB01-4BEA-A9E0-49162662A664}" type="slidenum">
              <a:rPr lang="en-US" altLang="ja-JP" smtClean="0"/>
              <a:pPr>
                <a:defRPr/>
              </a:pPr>
              <a:t>15</a:t>
            </a:fld>
            <a:endParaRPr lang="en-US" altLang="ja-JP"/>
          </a:p>
        </p:txBody>
      </p:sp>
    </p:spTree>
    <p:extLst>
      <p:ext uri="{BB962C8B-B14F-4D97-AF65-F5344CB8AC3E}">
        <p14:creationId xmlns:p14="http://schemas.microsoft.com/office/powerpoint/2010/main" val="2872556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34645B55-FB01-4BEA-A9E0-49162662A664}" type="slidenum">
              <a:rPr lang="en-US" altLang="ja-JP" smtClean="0"/>
              <a:pPr>
                <a:defRPr/>
              </a:pPr>
              <a:t>16</a:t>
            </a:fld>
            <a:endParaRPr lang="en-US" altLang="ja-JP"/>
          </a:p>
        </p:txBody>
      </p:sp>
    </p:spTree>
    <p:extLst>
      <p:ext uri="{BB962C8B-B14F-4D97-AF65-F5344CB8AC3E}">
        <p14:creationId xmlns:p14="http://schemas.microsoft.com/office/powerpoint/2010/main" val="2343711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34645B55-FB01-4BEA-A9E0-49162662A664}" type="slidenum">
              <a:rPr lang="en-US" altLang="ja-JP" smtClean="0"/>
              <a:pPr>
                <a:defRPr/>
              </a:pPr>
              <a:t>17</a:t>
            </a:fld>
            <a:endParaRPr lang="en-US" altLang="ja-JP"/>
          </a:p>
        </p:txBody>
      </p:sp>
    </p:spTree>
    <p:extLst>
      <p:ext uri="{BB962C8B-B14F-4D97-AF65-F5344CB8AC3E}">
        <p14:creationId xmlns:p14="http://schemas.microsoft.com/office/powerpoint/2010/main" val="1530903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34645B55-FB01-4BEA-A9E0-49162662A664}" type="slidenum">
              <a:rPr lang="en-US" altLang="ja-JP" smtClean="0"/>
              <a:pPr>
                <a:defRPr/>
              </a:pPr>
              <a:t>18</a:t>
            </a:fld>
            <a:endParaRPr lang="en-US" altLang="ja-JP"/>
          </a:p>
        </p:txBody>
      </p:sp>
    </p:spTree>
    <p:extLst>
      <p:ext uri="{BB962C8B-B14F-4D97-AF65-F5344CB8AC3E}">
        <p14:creationId xmlns:p14="http://schemas.microsoft.com/office/powerpoint/2010/main" val="584793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スライド イメージ プレースホルダー 1">
            <a:extLst>
              <a:ext uri="{FF2B5EF4-FFF2-40B4-BE49-F238E27FC236}">
                <a16:creationId xmlns:a16="http://schemas.microsoft.com/office/drawing/2014/main" id="{7714E982-5D14-440A-82DD-A5619CB9080D}"/>
              </a:ext>
            </a:extLst>
          </p:cNvPr>
          <p:cNvSpPr>
            <a:spLocks noGrp="1" noRot="1" noChangeAspect="1" noChangeArrowheads="1" noTextEdit="1"/>
          </p:cNvSpPr>
          <p:nvPr>
            <p:ph type="sldImg"/>
          </p:nvPr>
        </p:nvSpPr>
        <p:spPr>
          <a:ln/>
        </p:spPr>
      </p:sp>
      <p:sp>
        <p:nvSpPr>
          <p:cNvPr id="96259" name="ノート プレースホルダー 2">
            <a:extLst>
              <a:ext uri="{FF2B5EF4-FFF2-40B4-BE49-F238E27FC236}">
                <a16:creationId xmlns:a16="http://schemas.microsoft.com/office/drawing/2014/main" id="{EC9AD3E1-9B56-4171-99D0-1B0FFA4920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ndParaRPr>
          </a:p>
        </p:txBody>
      </p:sp>
      <p:sp>
        <p:nvSpPr>
          <p:cNvPr id="96260" name="スライド番号プレースホルダー 3">
            <a:extLst>
              <a:ext uri="{FF2B5EF4-FFF2-40B4-BE49-F238E27FC236}">
                <a16:creationId xmlns:a16="http://schemas.microsoft.com/office/drawing/2014/main" id="{369D6C67-C1CC-4432-88AC-199B983D4E5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69046" indent="-295787">
              <a:defRPr kumimoji="1">
                <a:solidFill>
                  <a:schemeClr val="tx1"/>
                </a:solidFill>
                <a:latin typeface="Arial" panose="020B0604020202020204" pitchFamily="34" charset="0"/>
                <a:ea typeface="ＭＳ Ｐゴシック" panose="020B0600070205080204" pitchFamily="50" charset="-128"/>
              </a:defRPr>
            </a:lvl2pPr>
            <a:lvl3pPr marL="1183148" indent="-236629">
              <a:defRPr kumimoji="1">
                <a:solidFill>
                  <a:schemeClr val="tx1"/>
                </a:solidFill>
                <a:latin typeface="Arial" panose="020B0604020202020204" pitchFamily="34" charset="0"/>
                <a:ea typeface="ＭＳ Ｐゴシック" panose="020B0600070205080204" pitchFamily="50" charset="-128"/>
              </a:defRPr>
            </a:lvl3pPr>
            <a:lvl4pPr marL="1658051" indent="-236629">
              <a:defRPr kumimoji="1">
                <a:solidFill>
                  <a:schemeClr val="tx1"/>
                </a:solidFill>
                <a:latin typeface="Arial" panose="020B0604020202020204" pitchFamily="34" charset="0"/>
                <a:ea typeface="ＭＳ Ｐゴシック" panose="020B0600070205080204" pitchFamily="50" charset="-128"/>
              </a:defRPr>
            </a:lvl4pPr>
            <a:lvl5pPr marL="2131310" indent="-236629">
              <a:defRPr kumimoji="1">
                <a:solidFill>
                  <a:schemeClr val="tx1"/>
                </a:solidFill>
                <a:latin typeface="Arial" panose="020B0604020202020204" pitchFamily="34" charset="0"/>
                <a:ea typeface="ＭＳ Ｐゴシック" panose="020B0600070205080204" pitchFamily="50" charset="-128"/>
              </a:defRPr>
            </a:lvl5pPr>
            <a:lvl6pPr marL="2604570" indent="-23662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77829" indent="-23662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51088" indent="-23662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24348" indent="-23662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BC1FBE57-72C6-44EC-86A8-A9D48D4B06C7}" type="slidenum">
              <a:rPr lang="en-US" altLang="ja-JP" smtClean="0"/>
              <a:pPr/>
              <a:t>20</a:t>
            </a:fld>
            <a:endParaRPr lang="en-US"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 イメージ プレースホルダ 1">
            <a:extLst>
              <a:ext uri="{FF2B5EF4-FFF2-40B4-BE49-F238E27FC236}">
                <a16:creationId xmlns:a16="http://schemas.microsoft.com/office/drawing/2014/main" id="{44664413-55BF-421D-9788-8529F0DBDE35}"/>
              </a:ext>
            </a:extLst>
          </p:cNvPr>
          <p:cNvSpPr>
            <a:spLocks noGrp="1" noRot="1" noChangeAspect="1" noChangeArrowheads="1" noTextEdit="1"/>
          </p:cNvSpPr>
          <p:nvPr>
            <p:ph type="sldImg"/>
          </p:nvPr>
        </p:nvSpPr>
        <p:spPr>
          <a:ln/>
        </p:spPr>
      </p:sp>
      <p:sp>
        <p:nvSpPr>
          <p:cNvPr id="11267" name="ノート プレースホルダ 2">
            <a:extLst>
              <a:ext uri="{FF2B5EF4-FFF2-40B4-BE49-F238E27FC236}">
                <a16:creationId xmlns:a16="http://schemas.microsoft.com/office/drawing/2014/main" id="{755F9DA6-7F5D-41E7-888C-E1BA36C7ED0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ndParaRPr>
          </a:p>
        </p:txBody>
      </p:sp>
      <p:sp>
        <p:nvSpPr>
          <p:cNvPr id="11268" name="スライド番号プレースホルダ 3">
            <a:extLst>
              <a:ext uri="{FF2B5EF4-FFF2-40B4-BE49-F238E27FC236}">
                <a16:creationId xmlns:a16="http://schemas.microsoft.com/office/drawing/2014/main" id="{E22B7059-AEEB-46E3-8A98-FC54A572644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876">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3977" indent="-297431" defTabSz="944876">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91365"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9553"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46100"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19359"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9261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6587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39137"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1779D3CD-1098-452E-ABC3-D248C29D858D}" type="slidenum">
              <a:rPr lang="en-US" altLang="ja-JP" smtClean="0">
                <a:ea typeface="ＭＳ Ｐゴシック" panose="020B0600070205080204" pitchFamily="50" charset="-128"/>
              </a:rPr>
              <a:pPr>
                <a:spcBef>
                  <a:spcPct val="0"/>
                </a:spcBef>
              </a:pPr>
              <a:t>2</a:t>
            </a:fld>
            <a:endParaRPr lang="en-US" altLang="ja-JP">
              <a:ea typeface="ＭＳ Ｐゴシック" panose="020B0600070205080204" pitchFamily="50"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224DAE15-B983-46C5-B2E0-C6B43F4F25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876">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3977" indent="-297431" defTabSz="944876">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91365"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9553"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46100"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19359"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9261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6587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39137"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124D4588-4EF1-4C3B-9214-76891C1AF1D7}" type="slidenum">
              <a:rPr lang="en-US" altLang="ja-JP" smtClean="0">
                <a:ea typeface="ＭＳ Ｐゴシック" panose="020B0600070205080204" pitchFamily="50" charset="-128"/>
              </a:rPr>
              <a:pPr>
                <a:spcBef>
                  <a:spcPct val="0"/>
                </a:spcBef>
              </a:pPr>
              <a:t>21</a:t>
            </a:fld>
            <a:endParaRPr lang="en-US" altLang="ja-JP">
              <a:ea typeface="ＭＳ Ｐゴシック" panose="020B0600070205080204" pitchFamily="50" charset="-128"/>
            </a:endParaRPr>
          </a:p>
        </p:txBody>
      </p:sp>
      <p:sp>
        <p:nvSpPr>
          <p:cNvPr id="13315" name="Rectangle 2">
            <a:extLst>
              <a:ext uri="{FF2B5EF4-FFF2-40B4-BE49-F238E27FC236}">
                <a16:creationId xmlns:a16="http://schemas.microsoft.com/office/drawing/2014/main" id="{858614BD-8591-4356-9506-2288EA71AC7F}"/>
              </a:ext>
            </a:extLst>
          </p:cNvPr>
          <p:cNvSpPr>
            <a:spLocks noGrp="1" noRot="1" noChangeAspect="1" noChangeArrowheads="1" noTextEdit="1"/>
          </p:cNvSpPr>
          <p:nvPr>
            <p:ph type="sldImg"/>
          </p:nvPr>
        </p:nvSpPr>
        <p:spPr>
          <a:xfrm>
            <a:off x="995363" y="768350"/>
            <a:ext cx="5116512" cy="3836988"/>
          </a:xfrm>
          <a:ln/>
        </p:spPr>
      </p:sp>
      <p:sp>
        <p:nvSpPr>
          <p:cNvPr id="13316" name="Rectangle 3">
            <a:extLst>
              <a:ext uri="{FF2B5EF4-FFF2-40B4-BE49-F238E27FC236}">
                <a16:creationId xmlns:a16="http://schemas.microsoft.com/office/drawing/2014/main" id="{B4CFE811-26A2-44FC-ABA1-CF7D4C8E073B}"/>
              </a:ext>
            </a:extLst>
          </p:cNvPr>
          <p:cNvSpPr>
            <a:spLocks noGrp="1" noChangeArrowheads="1"/>
          </p:cNvSpPr>
          <p:nvPr>
            <p:ph type="body" idx="1"/>
          </p:nvPr>
        </p:nvSpPr>
        <p:spPr>
          <a:xfrm>
            <a:off x="710135" y="4861165"/>
            <a:ext cx="5682206" cy="460342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34645B55-FB01-4BEA-A9E0-49162662A664}" type="slidenum">
              <a:rPr lang="en-US" altLang="ja-JP" smtClean="0"/>
              <a:pPr>
                <a:defRPr/>
              </a:pPr>
              <a:t>22</a:t>
            </a:fld>
            <a:endParaRPr lang="en-US" altLang="ja-JP"/>
          </a:p>
        </p:txBody>
      </p:sp>
    </p:spTree>
    <p:extLst>
      <p:ext uri="{BB962C8B-B14F-4D97-AF65-F5344CB8AC3E}">
        <p14:creationId xmlns:p14="http://schemas.microsoft.com/office/powerpoint/2010/main" val="7456235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a:extLst>
              <a:ext uri="{FF2B5EF4-FFF2-40B4-BE49-F238E27FC236}">
                <a16:creationId xmlns:a16="http://schemas.microsoft.com/office/drawing/2014/main" id="{2BE771D0-5056-4CEF-B810-E8B04FFADC11}"/>
              </a:ext>
            </a:extLst>
          </p:cNvPr>
          <p:cNvSpPr>
            <a:spLocks noGrp="1" noRot="1" noChangeAspect="1" noChangeArrowheads="1" noTextEdit="1"/>
          </p:cNvSpPr>
          <p:nvPr>
            <p:ph type="sldImg"/>
          </p:nvPr>
        </p:nvSpPr>
        <p:spPr>
          <a:ln/>
        </p:spPr>
      </p:sp>
      <p:sp>
        <p:nvSpPr>
          <p:cNvPr id="16387" name="ノート プレースホルダ 2">
            <a:extLst>
              <a:ext uri="{FF2B5EF4-FFF2-40B4-BE49-F238E27FC236}">
                <a16:creationId xmlns:a16="http://schemas.microsoft.com/office/drawing/2014/main" id="{389F5890-9A85-4AF2-9779-AADE03FDC28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ndParaRPr>
          </a:p>
        </p:txBody>
      </p:sp>
      <p:sp>
        <p:nvSpPr>
          <p:cNvPr id="16388" name="スライド番号プレースホルダ 3">
            <a:extLst>
              <a:ext uri="{FF2B5EF4-FFF2-40B4-BE49-F238E27FC236}">
                <a16:creationId xmlns:a16="http://schemas.microsoft.com/office/drawing/2014/main" id="{CB023A80-EBAA-418C-B2A2-A36E8BA1D92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876">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3977" indent="-297431" defTabSz="944876">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91365"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9553"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46100"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19359"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9261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6587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39137"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0DF01A28-FFB2-4179-8027-88246EA93787}" type="slidenum">
              <a:rPr lang="en-US" altLang="ja-JP" smtClean="0">
                <a:ea typeface="ＭＳ Ｐゴシック" panose="020B0600070205080204" pitchFamily="50" charset="-128"/>
              </a:rPr>
              <a:pPr>
                <a:spcBef>
                  <a:spcPct val="0"/>
                </a:spcBef>
              </a:pPr>
              <a:t>23</a:t>
            </a:fld>
            <a:endParaRPr lang="en-US" altLang="ja-JP">
              <a:ea typeface="ＭＳ Ｐゴシック" panose="020B0600070205080204" pitchFamily="50"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a:extLst>
              <a:ext uri="{FF2B5EF4-FFF2-40B4-BE49-F238E27FC236}">
                <a16:creationId xmlns:a16="http://schemas.microsoft.com/office/drawing/2014/main" id="{BF1BEC38-9E4A-415E-B34F-E7712CD0B30D}"/>
              </a:ext>
            </a:extLst>
          </p:cNvPr>
          <p:cNvSpPr>
            <a:spLocks noGrp="1" noRot="1" noChangeAspect="1" noChangeArrowheads="1" noTextEdit="1"/>
          </p:cNvSpPr>
          <p:nvPr>
            <p:ph type="sldImg"/>
          </p:nvPr>
        </p:nvSpPr>
        <p:spPr>
          <a:ln/>
        </p:spPr>
      </p:sp>
      <p:sp>
        <p:nvSpPr>
          <p:cNvPr id="55299" name="ノート プレースホルダー 2">
            <a:extLst>
              <a:ext uri="{FF2B5EF4-FFF2-40B4-BE49-F238E27FC236}">
                <a16:creationId xmlns:a16="http://schemas.microsoft.com/office/drawing/2014/main" id="{A3120580-F9DF-4F7B-85DF-B2B12E02F404}"/>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TW" altLang="en-US" b="1" dirty="0">
              <a:latin typeface="+mj-ea"/>
              <a:ea typeface="+mj-ea"/>
            </a:endParaRPr>
          </a:p>
        </p:txBody>
      </p:sp>
      <p:sp>
        <p:nvSpPr>
          <p:cNvPr id="18436" name="スライド番号プレースホルダー 3">
            <a:extLst>
              <a:ext uri="{FF2B5EF4-FFF2-40B4-BE49-F238E27FC236}">
                <a16:creationId xmlns:a16="http://schemas.microsoft.com/office/drawing/2014/main" id="{D377CFFB-404E-4ED0-B8DC-74F5B641727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69046" indent="-295787">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83148" indent="-236629">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58051" indent="-236629">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31310" indent="-236629">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04570" indent="-23662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77829" indent="-23662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51088" indent="-23662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24348" indent="-23662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BE82F12E-1429-4418-A416-39196654FA9E}" type="slidenum">
              <a:rPr lang="en-US" altLang="ja-JP" smtClean="0">
                <a:ea typeface="ＭＳ Ｐゴシック" panose="020B0600070205080204" pitchFamily="50" charset="-128"/>
              </a:rPr>
              <a:pPr>
                <a:spcBef>
                  <a:spcPct val="0"/>
                </a:spcBef>
              </a:pPr>
              <a:t>24</a:t>
            </a:fld>
            <a:endParaRPr lang="en-US" altLang="ja-JP">
              <a:ea typeface="ＭＳ Ｐゴシック" panose="020B0600070205080204" pitchFamily="50"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4645B55-FB01-4BEA-A9E0-49162662A664}" type="slidenum">
              <a:rPr lang="en-US" altLang="ja-JP" smtClean="0"/>
              <a:pPr>
                <a:defRPr/>
              </a:pPr>
              <a:t>25</a:t>
            </a:fld>
            <a:endParaRPr lang="en-US" altLang="ja-JP"/>
          </a:p>
        </p:txBody>
      </p:sp>
    </p:spTree>
    <p:extLst>
      <p:ext uri="{BB962C8B-B14F-4D97-AF65-F5344CB8AC3E}">
        <p14:creationId xmlns:p14="http://schemas.microsoft.com/office/powerpoint/2010/main" val="40786261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 1">
            <a:extLst>
              <a:ext uri="{FF2B5EF4-FFF2-40B4-BE49-F238E27FC236}">
                <a16:creationId xmlns:a16="http://schemas.microsoft.com/office/drawing/2014/main" id="{54A6BFE3-C79C-4971-9A21-0D9F395067E5}"/>
              </a:ext>
            </a:extLst>
          </p:cNvPr>
          <p:cNvSpPr>
            <a:spLocks noGrp="1" noRot="1" noChangeAspect="1" noChangeArrowheads="1" noTextEdit="1"/>
          </p:cNvSpPr>
          <p:nvPr>
            <p:ph type="sldImg"/>
          </p:nvPr>
        </p:nvSpPr>
        <p:spPr>
          <a:ln/>
        </p:spPr>
      </p:sp>
      <p:sp>
        <p:nvSpPr>
          <p:cNvPr id="22531" name="ノート プレースホルダ 2">
            <a:extLst>
              <a:ext uri="{FF2B5EF4-FFF2-40B4-BE49-F238E27FC236}">
                <a16:creationId xmlns:a16="http://schemas.microsoft.com/office/drawing/2014/main" id="{A815D54E-D843-4A5D-8558-77A068ED39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ndParaRPr>
          </a:p>
        </p:txBody>
      </p:sp>
      <p:sp>
        <p:nvSpPr>
          <p:cNvPr id="22532" name="スライド番号プレースホルダ 3">
            <a:extLst>
              <a:ext uri="{FF2B5EF4-FFF2-40B4-BE49-F238E27FC236}">
                <a16:creationId xmlns:a16="http://schemas.microsoft.com/office/drawing/2014/main" id="{DFC475FC-6353-4F9B-BEC9-3643A12CD87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876">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3977" indent="-297431" defTabSz="944876">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91365"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9553"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46100"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19359"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9261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6587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39137"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0AD56FBF-1412-4FE6-83F5-873CC9DE8028}" type="slidenum">
              <a:rPr lang="en-US" altLang="ja-JP" smtClean="0">
                <a:ea typeface="ＭＳ Ｐゴシック" panose="020B0600070205080204" pitchFamily="50" charset="-128"/>
              </a:rPr>
              <a:pPr>
                <a:spcBef>
                  <a:spcPct val="0"/>
                </a:spcBef>
              </a:pPr>
              <a:t>26</a:t>
            </a:fld>
            <a:endParaRPr lang="en-US" altLang="ja-JP">
              <a:ea typeface="ＭＳ Ｐゴシック" panose="020B0600070205080204" pitchFamily="50"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 1">
            <a:extLst>
              <a:ext uri="{FF2B5EF4-FFF2-40B4-BE49-F238E27FC236}">
                <a16:creationId xmlns:a16="http://schemas.microsoft.com/office/drawing/2014/main" id="{36520491-702D-487A-8DE5-CB1050DB3F7E}"/>
              </a:ext>
            </a:extLst>
          </p:cNvPr>
          <p:cNvSpPr>
            <a:spLocks noGrp="1" noRot="1" noChangeAspect="1" noChangeArrowheads="1" noTextEdit="1"/>
          </p:cNvSpPr>
          <p:nvPr>
            <p:ph type="sldImg"/>
          </p:nvPr>
        </p:nvSpPr>
        <p:spPr>
          <a:ln/>
        </p:spPr>
      </p:sp>
      <p:sp>
        <p:nvSpPr>
          <p:cNvPr id="51203" name="ノート プレースホルダ 2">
            <a:extLst>
              <a:ext uri="{FF2B5EF4-FFF2-40B4-BE49-F238E27FC236}">
                <a16:creationId xmlns:a16="http://schemas.microsoft.com/office/drawing/2014/main" id="{5C9974E3-B45C-45ED-94BD-630DA2AECE9C}"/>
              </a:ext>
            </a:extLst>
          </p:cNvPr>
          <p:cNvSpPr>
            <a:spLocks noGrp="1"/>
          </p:cNvSpPr>
          <p:nvPr>
            <p:ph type="body" idx="1"/>
          </p:nvPr>
        </p:nvSpPr>
        <p:spPr>
          <a:ln/>
          <a:extLst/>
        </p:spPr>
        <p:txBody>
          <a:bodyPr/>
          <a:lstStyle/>
          <a:p>
            <a:pPr>
              <a:defRPr/>
            </a:pPr>
            <a:endParaRPr lang="ja-JP" altLang="en-US" dirty="0"/>
          </a:p>
          <a:p>
            <a:pPr>
              <a:defRPr/>
            </a:pPr>
            <a:endParaRPr lang="ja-JP" altLang="en-US" dirty="0"/>
          </a:p>
        </p:txBody>
      </p:sp>
      <p:sp>
        <p:nvSpPr>
          <p:cNvPr id="28676" name="スライド番号プレースホルダ 3">
            <a:extLst>
              <a:ext uri="{FF2B5EF4-FFF2-40B4-BE49-F238E27FC236}">
                <a16:creationId xmlns:a16="http://schemas.microsoft.com/office/drawing/2014/main" id="{0DE1FCA7-9B6F-4569-BD3A-A7206E01BC4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876">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3977" indent="-297431" defTabSz="944876">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91365"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9553"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46100"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19359"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9261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6587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39137"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D4CD70B-328D-4245-9F6E-1978C544C23F}" type="slidenum">
              <a:rPr lang="en-US" altLang="ja-JP" smtClean="0">
                <a:solidFill>
                  <a:srgbClr val="000000"/>
                </a:solidFill>
                <a:ea typeface="ＭＳ Ｐゴシック" panose="020B0600070205080204" pitchFamily="50" charset="-128"/>
              </a:rPr>
              <a:pPr>
                <a:spcBef>
                  <a:spcPct val="0"/>
                </a:spcBef>
              </a:pPr>
              <a:t>27</a:t>
            </a:fld>
            <a:endParaRPr lang="en-US" altLang="ja-JP">
              <a:solidFill>
                <a:srgbClr val="000000"/>
              </a:solidFill>
              <a:ea typeface="ＭＳ Ｐゴシック" panose="020B0600070205080204" pitchFamily="50"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a:extLst>
              <a:ext uri="{FF2B5EF4-FFF2-40B4-BE49-F238E27FC236}">
                <a16:creationId xmlns:a16="http://schemas.microsoft.com/office/drawing/2014/main" id="{DC6E39C0-08CB-4005-89F5-78E39E09A26B}"/>
              </a:ext>
            </a:extLst>
          </p:cNvPr>
          <p:cNvSpPr>
            <a:spLocks noGrp="1" noRot="1" noChangeAspect="1" noChangeArrowheads="1" noTextEdit="1"/>
          </p:cNvSpPr>
          <p:nvPr>
            <p:ph type="sldImg"/>
          </p:nvPr>
        </p:nvSpPr>
        <p:spPr>
          <a:ln/>
        </p:spPr>
      </p:sp>
      <p:sp>
        <p:nvSpPr>
          <p:cNvPr id="51203" name="ノート プレースホルダ 2">
            <a:extLst>
              <a:ext uri="{FF2B5EF4-FFF2-40B4-BE49-F238E27FC236}">
                <a16:creationId xmlns:a16="http://schemas.microsoft.com/office/drawing/2014/main" id="{2E0F8F56-C818-4707-A27D-68D57B4EBEC3}"/>
              </a:ext>
            </a:extLst>
          </p:cNvPr>
          <p:cNvSpPr>
            <a:spLocks noGrp="1"/>
          </p:cNvSpPr>
          <p:nvPr>
            <p:ph type="body" idx="1"/>
          </p:nvPr>
        </p:nvSpPr>
        <p:spPr>
          <a:ln/>
          <a:extLst/>
        </p:spPr>
        <p:txBody>
          <a:bodyPr/>
          <a:lstStyle/>
          <a:p>
            <a:pPr>
              <a:defRPr/>
            </a:pPr>
            <a:endParaRPr lang="ja-JP" altLang="en-US" dirty="0"/>
          </a:p>
        </p:txBody>
      </p:sp>
      <p:sp>
        <p:nvSpPr>
          <p:cNvPr id="30724" name="スライド番号プレースホルダ 3">
            <a:extLst>
              <a:ext uri="{FF2B5EF4-FFF2-40B4-BE49-F238E27FC236}">
                <a16:creationId xmlns:a16="http://schemas.microsoft.com/office/drawing/2014/main" id="{54B2678D-6B23-458A-83FA-3F8D5AF47D8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876">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3977" indent="-297431" defTabSz="944876">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91365"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9553"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46100"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19359"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9261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6587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39137"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D01DF042-618A-4E92-A690-0FFDFD4263F5}" type="slidenum">
              <a:rPr lang="en-US" altLang="ja-JP" smtClean="0">
                <a:solidFill>
                  <a:srgbClr val="000000"/>
                </a:solidFill>
                <a:ea typeface="ＭＳ Ｐゴシック" panose="020B0600070205080204" pitchFamily="50" charset="-128"/>
              </a:rPr>
              <a:pPr>
                <a:spcBef>
                  <a:spcPct val="0"/>
                </a:spcBef>
              </a:pPr>
              <a:t>28</a:t>
            </a:fld>
            <a:endParaRPr lang="en-US" altLang="ja-JP">
              <a:solidFill>
                <a:srgbClr val="000000"/>
              </a:solidFill>
              <a:ea typeface="ＭＳ Ｐゴシック" panose="020B0600070205080204" pitchFamily="50"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a:extLst>
              <a:ext uri="{FF2B5EF4-FFF2-40B4-BE49-F238E27FC236}">
                <a16:creationId xmlns:a16="http://schemas.microsoft.com/office/drawing/2014/main" id="{F98DA69B-8ECE-4FFC-B349-5A360E5FA8C4}"/>
              </a:ext>
            </a:extLst>
          </p:cNvPr>
          <p:cNvSpPr>
            <a:spLocks noGrp="1" noRot="1" noChangeAspect="1" noChangeArrowheads="1" noTextEdit="1"/>
          </p:cNvSpPr>
          <p:nvPr>
            <p:ph type="sldImg"/>
          </p:nvPr>
        </p:nvSpPr>
        <p:spPr>
          <a:ln/>
        </p:spPr>
      </p:sp>
      <p:sp>
        <p:nvSpPr>
          <p:cNvPr id="32771" name="ノート プレースホルダ 2">
            <a:extLst>
              <a:ext uri="{FF2B5EF4-FFF2-40B4-BE49-F238E27FC236}">
                <a16:creationId xmlns:a16="http://schemas.microsoft.com/office/drawing/2014/main" id="{E3D7F463-01CA-493F-A8AF-76EC7B4B020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32772" name="スライド番号プレースホルダ 3">
            <a:extLst>
              <a:ext uri="{FF2B5EF4-FFF2-40B4-BE49-F238E27FC236}">
                <a16:creationId xmlns:a16="http://schemas.microsoft.com/office/drawing/2014/main" id="{393AA54E-7B74-48F7-82ED-22FFEBF6DCA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876">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3977" indent="-297431" defTabSz="944876">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91365"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9553"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46100"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19359"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9261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6587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39137"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0DF8BD26-6745-499C-8F72-E5BD49BD000E}" type="slidenum">
              <a:rPr lang="en-US" altLang="ja-JP" smtClean="0">
                <a:solidFill>
                  <a:srgbClr val="000000"/>
                </a:solidFill>
                <a:ea typeface="ＭＳ Ｐゴシック" panose="020B0600070205080204" pitchFamily="50" charset="-128"/>
              </a:rPr>
              <a:pPr>
                <a:spcBef>
                  <a:spcPct val="0"/>
                </a:spcBef>
              </a:pPr>
              <a:t>29</a:t>
            </a:fld>
            <a:endParaRPr lang="en-US" altLang="ja-JP">
              <a:solidFill>
                <a:srgbClr val="000000"/>
              </a:solidFill>
              <a:ea typeface="ＭＳ Ｐゴシック" panose="020B0600070205080204" pitchFamily="50"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a:extLst>
              <a:ext uri="{FF2B5EF4-FFF2-40B4-BE49-F238E27FC236}">
                <a16:creationId xmlns:a16="http://schemas.microsoft.com/office/drawing/2014/main" id="{5FD5698C-7782-4366-A148-673266182C9D}"/>
              </a:ext>
            </a:extLst>
          </p:cNvPr>
          <p:cNvSpPr>
            <a:spLocks noGrp="1" noRot="1" noChangeAspect="1" noChangeArrowheads="1" noTextEdit="1"/>
          </p:cNvSpPr>
          <p:nvPr>
            <p:ph type="sldImg"/>
          </p:nvPr>
        </p:nvSpPr>
        <p:spPr>
          <a:ln/>
        </p:spPr>
      </p:sp>
      <p:sp>
        <p:nvSpPr>
          <p:cNvPr id="34819" name="ノート プレースホルダ 2">
            <a:extLst>
              <a:ext uri="{FF2B5EF4-FFF2-40B4-BE49-F238E27FC236}">
                <a16:creationId xmlns:a16="http://schemas.microsoft.com/office/drawing/2014/main" id="{4701889C-91D0-450B-80C1-BAFD1326C93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ndParaRPr>
          </a:p>
        </p:txBody>
      </p:sp>
      <p:sp>
        <p:nvSpPr>
          <p:cNvPr id="34820" name="スライド番号プレースホルダ 3">
            <a:extLst>
              <a:ext uri="{FF2B5EF4-FFF2-40B4-BE49-F238E27FC236}">
                <a16:creationId xmlns:a16="http://schemas.microsoft.com/office/drawing/2014/main" id="{556BEB6B-B8E9-4009-9AD6-0498B82EE77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876">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3977" indent="-297431" defTabSz="944876">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91365"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9553"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46100"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19359"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9261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6587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39137"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B4B178EC-909F-47DE-B727-9037C7A21E74}" type="slidenum">
              <a:rPr lang="en-US" altLang="ja-JP" smtClean="0">
                <a:solidFill>
                  <a:srgbClr val="000000"/>
                </a:solidFill>
                <a:ea typeface="ＭＳ Ｐゴシック" panose="020B0600070205080204" pitchFamily="50" charset="-128"/>
              </a:rPr>
              <a:pPr>
                <a:spcBef>
                  <a:spcPct val="0"/>
                </a:spcBef>
              </a:pPr>
              <a:t>30</a:t>
            </a:fld>
            <a:endParaRPr lang="en-US" altLang="ja-JP">
              <a:solidFill>
                <a:srgbClr val="000000"/>
              </a:solidFill>
              <a:ea typeface="ＭＳ Ｐゴシック" panose="020B0600070205080204" pitchFamily="5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4645B55-FB01-4BEA-A9E0-49162662A664}" type="slidenum">
              <a:rPr lang="en-US" altLang="ja-JP" smtClean="0"/>
              <a:pPr>
                <a:defRPr/>
              </a:pPr>
              <a:t>3</a:t>
            </a:fld>
            <a:endParaRPr lang="en-US" altLang="ja-JP"/>
          </a:p>
        </p:txBody>
      </p:sp>
    </p:spTree>
    <p:extLst>
      <p:ext uri="{BB962C8B-B14F-4D97-AF65-F5344CB8AC3E}">
        <p14:creationId xmlns:p14="http://schemas.microsoft.com/office/powerpoint/2010/main" val="405349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 1">
            <a:extLst>
              <a:ext uri="{FF2B5EF4-FFF2-40B4-BE49-F238E27FC236}">
                <a16:creationId xmlns:a16="http://schemas.microsoft.com/office/drawing/2014/main" id="{65AF4308-12F6-4EB3-B0B5-AFF4BA85C666}"/>
              </a:ext>
            </a:extLst>
          </p:cNvPr>
          <p:cNvSpPr>
            <a:spLocks noGrp="1" noRot="1" noChangeAspect="1" noChangeArrowheads="1" noTextEdit="1"/>
          </p:cNvSpPr>
          <p:nvPr>
            <p:ph type="sldImg"/>
          </p:nvPr>
        </p:nvSpPr>
        <p:spPr>
          <a:ln/>
        </p:spPr>
      </p:sp>
      <p:sp>
        <p:nvSpPr>
          <p:cNvPr id="53251" name="ノート プレースホルダ 2">
            <a:extLst>
              <a:ext uri="{FF2B5EF4-FFF2-40B4-BE49-F238E27FC236}">
                <a16:creationId xmlns:a16="http://schemas.microsoft.com/office/drawing/2014/main" id="{C6CFB1C8-DCCA-4326-9AD7-E146E06124E1}"/>
              </a:ext>
            </a:extLst>
          </p:cNvPr>
          <p:cNvSpPr>
            <a:spLocks noGrp="1"/>
          </p:cNvSpPr>
          <p:nvPr>
            <p:ph type="body" idx="1"/>
          </p:nvPr>
        </p:nvSpPr>
        <p:spPr>
          <a:ln/>
          <a:extLst/>
        </p:spPr>
        <p:txBody>
          <a:bodyPr>
            <a:normAutofit fontScale="92500"/>
          </a:bodyPr>
          <a:lstStyle/>
          <a:p>
            <a:pPr>
              <a:defRPr/>
            </a:pPr>
            <a:endParaRPr lang="ja-JP" altLang="en-US" dirty="0"/>
          </a:p>
        </p:txBody>
      </p:sp>
      <p:sp>
        <p:nvSpPr>
          <p:cNvPr id="36868" name="スライド番号プレースホルダ 3">
            <a:extLst>
              <a:ext uri="{FF2B5EF4-FFF2-40B4-BE49-F238E27FC236}">
                <a16:creationId xmlns:a16="http://schemas.microsoft.com/office/drawing/2014/main" id="{13578247-8B65-42E1-BE5D-86CDD958AC6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876">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3977" indent="-297431" defTabSz="944876">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91365"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9553"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46100"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19359"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9261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6587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39137"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6538613E-F0A2-46D7-B4A7-0549ED1AF49C}" type="slidenum">
              <a:rPr lang="en-US" altLang="ja-JP" smtClean="0">
                <a:solidFill>
                  <a:srgbClr val="000000"/>
                </a:solidFill>
                <a:ea typeface="ＭＳ Ｐゴシック" panose="020B0600070205080204" pitchFamily="50" charset="-128"/>
              </a:rPr>
              <a:pPr>
                <a:spcBef>
                  <a:spcPct val="0"/>
                </a:spcBef>
              </a:pPr>
              <a:t>31</a:t>
            </a:fld>
            <a:endParaRPr lang="en-US" altLang="ja-JP">
              <a:solidFill>
                <a:srgbClr val="000000"/>
              </a:solidFill>
              <a:ea typeface="ＭＳ Ｐゴシック" panose="020B0600070205080204" pitchFamily="50"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C0CD8545-20BF-4E81-8363-96D0E5FBDE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876">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3977" indent="-297431" defTabSz="944876">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91365"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9553"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46100"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19359"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9261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6587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39137"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6102130-7E14-4BB8-A75E-E9AF9D0EEB02}" type="slidenum">
              <a:rPr lang="en-US" altLang="ja-JP" smtClean="0">
                <a:ea typeface="ＭＳ Ｐゴシック" panose="020B0600070205080204" pitchFamily="50" charset="-128"/>
              </a:rPr>
              <a:pPr>
                <a:spcBef>
                  <a:spcPct val="0"/>
                </a:spcBef>
              </a:pPr>
              <a:t>32</a:t>
            </a:fld>
            <a:endParaRPr lang="en-US" altLang="ja-JP">
              <a:ea typeface="ＭＳ Ｐゴシック" panose="020B0600070205080204" pitchFamily="50" charset="-128"/>
            </a:endParaRPr>
          </a:p>
        </p:txBody>
      </p:sp>
      <p:sp>
        <p:nvSpPr>
          <p:cNvPr id="38915" name="Rectangle 2">
            <a:extLst>
              <a:ext uri="{FF2B5EF4-FFF2-40B4-BE49-F238E27FC236}">
                <a16:creationId xmlns:a16="http://schemas.microsoft.com/office/drawing/2014/main" id="{B6C7C3D9-3E30-4552-AD8F-09A78D5AD65A}"/>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5C12449E-7FBE-4D86-A9EF-E1C537BE39F1}"/>
              </a:ext>
            </a:extLst>
          </p:cNvPr>
          <p:cNvSpPr>
            <a:spLocks noGrp="1" noChangeArrowheads="1"/>
          </p:cNvSpPr>
          <p:nvPr>
            <p:ph type="body" idx="1"/>
          </p:nvPr>
        </p:nvSpPr>
        <p:spPr>
          <a:ln/>
        </p:spPr>
        <p:txBody>
          <a:bodyPr/>
          <a:lstStyle/>
          <a:p>
            <a:pPr eaLnBrk="1" hangingPunct="1">
              <a:defRPr/>
            </a:pPr>
            <a:endParaRPr lang="ja-JP" altLang="en-US" dirty="0">
              <a:solidFill>
                <a:srgbClr val="0070C0"/>
              </a:solidFill>
              <a:effectLst>
                <a:outerShdw blurRad="38100" dist="38100" dir="2700000" algn="tl">
                  <a:srgbClr val="000000">
                    <a:alpha val="43137"/>
                  </a:srgbClr>
                </a:outerShdw>
              </a:effectLst>
              <a:latin typeface="HGP明朝E"/>
              <a:ea typeface="HGP明朝E"/>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28C857B9-1708-4861-BEAE-A71722B174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876">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3977" indent="-297431" defTabSz="944876">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91365"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9553"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46100"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19359"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9261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6587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39137"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9F8DB931-D2DE-4923-8D59-B8EB5888A94A}" type="slidenum">
              <a:rPr lang="en-US" altLang="ja-JP" smtClean="0">
                <a:ea typeface="ＭＳ Ｐゴシック" panose="020B0600070205080204" pitchFamily="50" charset="-128"/>
              </a:rPr>
              <a:pPr>
                <a:spcBef>
                  <a:spcPct val="0"/>
                </a:spcBef>
              </a:pPr>
              <a:t>33</a:t>
            </a:fld>
            <a:endParaRPr lang="en-US" altLang="ja-JP">
              <a:ea typeface="ＭＳ Ｐゴシック" panose="020B0600070205080204" pitchFamily="50" charset="-128"/>
            </a:endParaRPr>
          </a:p>
        </p:txBody>
      </p:sp>
      <p:sp>
        <p:nvSpPr>
          <p:cNvPr id="40963" name="Rectangle 2">
            <a:extLst>
              <a:ext uri="{FF2B5EF4-FFF2-40B4-BE49-F238E27FC236}">
                <a16:creationId xmlns:a16="http://schemas.microsoft.com/office/drawing/2014/main" id="{93A85793-2D73-4B75-B8D5-4AF57DB5232F}"/>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AEBEE189-8834-4242-832A-40B460E722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68DB1AF8-4642-44A7-AB99-C92766BF46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876">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3977" indent="-297431" defTabSz="944876">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91365"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9553"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46100"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19359"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9261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6587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39137"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6313F713-15E0-4A54-8428-5F0AFBFAA455}" type="slidenum">
              <a:rPr lang="en-US" altLang="ja-JP" smtClean="0">
                <a:ea typeface="ＭＳ Ｐゴシック" panose="020B0600070205080204" pitchFamily="50" charset="-128"/>
              </a:rPr>
              <a:pPr>
                <a:spcBef>
                  <a:spcPct val="0"/>
                </a:spcBef>
              </a:pPr>
              <a:t>34</a:t>
            </a:fld>
            <a:endParaRPr lang="en-US" altLang="ja-JP">
              <a:ea typeface="ＭＳ Ｐゴシック" panose="020B0600070205080204" pitchFamily="50" charset="-128"/>
            </a:endParaRPr>
          </a:p>
        </p:txBody>
      </p:sp>
      <p:sp>
        <p:nvSpPr>
          <p:cNvPr id="43011" name="Rectangle 2">
            <a:extLst>
              <a:ext uri="{FF2B5EF4-FFF2-40B4-BE49-F238E27FC236}">
                <a16:creationId xmlns:a16="http://schemas.microsoft.com/office/drawing/2014/main" id="{387B6732-0A7E-4158-BD20-19D399F01569}"/>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2D07649E-AAC3-47DE-81A9-C91F01D19781}"/>
              </a:ext>
            </a:extLst>
          </p:cNvPr>
          <p:cNvSpPr>
            <a:spLocks noGrp="1" noChangeArrowheads="1"/>
          </p:cNvSpPr>
          <p:nvPr>
            <p:ph type="body" idx="1"/>
          </p:nvPr>
        </p:nvSpPr>
        <p:spPr>
          <a:ln/>
          <a:extLst/>
        </p:spPr>
        <p:txBody>
          <a:bodyPr/>
          <a:lstStyle/>
          <a:p>
            <a:pPr marL="1022622" indent="-1022622" eaLnBrk="1" hangingPunct="1">
              <a:spcBef>
                <a:spcPct val="20000"/>
              </a:spcBef>
              <a:buClr>
                <a:srgbClr val="FFFF00"/>
              </a:buClr>
              <a:buSzPct val="90000"/>
              <a:defRPr/>
            </a:pPr>
            <a:endParaRPr lang="ja-JP" altLang="en-US" dirty="0">
              <a:solidFill>
                <a:schemeClr val="bg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4645B55-FB01-4BEA-A9E0-49162662A664}" type="slidenum">
              <a:rPr lang="en-US" altLang="ja-JP" smtClean="0"/>
              <a:pPr>
                <a:defRPr/>
              </a:pPr>
              <a:t>35</a:t>
            </a:fld>
            <a:endParaRPr lang="en-US" altLang="ja-JP"/>
          </a:p>
        </p:txBody>
      </p:sp>
    </p:spTree>
    <p:extLst>
      <p:ext uri="{BB962C8B-B14F-4D97-AF65-F5344CB8AC3E}">
        <p14:creationId xmlns:p14="http://schemas.microsoft.com/office/powerpoint/2010/main" val="7955138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CFF45CEF-9433-406A-919A-DFFBD1A847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876">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3977" indent="-297431" defTabSz="944876">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91365"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9553"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46100"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19359"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9261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6587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39137"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613A25F-7146-4D00-BB42-C828E7CD0DE2}" type="slidenum">
              <a:rPr lang="en-US" altLang="ja-JP" smtClean="0">
                <a:ea typeface="ＭＳ Ｐゴシック" panose="020B0600070205080204" pitchFamily="50" charset="-128"/>
              </a:rPr>
              <a:pPr>
                <a:spcBef>
                  <a:spcPct val="0"/>
                </a:spcBef>
              </a:pPr>
              <a:t>36</a:t>
            </a:fld>
            <a:endParaRPr lang="en-US" altLang="ja-JP">
              <a:ea typeface="ＭＳ Ｐゴシック" panose="020B0600070205080204" pitchFamily="50" charset="-128"/>
            </a:endParaRPr>
          </a:p>
        </p:txBody>
      </p:sp>
      <p:sp>
        <p:nvSpPr>
          <p:cNvPr id="51203" name="Rectangle 2">
            <a:extLst>
              <a:ext uri="{FF2B5EF4-FFF2-40B4-BE49-F238E27FC236}">
                <a16:creationId xmlns:a16="http://schemas.microsoft.com/office/drawing/2014/main" id="{CF7C9D96-B7EA-422D-B8A9-429B77E2CBBC}"/>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2E75C461-156D-445A-93C7-B0EBD5B4BD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636D46AA-8A6D-46AE-9681-A36DD90D31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876">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3977" indent="-297431" defTabSz="944876">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91365"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9553"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46100"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19359"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9261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6587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39137"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A3045978-CF9B-4E60-A4DE-C9F94D4FF3B7}" type="slidenum">
              <a:rPr lang="en-US" altLang="ja-JP" smtClean="0">
                <a:ea typeface="ＭＳ Ｐゴシック" panose="020B0600070205080204" pitchFamily="50" charset="-128"/>
              </a:rPr>
              <a:pPr>
                <a:spcBef>
                  <a:spcPct val="0"/>
                </a:spcBef>
              </a:pPr>
              <a:t>37</a:t>
            </a:fld>
            <a:endParaRPr lang="en-US" altLang="ja-JP">
              <a:ea typeface="ＭＳ Ｐゴシック" panose="020B0600070205080204" pitchFamily="50" charset="-128"/>
            </a:endParaRPr>
          </a:p>
        </p:txBody>
      </p:sp>
      <p:sp>
        <p:nvSpPr>
          <p:cNvPr id="53251" name="Rectangle 2">
            <a:extLst>
              <a:ext uri="{FF2B5EF4-FFF2-40B4-BE49-F238E27FC236}">
                <a16:creationId xmlns:a16="http://schemas.microsoft.com/office/drawing/2014/main" id="{3AA01954-4B62-43AE-BB3A-3B3A1B023A81}"/>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162696C0-38C0-47D2-9481-E698D56D65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803911E8-46E4-4C65-9AD5-86A6BD996F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876">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3977" indent="-297431" defTabSz="944876">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91365"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9553"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46100"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19359"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9261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6587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39137"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BA0DC0C4-B715-4C9E-BB27-1C1BEABE8CC6}" type="slidenum">
              <a:rPr lang="en-US" altLang="ja-JP" smtClean="0">
                <a:ea typeface="ＭＳ Ｐゴシック" panose="020B0600070205080204" pitchFamily="50" charset="-128"/>
              </a:rPr>
              <a:pPr>
                <a:spcBef>
                  <a:spcPct val="0"/>
                </a:spcBef>
              </a:pPr>
              <a:t>38</a:t>
            </a:fld>
            <a:endParaRPr lang="en-US" altLang="ja-JP">
              <a:ea typeface="ＭＳ Ｐゴシック" panose="020B0600070205080204" pitchFamily="50" charset="-128"/>
            </a:endParaRPr>
          </a:p>
        </p:txBody>
      </p:sp>
      <p:sp>
        <p:nvSpPr>
          <p:cNvPr id="55299" name="Rectangle 2">
            <a:extLst>
              <a:ext uri="{FF2B5EF4-FFF2-40B4-BE49-F238E27FC236}">
                <a16:creationId xmlns:a16="http://schemas.microsoft.com/office/drawing/2014/main" id="{5DE28BB2-0043-431B-AA55-F3A7E5008886}"/>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A2763A91-CE3C-4FA5-AE78-22F4883BAF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A159DCFF-72FB-4A7A-B7D3-5AE6211CD9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876">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3977" indent="-297431" defTabSz="944876">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91365"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9553"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46100"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19359"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9261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6587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39137"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C2A56E17-5C42-4750-8BCE-DECB874F1FDB}" type="slidenum">
              <a:rPr lang="en-US" altLang="ja-JP" smtClean="0">
                <a:ea typeface="ＭＳ Ｐゴシック" panose="020B0600070205080204" pitchFamily="50" charset="-128"/>
              </a:rPr>
              <a:pPr>
                <a:spcBef>
                  <a:spcPct val="0"/>
                </a:spcBef>
              </a:pPr>
              <a:t>39</a:t>
            </a:fld>
            <a:endParaRPr lang="en-US" altLang="ja-JP">
              <a:ea typeface="ＭＳ Ｐゴシック" panose="020B0600070205080204" pitchFamily="50" charset="-128"/>
            </a:endParaRPr>
          </a:p>
        </p:txBody>
      </p:sp>
      <p:sp>
        <p:nvSpPr>
          <p:cNvPr id="57347" name="Rectangle 2">
            <a:extLst>
              <a:ext uri="{FF2B5EF4-FFF2-40B4-BE49-F238E27FC236}">
                <a16:creationId xmlns:a16="http://schemas.microsoft.com/office/drawing/2014/main" id="{20F13E87-D9E2-4B4D-9D88-EE8E3090DA5B}"/>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344EE85C-DA2F-4047-8A66-CCD4FD22E4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F0A3348C-23AF-4B7B-A534-FF7B69A98E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876">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3977" indent="-297431" defTabSz="944876">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91365"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9553"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46100"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19359"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9261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6587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39137"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3AFEF711-28D8-43E3-876B-D1C3E170ECF4}" type="slidenum">
              <a:rPr lang="en-US" altLang="ja-JP" smtClean="0">
                <a:ea typeface="ＭＳ Ｐゴシック" panose="020B0600070205080204" pitchFamily="50" charset="-128"/>
              </a:rPr>
              <a:pPr>
                <a:spcBef>
                  <a:spcPct val="0"/>
                </a:spcBef>
              </a:pPr>
              <a:t>43</a:t>
            </a:fld>
            <a:endParaRPr lang="en-US" altLang="ja-JP">
              <a:ea typeface="ＭＳ Ｐゴシック" panose="020B0600070205080204" pitchFamily="50" charset="-128"/>
            </a:endParaRPr>
          </a:p>
        </p:txBody>
      </p:sp>
      <p:sp>
        <p:nvSpPr>
          <p:cNvPr id="62467" name="Rectangle 2">
            <a:extLst>
              <a:ext uri="{FF2B5EF4-FFF2-40B4-BE49-F238E27FC236}">
                <a16:creationId xmlns:a16="http://schemas.microsoft.com/office/drawing/2014/main" id="{D2F29F42-7694-4736-9414-A644A52E0339}"/>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29CAB1A4-9196-432C-B733-86119CA50E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34645B55-FB01-4BEA-A9E0-49162662A664}" type="slidenum">
              <a:rPr lang="en-US" altLang="ja-JP" smtClean="0"/>
              <a:pPr>
                <a:defRPr/>
              </a:pPr>
              <a:t>4</a:t>
            </a:fld>
            <a:endParaRPr lang="en-US" altLang="ja-JP"/>
          </a:p>
        </p:txBody>
      </p:sp>
    </p:spTree>
    <p:extLst>
      <p:ext uri="{BB962C8B-B14F-4D97-AF65-F5344CB8AC3E}">
        <p14:creationId xmlns:p14="http://schemas.microsoft.com/office/powerpoint/2010/main" val="27409158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D7A8CBB6-52BE-49D1-8879-C85616608C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876">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3977" indent="-297431" defTabSz="944876">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91365"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9553"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46100"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19359"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9261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6587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39137"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BA53E463-6772-414F-AFB6-B851574DD8D2}" type="slidenum">
              <a:rPr lang="en-US" altLang="ja-JP" smtClean="0">
                <a:ea typeface="ＭＳ Ｐゴシック" panose="020B0600070205080204" pitchFamily="50" charset="-128"/>
              </a:rPr>
              <a:pPr>
                <a:spcBef>
                  <a:spcPct val="0"/>
                </a:spcBef>
              </a:pPr>
              <a:t>44</a:t>
            </a:fld>
            <a:endParaRPr lang="en-US" altLang="ja-JP">
              <a:ea typeface="ＭＳ Ｐゴシック" panose="020B0600070205080204" pitchFamily="50" charset="-128"/>
            </a:endParaRPr>
          </a:p>
        </p:txBody>
      </p:sp>
      <p:sp>
        <p:nvSpPr>
          <p:cNvPr id="64515" name="Rectangle 2">
            <a:extLst>
              <a:ext uri="{FF2B5EF4-FFF2-40B4-BE49-F238E27FC236}">
                <a16:creationId xmlns:a16="http://schemas.microsoft.com/office/drawing/2014/main" id="{A223AFC7-F5F7-4094-88EF-749E96F05303}"/>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964C6498-6606-4315-A8AA-5A62A32486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72E4C7B2-3443-460F-896D-B3BBB073E7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876">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3977" indent="-297431" defTabSz="944876">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91365"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9553"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46100"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19359"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9261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6587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39137"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04C3381A-C338-4F82-B456-1FB52F3C3D22}" type="slidenum">
              <a:rPr lang="en-US" altLang="ja-JP" smtClean="0">
                <a:ea typeface="ＭＳ Ｐゴシック" panose="020B0600070205080204" pitchFamily="50" charset="-128"/>
              </a:rPr>
              <a:pPr>
                <a:spcBef>
                  <a:spcPct val="0"/>
                </a:spcBef>
              </a:pPr>
              <a:t>45</a:t>
            </a:fld>
            <a:endParaRPr lang="en-US" altLang="ja-JP">
              <a:ea typeface="ＭＳ Ｐゴシック" panose="020B0600070205080204" pitchFamily="50" charset="-128"/>
            </a:endParaRPr>
          </a:p>
        </p:txBody>
      </p:sp>
      <p:sp>
        <p:nvSpPr>
          <p:cNvPr id="66563" name="Rectangle 2">
            <a:extLst>
              <a:ext uri="{FF2B5EF4-FFF2-40B4-BE49-F238E27FC236}">
                <a16:creationId xmlns:a16="http://schemas.microsoft.com/office/drawing/2014/main" id="{4003A3D2-CEAB-41EC-895B-C2DBDAE67AAF}"/>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F923519A-CBB5-44FC-A482-D612CB5AAA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 イメージ プレースホルダ 1">
            <a:extLst>
              <a:ext uri="{FF2B5EF4-FFF2-40B4-BE49-F238E27FC236}">
                <a16:creationId xmlns:a16="http://schemas.microsoft.com/office/drawing/2014/main" id="{E7BB263D-F796-41DA-8FEA-FB06EE5F3810}"/>
              </a:ext>
            </a:extLst>
          </p:cNvPr>
          <p:cNvSpPr>
            <a:spLocks noGrp="1" noRot="1" noChangeAspect="1" noChangeArrowheads="1" noTextEdit="1"/>
          </p:cNvSpPr>
          <p:nvPr>
            <p:ph type="sldImg"/>
          </p:nvPr>
        </p:nvSpPr>
        <p:spPr>
          <a:ln/>
        </p:spPr>
      </p:sp>
      <p:sp>
        <p:nvSpPr>
          <p:cNvPr id="71683" name="ノート プレースホルダ 2">
            <a:extLst>
              <a:ext uri="{FF2B5EF4-FFF2-40B4-BE49-F238E27FC236}">
                <a16:creationId xmlns:a16="http://schemas.microsoft.com/office/drawing/2014/main" id="{94601CF2-C8DC-41BB-A898-3040464CB94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ndParaRPr>
          </a:p>
        </p:txBody>
      </p:sp>
      <p:sp>
        <p:nvSpPr>
          <p:cNvPr id="71684" name="スライド番号プレースホルダ 3">
            <a:extLst>
              <a:ext uri="{FF2B5EF4-FFF2-40B4-BE49-F238E27FC236}">
                <a16:creationId xmlns:a16="http://schemas.microsoft.com/office/drawing/2014/main" id="{B0FDCA21-659C-45E6-ACC9-49D1345D5F6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876">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3977" indent="-297431" defTabSz="944876">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91365"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9553"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46100"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19359"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9261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6587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39137"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554FECB0-3308-47FF-BD50-03A1A1A83C8C}" type="slidenum">
              <a:rPr lang="en-US" altLang="ja-JP" smtClean="0">
                <a:ea typeface="ＭＳ Ｐゴシック" panose="020B0600070205080204" pitchFamily="50" charset="-128"/>
              </a:rPr>
              <a:pPr>
                <a:spcBef>
                  <a:spcPct val="0"/>
                </a:spcBef>
              </a:pPr>
              <a:t>48</a:t>
            </a:fld>
            <a:endParaRPr lang="en-US" altLang="ja-JP">
              <a:ea typeface="ＭＳ Ｐゴシック" panose="020B0600070205080204" pitchFamily="50"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4965DA98-B76D-425E-8D1F-17AD2614D5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876">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3977" indent="-297431" defTabSz="944876">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91365"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9553"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46100"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19359"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9261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6587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39137"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BA76E847-4F83-4554-87FF-EB003C6CF68F}" type="slidenum">
              <a:rPr lang="en-US" altLang="ja-JP" smtClean="0">
                <a:ea typeface="ＭＳ Ｐゴシック" panose="020B0600070205080204" pitchFamily="50" charset="-128"/>
              </a:rPr>
              <a:pPr>
                <a:spcBef>
                  <a:spcPct val="0"/>
                </a:spcBef>
              </a:pPr>
              <a:t>49</a:t>
            </a:fld>
            <a:endParaRPr lang="en-US" altLang="ja-JP">
              <a:ea typeface="ＭＳ Ｐゴシック" panose="020B0600070205080204" pitchFamily="50" charset="-128"/>
            </a:endParaRPr>
          </a:p>
        </p:txBody>
      </p:sp>
      <p:sp>
        <p:nvSpPr>
          <p:cNvPr id="73731" name="Rectangle 2">
            <a:extLst>
              <a:ext uri="{FF2B5EF4-FFF2-40B4-BE49-F238E27FC236}">
                <a16:creationId xmlns:a16="http://schemas.microsoft.com/office/drawing/2014/main" id="{07A5CE65-65B9-47C8-8172-D8C9036448B1}"/>
              </a:ext>
            </a:extLst>
          </p:cNvPr>
          <p:cNvSpPr>
            <a:spLocks noGrp="1" noRot="1" noChangeAspect="1" noChangeArrowheads="1" noTextEdit="1"/>
          </p:cNvSpPr>
          <p:nvPr>
            <p:ph type="sldImg"/>
          </p:nvPr>
        </p:nvSpPr>
        <p:spPr>
          <a:xfrm>
            <a:off x="995363" y="768350"/>
            <a:ext cx="5116512" cy="3836988"/>
          </a:xfrm>
          <a:ln/>
        </p:spPr>
      </p:sp>
      <p:sp>
        <p:nvSpPr>
          <p:cNvPr id="73732" name="Rectangle 3">
            <a:extLst>
              <a:ext uri="{FF2B5EF4-FFF2-40B4-BE49-F238E27FC236}">
                <a16:creationId xmlns:a16="http://schemas.microsoft.com/office/drawing/2014/main" id="{D048C849-C508-4A4F-8594-41D46E5A90F3}"/>
              </a:ext>
            </a:extLst>
          </p:cNvPr>
          <p:cNvSpPr>
            <a:spLocks noGrp="1" noChangeArrowheads="1"/>
          </p:cNvSpPr>
          <p:nvPr>
            <p:ph type="body" idx="1"/>
          </p:nvPr>
        </p:nvSpPr>
        <p:spPr>
          <a:xfrm>
            <a:off x="710135" y="4861165"/>
            <a:ext cx="5682206" cy="460342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ー 1">
            <a:extLst>
              <a:ext uri="{FF2B5EF4-FFF2-40B4-BE49-F238E27FC236}">
                <a16:creationId xmlns:a16="http://schemas.microsoft.com/office/drawing/2014/main" id="{47706B98-3C1A-404A-9DDD-C13D25AD9E35}"/>
              </a:ext>
            </a:extLst>
          </p:cNvPr>
          <p:cNvSpPr>
            <a:spLocks noGrp="1" noRot="1" noChangeAspect="1" noChangeArrowheads="1" noTextEdit="1"/>
          </p:cNvSpPr>
          <p:nvPr>
            <p:ph type="sldImg"/>
          </p:nvPr>
        </p:nvSpPr>
        <p:spPr>
          <a:ln/>
        </p:spPr>
      </p:sp>
      <p:sp>
        <p:nvSpPr>
          <p:cNvPr id="76803" name="ノート プレースホルダー 2">
            <a:extLst>
              <a:ext uri="{FF2B5EF4-FFF2-40B4-BE49-F238E27FC236}">
                <a16:creationId xmlns:a16="http://schemas.microsoft.com/office/drawing/2014/main" id="{F3CBA46F-85A3-4F4E-9EC3-4E4C6A68E4C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76804" name="スライド番号プレースホルダー 3">
            <a:extLst>
              <a:ext uri="{FF2B5EF4-FFF2-40B4-BE49-F238E27FC236}">
                <a16:creationId xmlns:a16="http://schemas.microsoft.com/office/drawing/2014/main" id="{D152D0B3-C783-4DCA-A39C-86DFC7F704C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69046" indent="-295787">
              <a:defRPr kumimoji="1">
                <a:solidFill>
                  <a:schemeClr val="tx1"/>
                </a:solidFill>
                <a:latin typeface="Arial" panose="020B0604020202020204" pitchFamily="34" charset="0"/>
                <a:ea typeface="ＭＳ Ｐゴシック" panose="020B0600070205080204" pitchFamily="50" charset="-128"/>
              </a:defRPr>
            </a:lvl2pPr>
            <a:lvl3pPr marL="1183148" indent="-236629">
              <a:defRPr kumimoji="1">
                <a:solidFill>
                  <a:schemeClr val="tx1"/>
                </a:solidFill>
                <a:latin typeface="Arial" panose="020B0604020202020204" pitchFamily="34" charset="0"/>
                <a:ea typeface="ＭＳ Ｐゴシック" panose="020B0600070205080204" pitchFamily="50" charset="-128"/>
              </a:defRPr>
            </a:lvl3pPr>
            <a:lvl4pPr marL="1658051" indent="-236629">
              <a:defRPr kumimoji="1">
                <a:solidFill>
                  <a:schemeClr val="tx1"/>
                </a:solidFill>
                <a:latin typeface="Arial" panose="020B0604020202020204" pitchFamily="34" charset="0"/>
                <a:ea typeface="ＭＳ Ｐゴシック" panose="020B0600070205080204" pitchFamily="50" charset="-128"/>
              </a:defRPr>
            </a:lvl4pPr>
            <a:lvl5pPr marL="2131310" indent="-236629">
              <a:defRPr kumimoji="1">
                <a:solidFill>
                  <a:schemeClr val="tx1"/>
                </a:solidFill>
                <a:latin typeface="Arial" panose="020B0604020202020204" pitchFamily="34" charset="0"/>
                <a:ea typeface="ＭＳ Ｐゴシック" panose="020B0600070205080204" pitchFamily="50" charset="-128"/>
              </a:defRPr>
            </a:lvl5pPr>
            <a:lvl6pPr marL="2604570" indent="-23662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77829" indent="-23662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51088" indent="-23662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24348" indent="-23662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3B6D5CC4-EEF5-4709-B4F0-CD8CC56EC420}" type="slidenum">
              <a:rPr lang="en-US" altLang="ja-JP" smtClean="0"/>
              <a:pPr/>
              <a:t>51</a:t>
            </a:fld>
            <a:endParaRPr lang="en-US" altLang="ja-JP"/>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582890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34645B55-FB01-4BEA-A9E0-49162662A664}" type="slidenum">
              <a:rPr lang="en-US" altLang="ja-JP" smtClean="0"/>
              <a:pPr>
                <a:defRPr/>
              </a:pPr>
              <a:t>56</a:t>
            </a:fld>
            <a:endParaRPr lang="en-US" altLang="ja-JP"/>
          </a:p>
        </p:txBody>
      </p:sp>
    </p:spTree>
    <p:extLst>
      <p:ext uri="{BB962C8B-B14F-4D97-AF65-F5344CB8AC3E}">
        <p14:creationId xmlns:p14="http://schemas.microsoft.com/office/powerpoint/2010/main" val="40308067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8631556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8631556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 1">
            <a:extLst>
              <a:ext uri="{FF2B5EF4-FFF2-40B4-BE49-F238E27FC236}">
                <a16:creationId xmlns:a16="http://schemas.microsoft.com/office/drawing/2014/main" id="{F6F98A59-F3B6-4E23-9284-D0FF5B5E9B13}"/>
              </a:ext>
            </a:extLst>
          </p:cNvPr>
          <p:cNvSpPr>
            <a:spLocks noGrp="1" noRot="1" noChangeAspect="1" noChangeArrowheads="1" noTextEdit="1"/>
          </p:cNvSpPr>
          <p:nvPr>
            <p:ph type="sldImg"/>
          </p:nvPr>
        </p:nvSpPr>
        <p:spPr>
          <a:ln/>
        </p:spPr>
      </p:sp>
      <p:sp>
        <p:nvSpPr>
          <p:cNvPr id="43011" name="ノート プレースホルダ 2">
            <a:extLst>
              <a:ext uri="{FF2B5EF4-FFF2-40B4-BE49-F238E27FC236}">
                <a16:creationId xmlns:a16="http://schemas.microsoft.com/office/drawing/2014/main" id="{C51480AC-E777-44D3-BC88-08720EDB2574}"/>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ja-JP" altLang="en-US" dirty="0">
              <a:latin typeface="Arial" panose="020B0604020202020204" pitchFamily="34" charset="0"/>
            </a:endParaRPr>
          </a:p>
        </p:txBody>
      </p:sp>
      <p:sp>
        <p:nvSpPr>
          <p:cNvPr id="45060" name="スライド番号プレースホルダ 3">
            <a:extLst>
              <a:ext uri="{FF2B5EF4-FFF2-40B4-BE49-F238E27FC236}">
                <a16:creationId xmlns:a16="http://schemas.microsoft.com/office/drawing/2014/main" id="{D198F2A6-C83A-493E-8AEC-02FB7D30B77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876">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3977" indent="-297431" defTabSz="944876">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91365"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9553"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46100"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19359"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9261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6587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39137"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12EE4CCF-D755-4300-90A6-FA82C00B35C4}" type="slidenum">
              <a:rPr lang="en-US" altLang="ja-JP" smtClean="0">
                <a:ea typeface="ＭＳ Ｐゴシック" panose="020B0600070205080204" pitchFamily="50" charset="-128"/>
              </a:rPr>
              <a:pPr>
                <a:spcBef>
                  <a:spcPct val="0"/>
                </a:spcBef>
              </a:pPr>
              <a:t>59</a:t>
            </a:fld>
            <a:endParaRPr lang="en-US" altLang="ja-JP">
              <a:ea typeface="ＭＳ Ｐゴシック" panose="020B0600070205080204" pitchFamily="5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4645B55-FB01-4BEA-A9E0-49162662A664}" type="slidenum">
              <a:rPr lang="en-US" altLang="ja-JP" smtClean="0"/>
              <a:pPr>
                <a:defRPr/>
              </a:pPr>
              <a:t>5</a:t>
            </a:fld>
            <a:endParaRPr lang="en-US" altLang="ja-JP"/>
          </a:p>
        </p:txBody>
      </p:sp>
    </p:spTree>
    <p:extLst>
      <p:ext uri="{BB962C8B-B14F-4D97-AF65-F5344CB8AC3E}">
        <p14:creationId xmlns:p14="http://schemas.microsoft.com/office/powerpoint/2010/main" val="21340186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a:extLst>
              <a:ext uri="{FF2B5EF4-FFF2-40B4-BE49-F238E27FC236}">
                <a16:creationId xmlns:a16="http://schemas.microsoft.com/office/drawing/2014/main" id="{E214C4DE-3E60-4463-9292-CC223B46F088}"/>
              </a:ext>
            </a:extLst>
          </p:cNvPr>
          <p:cNvSpPr>
            <a:spLocks noGrp="1" noRot="1" noChangeAspect="1" noChangeArrowheads="1" noTextEdit="1"/>
          </p:cNvSpPr>
          <p:nvPr>
            <p:ph type="sldImg"/>
          </p:nvPr>
        </p:nvSpPr>
        <p:spPr>
          <a:ln/>
        </p:spPr>
      </p:sp>
      <p:sp>
        <p:nvSpPr>
          <p:cNvPr id="47107" name="ノート プレースホルダ 2">
            <a:extLst>
              <a:ext uri="{FF2B5EF4-FFF2-40B4-BE49-F238E27FC236}">
                <a16:creationId xmlns:a16="http://schemas.microsoft.com/office/drawing/2014/main" id="{D6979506-07B8-4E26-8448-A9A874406EB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47108" name="スライド番号プレースホルダ 3">
            <a:extLst>
              <a:ext uri="{FF2B5EF4-FFF2-40B4-BE49-F238E27FC236}">
                <a16:creationId xmlns:a16="http://schemas.microsoft.com/office/drawing/2014/main" id="{190DDE96-D41C-4E35-A61E-96513F98514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876">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3977" indent="-297431" defTabSz="944876">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91365"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9553"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46100"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19359"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9261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6587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39137"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850BCD5E-95E2-4681-8ADF-B1B314D259BF}" type="slidenum">
              <a:rPr lang="en-US" altLang="ja-JP" smtClean="0">
                <a:ea typeface="ＭＳ Ｐゴシック" panose="020B0600070205080204" pitchFamily="50" charset="-128"/>
              </a:rPr>
              <a:pPr>
                <a:spcBef>
                  <a:spcPct val="0"/>
                </a:spcBef>
              </a:pPr>
              <a:t>60</a:t>
            </a:fld>
            <a:endParaRPr lang="en-US" altLang="ja-JP">
              <a:ea typeface="ＭＳ Ｐゴシック" panose="020B0600070205080204" pitchFamily="50"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a:extLst>
              <a:ext uri="{FF2B5EF4-FFF2-40B4-BE49-F238E27FC236}">
                <a16:creationId xmlns:a16="http://schemas.microsoft.com/office/drawing/2014/main" id="{E214C4DE-3E60-4463-9292-CC223B46F088}"/>
              </a:ext>
            </a:extLst>
          </p:cNvPr>
          <p:cNvSpPr>
            <a:spLocks noGrp="1" noRot="1" noChangeAspect="1" noChangeArrowheads="1" noTextEdit="1"/>
          </p:cNvSpPr>
          <p:nvPr>
            <p:ph type="sldImg"/>
          </p:nvPr>
        </p:nvSpPr>
        <p:spPr>
          <a:ln/>
        </p:spPr>
      </p:sp>
      <p:sp>
        <p:nvSpPr>
          <p:cNvPr id="47107" name="ノート プレースホルダ 2">
            <a:extLst>
              <a:ext uri="{FF2B5EF4-FFF2-40B4-BE49-F238E27FC236}">
                <a16:creationId xmlns:a16="http://schemas.microsoft.com/office/drawing/2014/main" id="{D6979506-07B8-4E26-8448-A9A874406EB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47108" name="スライド番号プレースホルダ 3">
            <a:extLst>
              <a:ext uri="{FF2B5EF4-FFF2-40B4-BE49-F238E27FC236}">
                <a16:creationId xmlns:a16="http://schemas.microsoft.com/office/drawing/2014/main" id="{190DDE96-D41C-4E35-A61E-96513F98514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876">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3977" indent="-297431" defTabSz="944876">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91365"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9553"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46100" indent="-238273" defTabSz="94487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19359"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9261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65878"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39137" indent="-238273" defTabSz="94487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850BCD5E-95E2-4681-8ADF-B1B314D259BF}" type="slidenum">
              <a:rPr lang="en-US" altLang="ja-JP" smtClean="0">
                <a:ea typeface="ＭＳ Ｐゴシック" panose="020B0600070205080204" pitchFamily="50" charset="-128"/>
              </a:rPr>
              <a:pPr>
                <a:spcBef>
                  <a:spcPct val="0"/>
                </a:spcBef>
              </a:pPr>
              <a:t>61</a:t>
            </a:fld>
            <a:endParaRPr lang="en-US" altLang="ja-JP">
              <a:ea typeface="ＭＳ Ｐゴシック" panose="020B0600070205080204" pitchFamily="50" charset="-128"/>
            </a:endParaRPr>
          </a:p>
        </p:txBody>
      </p:sp>
    </p:spTree>
    <p:extLst>
      <p:ext uri="{BB962C8B-B14F-4D97-AF65-F5344CB8AC3E}">
        <p14:creationId xmlns:p14="http://schemas.microsoft.com/office/powerpoint/2010/main" val="37020594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スライド イメージ プレースホルダー 1">
            <a:extLst>
              <a:ext uri="{FF2B5EF4-FFF2-40B4-BE49-F238E27FC236}">
                <a16:creationId xmlns:a16="http://schemas.microsoft.com/office/drawing/2014/main" id="{702310DE-5345-4EA7-912E-2A060B40E42F}"/>
              </a:ext>
            </a:extLst>
          </p:cNvPr>
          <p:cNvSpPr>
            <a:spLocks noGrp="1" noRot="1" noChangeAspect="1" noChangeArrowheads="1" noTextEdit="1"/>
          </p:cNvSpPr>
          <p:nvPr>
            <p:ph type="sldImg"/>
          </p:nvPr>
        </p:nvSpPr>
        <p:spPr>
          <a:ln/>
        </p:spPr>
      </p:sp>
      <p:sp>
        <p:nvSpPr>
          <p:cNvPr id="99331" name="ノート プレースホルダー 2">
            <a:extLst>
              <a:ext uri="{FF2B5EF4-FFF2-40B4-BE49-F238E27FC236}">
                <a16:creationId xmlns:a16="http://schemas.microsoft.com/office/drawing/2014/main" id="{BCE99E9A-35B5-4564-8C3A-B75A974279F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99332" name="スライド番号プレースホルダー 3">
            <a:extLst>
              <a:ext uri="{FF2B5EF4-FFF2-40B4-BE49-F238E27FC236}">
                <a16:creationId xmlns:a16="http://schemas.microsoft.com/office/drawing/2014/main" id="{5FF7DA63-C28B-446C-87C9-2086FCFECD5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69046" indent="-295787">
              <a:defRPr kumimoji="1">
                <a:solidFill>
                  <a:schemeClr val="tx1"/>
                </a:solidFill>
                <a:latin typeface="Arial" panose="020B0604020202020204" pitchFamily="34" charset="0"/>
                <a:ea typeface="ＭＳ Ｐゴシック" panose="020B0600070205080204" pitchFamily="50" charset="-128"/>
              </a:defRPr>
            </a:lvl2pPr>
            <a:lvl3pPr marL="1183148" indent="-236629">
              <a:defRPr kumimoji="1">
                <a:solidFill>
                  <a:schemeClr val="tx1"/>
                </a:solidFill>
                <a:latin typeface="Arial" panose="020B0604020202020204" pitchFamily="34" charset="0"/>
                <a:ea typeface="ＭＳ Ｐゴシック" panose="020B0600070205080204" pitchFamily="50" charset="-128"/>
              </a:defRPr>
            </a:lvl3pPr>
            <a:lvl4pPr marL="1658051" indent="-236629">
              <a:defRPr kumimoji="1">
                <a:solidFill>
                  <a:schemeClr val="tx1"/>
                </a:solidFill>
                <a:latin typeface="Arial" panose="020B0604020202020204" pitchFamily="34" charset="0"/>
                <a:ea typeface="ＭＳ Ｐゴシック" panose="020B0600070205080204" pitchFamily="50" charset="-128"/>
              </a:defRPr>
            </a:lvl4pPr>
            <a:lvl5pPr marL="2131310" indent="-236629">
              <a:defRPr kumimoji="1">
                <a:solidFill>
                  <a:schemeClr val="tx1"/>
                </a:solidFill>
                <a:latin typeface="Arial" panose="020B0604020202020204" pitchFamily="34" charset="0"/>
                <a:ea typeface="ＭＳ Ｐゴシック" panose="020B0600070205080204" pitchFamily="50" charset="-128"/>
              </a:defRPr>
            </a:lvl5pPr>
            <a:lvl6pPr marL="2604570" indent="-23662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77829" indent="-23662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51088" indent="-23662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24348" indent="-23662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0ACB7583-AD02-456E-B508-C7B340508430}" type="slidenum">
              <a:rPr lang="en-US" altLang="ja-JP" smtClean="0"/>
              <a:pPr/>
              <a:t>65</a:t>
            </a:fld>
            <a:endParaRPr lang="en-US" altLang="ja-JP"/>
          </a:p>
        </p:txBody>
      </p:sp>
    </p:spTree>
    <p:extLst>
      <p:ext uri="{BB962C8B-B14F-4D97-AF65-F5344CB8AC3E}">
        <p14:creationId xmlns:p14="http://schemas.microsoft.com/office/powerpoint/2010/main" val="17826443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スライド イメージ プレースホルダー 1">
            <a:extLst>
              <a:ext uri="{FF2B5EF4-FFF2-40B4-BE49-F238E27FC236}">
                <a16:creationId xmlns:a16="http://schemas.microsoft.com/office/drawing/2014/main" id="{702310DE-5345-4EA7-912E-2A060B40E42F}"/>
              </a:ext>
            </a:extLst>
          </p:cNvPr>
          <p:cNvSpPr>
            <a:spLocks noGrp="1" noRot="1" noChangeAspect="1" noChangeArrowheads="1" noTextEdit="1"/>
          </p:cNvSpPr>
          <p:nvPr>
            <p:ph type="sldImg"/>
          </p:nvPr>
        </p:nvSpPr>
        <p:spPr>
          <a:ln/>
        </p:spPr>
      </p:sp>
      <p:sp>
        <p:nvSpPr>
          <p:cNvPr id="99331" name="ノート プレースホルダー 2">
            <a:extLst>
              <a:ext uri="{FF2B5EF4-FFF2-40B4-BE49-F238E27FC236}">
                <a16:creationId xmlns:a16="http://schemas.microsoft.com/office/drawing/2014/main" id="{BCE99E9A-35B5-4564-8C3A-B75A974279F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99332" name="スライド番号プレースホルダー 3">
            <a:extLst>
              <a:ext uri="{FF2B5EF4-FFF2-40B4-BE49-F238E27FC236}">
                <a16:creationId xmlns:a16="http://schemas.microsoft.com/office/drawing/2014/main" id="{5FF7DA63-C28B-446C-87C9-2086FCFECD5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69046" indent="-295787">
              <a:defRPr kumimoji="1">
                <a:solidFill>
                  <a:schemeClr val="tx1"/>
                </a:solidFill>
                <a:latin typeface="Arial" panose="020B0604020202020204" pitchFamily="34" charset="0"/>
                <a:ea typeface="ＭＳ Ｐゴシック" panose="020B0600070205080204" pitchFamily="50" charset="-128"/>
              </a:defRPr>
            </a:lvl2pPr>
            <a:lvl3pPr marL="1183148" indent="-236629">
              <a:defRPr kumimoji="1">
                <a:solidFill>
                  <a:schemeClr val="tx1"/>
                </a:solidFill>
                <a:latin typeface="Arial" panose="020B0604020202020204" pitchFamily="34" charset="0"/>
                <a:ea typeface="ＭＳ Ｐゴシック" panose="020B0600070205080204" pitchFamily="50" charset="-128"/>
              </a:defRPr>
            </a:lvl3pPr>
            <a:lvl4pPr marL="1658051" indent="-236629">
              <a:defRPr kumimoji="1">
                <a:solidFill>
                  <a:schemeClr val="tx1"/>
                </a:solidFill>
                <a:latin typeface="Arial" panose="020B0604020202020204" pitchFamily="34" charset="0"/>
                <a:ea typeface="ＭＳ Ｐゴシック" panose="020B0600070205080204" pitchFamily="50" charset="-128"/>
              </a:defRPr>
            </a:lvl4pPr>
            <a:lvl5pPr marL="2131310" indent="-236629">
              <a:defRPr kumimoji="1">
                <a:solidFill>
                  <a:schemeClr val="tx1"/>
                </a:solidFill>
                <a:latin typeface="Arial" panose="020B0604020202020204" pitchFamily="34" charset="0"/>
                <a:ea typeface="ＭＳ Ｐゴシック" panose="020B0600070205080204" pitchFamily="50" charset="-128"/>
              </a:defRPr>
            </a:lvl5pPr>
            <a:lvl6pPr marL="2604570" indent="-23662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77829" indent="-23662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51088" indent="-23662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024348" indent="-236629"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0ACB7583-AD02-456E-B508-C7B340508430}" type="slidenum">
              <a:rPr lang="en-US" altLang="ja-JP" smtClean="0"/>
              <a:pPr/>
              <a:t>66</a:t>
            </a:fld>
            <a:endParaRPr lang="en-US" altLang="ja-JP"/>
          </a:p>
        </p:txBody>
      </p:sp>
    </p:spTree>
    <p:extLst>
      <p:ext uri="{BB962C8B-B14F-4D97-AF65-F5344CB8AC3E}">
        <p14:creationId xmlns:p14="http://schemas.microsoft.com/office/powerpoint/2010/main" val="3867889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34645B55-FB01-4BEA-A9E0-49162662A664}" type="slidenum">
              <a:rPr lang="en-US" altLang="ja-JP" smtClean="0"/>
              <a:pPr>
                <a:defRPr/>
              </a:pPr>
              <a:t>6</a:t>
            </a:fld>
            <a:endParaRPr lang="en-US" altLang="ja-JP"/>
          </a:p>
        </p:txBody>
      </p:sp>
    </p:spTree>
    <p:extLst>
      <p:ext uri="{BB962C8B-B14F-4D97-AF65-F5344CB8AC3E}">
        <p14:creationId xmlns:p14="http://schemas.microsoft.com/office/powerpoint/2010/main" val="834198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34645B55-FB01-4BEA-A9E0-49162662A664}" type="slidenum">
              <a:rPr lang="en-US" altLang="ja-JP" smtClean="0"/>
              <a:pPr>
                <a:defRPr/>
              </a:pPr>
              <a:t>7</a:t>
            </a:fld>
            <a:endParaRPr lang="en-US" altLang="ja-JP"/>
          </a:p>
        </p:txBody>
      </p:sp>
    </p:spTree>
    <p:extLst>
      <p:ext uri="{BB962C8B-B14F-4D97-AF65-F5344CB8AC3E}">
        <p14:creationId xmlns:p14="http://schemas.microsoft.com/office/powerpoint/2010/main" val="48083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4645B55-FB01-4BEA-A9E0-49162662A664}" type="slidenum">
              <a:rPr lang="en-US" altLang="ja-JP" smtClean="0"/>
              <a:pPr>
                <a:defRPr/>
              </a:pPr>
              <a:t>8</a:t>
            </a:fld>
            <a:endParaRPr lang="en-US" altLang="ja-JP"/>
          </a:p>
        </p:txBody>
      </p:sp>
    </p:spTree>
    <p:extLst>
      <p:ext uri="{BB962C8B-B14F-4D97-AF65-F5344CB8AC3E}">
        <p14:creationId xmlns:p14="http://schemas.microsoft.com/office/powerpoint/2010/main" val="2950470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4645B55-FB01-4BEA-A9E0-49162662A664}" type="slidenum">
              <a:rPr lang="en-US" altLang="ja-JP" smtClean="0"/>
              <a:pPr>
                <a:defRPr/>
              </a:pPr>
              <a:t>9</a:t>
            </a:fld>
            <a:endParaRPr lang="en-US" altLang="ja-JP"/>
          </a:p>
        </p:txBody>
      </p:sp>
    </p:spTree>
    <p:extLst>
      <p:ext uri="{BB962C8B-B14F-4D97-AF65-F5344CB8AC3E}">
        <p14:creationId xmlns:p14="http://schemas.microsoft.com/office/powerpoint/2010/main" val="37340634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タイトル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a:t>マスタ タイトルの書式設定</a:t>
            </a:r>
            <a:endParaRPr lang="en-US"/>
          </a:p>
        </p:txBody>
      </p:sp>
      <p:sp>
        <p:nvSpPr>
          <p:cNvPr id="17" name="サブタイトル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a:t>マスタ サブタイトルの書式設定</a:t>
            </a:r>
            <a:endParaRPr lang="en-US"/>
          </a:p>
        </p:txBody>
      </p:sp>
      <p:sp>
        <p:nvSpPr>
          <p:cNvPr id="4" name="日付プレースホルダ 29">
            <a:extLst>
              <a:ext uri="{FF2B5EF4-FFF2-40B4-BE49-F238E27FC236}">
                <a16:creationId xmlns:a16="http://schemas.microsoft.com/office/drawing/2014/main" id="{15DFB929-3F8D-48E2-A8EA-5B11B8B92F7D}"/>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 18">
            <a:extLst>
              <a:ext uri="{FF2B5EF4-FFF2-40B4-BE49-F238E27FC236}">
                <a16:creationId xmlns:a16="http://schemas.microsoft.com/office/drawing/2014/main" id="{EB12486F-88D2-48C4-8414-447284B45E2D}"/>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26">
            <a:extLst>
              <a:ext uri="{FF2B5EF4-FFF2-40B4-BE49-F238E27FC236}">
                <a16:creationId xmlns:a16="http://schemas.microsoft.com/office/drawing/2014/main" id="{8AE51F68-6E85-463B-863D-B4D143FF456B}"/>
              </a:ext>
            </a:extLst>
          </p:cNvPr>
          <p:cNvSpPr>
            <a:spLocks noGrp="1"/>
          </p:cNvSpPr>
          <p:nvPr>
            <p:ph type="sldNum" sz="quarter" idx="12"/>
          </p:nvPr>
        </p:nvSpPr>
        <p:spPr/>
        <p:txBody>
          <a:bodyPr/>
          <a:lstStyle>
            <a:lvl1pPr>
              <a:defRPr>
                <a:solidFill>
                  <a:srgbClr val="D3DEE1"/>
                </a:solidFill>
              </a:defRPr>
            </a:lvl1pPr>
          </a:lstStyle>
          <a:p>
            <a:pPr>
              <a:defRPr/>
            </a:pPr>
            <a:fld id="{627DC994-1CCA-4111-B9BD-874328111363}" type="slidenum">
              <a:rPr lang="en-US" altLang="ja-JP"/>
              <a:pPr>
                <a:defRPr/>
              </a:pPr>
              <a:t>‹#›</a:t>
            </a:fld>
            <a:endParaRPr lang="en-US" altLang="ja-JP"/>
          </a:p>
        </p:txBody>
      </p:sp>
    </p:spTree>
    <p:extLst>
      <p:ext uri="{BB962C8B-B14F-4D97-AF65-F5344CB8AC3E}">
        <p14:creationId xmlns:p14="http://schemas.microsoft.com/office/powerpoint/2010/main" val="363477685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endParaRPr lang="en-US"/>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 9">
            <a:extLst>
              <a:ext uri="{FF2B5EF4-FFF2-40B4-BE49-F238E27FC236}">
                <a16:creationId xmlns:a16="http://schemas.microsoft.com/office/drawing/2014/main" id="{A33783DB-A8FC-4F00-ABF8-ECF6B2A731A0}"/>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 21">
            <a:extLst>
              <a:ext uri="{FF2B5EF4-FFF2-40B4-BE49-F238E27FC236}">
                <a16:creationId xmlns:a16="http://schemas.microsoft.com/office/drawing/2014/main" id="{1AF4EC43-B3B8-4F51-8B87-8E8B79087EE8}"/>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17">
            <a:extLst>
              <a:ext uri="{FF2B5EF4-FFF2-40B4-BE49-F238E27FC236}">
                <a16:creationId xmlns:a16="http://schemas.microsoft.com/office/drawing/2014/main" id="{E24E3DE2-BFB2-4ABA-A2EA-78B55437D5EC}"/>
              </a:ext>
            </a:extLst>
          </p:cNvPr>
          <p:cNvSpPr>
            <a:spLocks noGrp="1"/>
          </p:cNvSpPr>
          <p:nvPr>
            <p:ph type="sldNum" sz="quarter" idx="12"/>
          </p:nvPr>
        </p:nvSpPr>
        <p:spPr/>
        <p:txBody>
          <a:bodyPr/>
          <a:lstStyle>
            <a:lvl1pPr>
              <a:defRPr/>
            </a:lvl1pPr>
          </a:lstStyle>
          <a:p>
            <a:pPr>
              <a:defRPr/>
            </a:pPr>
            <a:fld id="{C6E5526A-CB93-4960-935F-0194853A6EAE}" type="slidenum">
              <a:rPr lang="en-US" altLang="ja-JP"/>
              <a:pPr>
                <a:defRPr/>
              </a:pPr>
              <a:t>‹#›</a:t>
            </a:fld>
            <a:endParaRPr lang="en-US" altLang="ja-JP"/>
          </a:p>
        </p:txBody>
      </p:sp>
    </p:spTree>
    <p:extLst>
      <p:ext uri="{BB962C8B-B14F-4D97-AF65-F5344CB8AC3E}">
        <p14:creationId xmlns:p14="http://schemas.microsoft.com/office/powerpoint/2010/main" val="1727315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914401"/>
            <a:ext cx="2057400" cy="5211763"/>
          </a:xfrm>
        </p:spPr>
        <p:txBody>
          <a:bodyPr vert="eaVert"/>
          <a:lstStyle/>
          <a:p>
            <a:r>
              <a:rPr lang="ja-JP" altLang="en-US"/>
              <a:t>マスタ タイトルの書式設定</a:t>
            </a:r>
            <a:endParaRPr lang="en-US"/>
          </a:p>
        </p:txBody>
      </p:sp>
      <p:sp>
        <p:nvSpPr>
          <p:cNvPr id="3" name="縦書きテキスト プレースホルダ 2"/>
          <p:cNvSpPr>
            <a:spLocks noGrp="1"/>
          </p:cNvSpPr>
          <p:nvPr>
            <p:ph type="body" orient="vert" idx="1"/>
          </p:nvPr>
        </p:nvSpPr>
        <p:spPr>
          <a:xfrm>
            <a:off x="457200" y="914401"/>
            <a:ext cx="6019800" cy="52117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 9">
            <a:extLst>
              <a:ext uri="{FF2B5EF4-FFF2-40B4-BE49-F238E27FC236}">
                <a16:creationId xmlns:a16="http://schemas.microsoft.com/office/drawing/2014/main" id="{F230076B-2D80-424B-AAFE-25F3656B8FD6}"/>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 21">
            <a:extLst>
              <a:ext uri="{FF2B5EF4-FFF2-40B4-BE49-F238E27FC236}">
                <a16:creationId xmlns:a16="http://schemas.microsoft.com/office/drawing/2014/main" id="{5B7C1DF8-6D53-42AB-BDAA-50D82CBCF309}"/>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17">
            <a:extLst>
              <a:ext uri="{FF2B5EF4-FFF2-40B4-BE49-F238E27FC236}">
                <a16:creationId xmlns:a16="http://schemas.microsoft.com/office/drawing/2014/main" id="{41247B05-7300-4D9E-8329-30147E2630C2}"/>
              </a:ext>
            </a:extLst>
          </p:cNvPr>
          <p:cNvSpPr>
            <a:spLocks noGrp="1"/>
          </p:cNvSpPr>
          <p:nvPr>
            <p:ph type="sldNum" sz="quarter" idx="12"/>
          </p:nvPr>
        </p:nvSpPr>
        <p:spPr/>
        <p:txBody>
          <a:bodyPr/>
          <a:lstStyle>
            <a:lvl1pPr>
              <a:defRPr/>
            </a:lvl1pPr>
          </a:lstStyle>
          <a:p>
            <a:pPr>
              <a:defRPr/>
            </a:pPr>
            <a:fld id="{57C968AD-F274-4FF8-BE1A-278A4A75E2B5}" type="slidenum">
              <a:rPr lang="en-US" altLang="ja-JP"/>
              <a:pPr>
                <a:defRPr/>
              </a:pPr>
              <a:t>‹#›</a:t>
            </a:fld>
            <a:endParaRPr lang="en-US" altLang="ja-JP"/>
          </a:p>
        </p:txBody>
      </p:sp>
    </p:spTree>
    <p:extLst>
      <p:ext uri="{BB962C8B-B14F-4D97-AF65-F5344CB8AC3E}">
        <p14:creationId xmlns:p14="http://schemas.microsoft.com/office/powerpoint/2010/main" val="2449887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7813"/>
            <a:ext cx="82296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457200" y="1600200"/>
            <a:ext cx="8229600" cy="4530725"/>
          </a:xfrm>
        </p:spPr>
        <p:txBody>
          <a:bodyPr>
            <a:normAutofit/>
          </a:bodyPr>
          <a:lstStyle/>
          <a:p>
            <a:pPr lvl="0"/>
            <a:endParaRPr lang="ja-JP" altLang="en-US" noProof="0"/>
          </a:p>
        </p:txBody>
      </p:sp>
      <p:sp>
        <p:nvSpPr>
          <p:cNvPr id="4" name="日付プレースホルダ 9">
            <a:extLst>
              <a:ext uri="{FF2B5EF4-FFF2-40B4-BE49-F238E27FC236}">
                <a16:creationId xmlns:a16="http://schemas.microsoft.com/office/drawing/2014/main" id="{D8AD27D1-470B-463D-850D-BA04E9CEA332}"/>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 21">
            <a:extLst>
              <a:ext uri="{FF2B5EF4-FFF2-40B4-BE49-F238E27FC236}">
                <a16:creationId xmlns:a16="http://schemas.microsoft.com/office/drawing/2014/main" id="{3F19CC46-1E83-4C89-A80B-5B6323D7CE20}"/>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17">
            <a:extLst>
              <a:ext uri="{FF2B5EF4-FFF2-40B4-BE49-F238E27FC236}">
                <a16:creationId xmlns:a16="http://schemas.microsoft.com/office/drawing/2014/main" id="{6AB9B055-89B9-47BE-B2C0-D0114376F5EF}"/>
              </a:ext>
            </a:extLst>
          </p:cNvPr>
          <p:cNvSpPr>
            <a:spLocks noGrp="1"/>
          </p:cNvSpPr>
          <p:nvPr>
            <p:ph type="sldNum" sz="quarter" idx="12"/>
          </p:nvPr>
        </p:nvSpPr>
        <p:spPr/>
        <p:txBody>
          <a:bodyPr/>
          <a:lstStyle>
            <a:lvl1pPr>
              <a:defRPr/>
            </a:lvl1pPr>
          </a:lstStyle>
          <a:p>
            <a:pPr>
              <a:defRPr/>
            </a:pPr>
            <a:fld id="{B80DEB14-33EB-43C3-9E37-D96353693CC7}" type="slidenum">
              <a:rPr lang="en-US" altLang="ja-JP"/>
              <a:pPr>
                <a:defRPr/>
              </a:pPr>
              <a:t>‹#›</a:t>
            </a:fld>
            <a:endParaRPr lang="en-US" altLang="ja-JP"/>
          </a:p>
        </p:txBody>
      </p:sp>
    </p:spTree>
    <p:extLst>
      <p:ext uri="{BB962C8B-B14F-4D97-AF65-F5344CB8AC3E}">
        <p14:creationId xmlns:p14="http://schemas.microsoft.com/office/powerpoint/2010/main" val="1491241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a:extLst>
              <a:ext uri="{FF2B5EF4-FFF2-40B4-BE49-F238E27FC236}">
                <a16:creationId xmlns:a16="http://schemas.microsoft.com/office/drawing/2014/main" id="{15EF60CD-352D-4A36-8729-DF1C427F5256}"/>
              </a:ext>
            </a:extLst>
          </p:cNvPr>
          <p:cNvSpPr>
            <a:spLocks noGrp="1"/>
          </p:cNvSpPr>
          <p:nvPr>
            <p:ph type="dt" sz="half" idx="10"/>
          </p:nvPr>
        </p:nvSpPr>
        <p:spPr/>
        <p:txBody>
          <a:bodyPr/>
          <a:lstStyle>
            <a:lvl1pPr>
              <a:defRPr/>
            </a:lvl1pPr>
          </a:lstStyle>
          <a:p>
            <a:pPr>
              <a:defRPr/>
            </a:pPr>
            <a:fld id="{FC9CAF31-65B1-4D0A-923F-84324A020A0F}" type="datetimeFigureOut">
              <a:rPr lang="ja-JP" altLang="en-US"/>
              <a:pPr>
                <a:defRPr/>
              </a:pPr>
              <a:t>2025/9/26</a:t>
            </a:fld>
            <a:endParaRPr lang="ja-JP" altLang="en-US"/>
          </a:p>
        </p:txBody>
      </p:sp>
      <p:sp>
        <p:nvSpPr>
          <p:cNvPr id="5" name="フッター プレースホルダ 4">
            <a:extLst>
              <a:ext uri="{FF2B5EF4-FFF2-40B4-BE49-F238E27FC236}">
                <a16:creationId xmlns:a16="http://schemas.microsoft.com/office/drawing/2014/main" id="{7F71F340-65F5-45EC-8A54-CCD1D5AC2ADA}"/>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AACBC8C0-C13F-455F-B7B4-D85037E70AA2}"/>
              </a:ext>
            </a:extLst>
          </p:cNvPr>
          <p:cNvSpPr>
            <a:spLocks noGrp="1"/>
          </p:cNvSpPr>
          <p:nvPr>
            <p:ph type="sldNum" sz="quarter" idx="12"/>
          </p:nvPr>
        </p:nvSpPr>
        <p:spPr/>
        <p:txBody>
          <a:bodyPr/>
          <a:lstStyle>
            <a:lvl1pPr>
              <a:defRPr/>
            </a:lvl1pPr>
          </a:lstStyle>
          <a:p>
            <a:pPr>
              <a:defRPr/>
            </a:pPr>
            <a:fld id="{0E48E090-54A4-43F9-8D63-F8EAD446EB6B}" type="slidenum">
              <a:rPr lang="ja-JP" altLang="en-US"/>
              <a:pPr>
                <a:defRPr/>
              </a:pPr>
              <a:t>‹#›</a:t>
            </a:fld>
            <a:endParaRPr lang="ja-JP" altLang="en-US"/>
          </a:p>
        </p:txBody>
      </p:sp>
    </p:spTree>
    <p:extLst>
      <p:ext uri="{BB962C8B-B14F-4D97-AF65-F5344CB8AC3E}">
        <p14:creationId xmlns:p14="http://schemas.microsoft.com/office/powerpoint/2010/main" val="1725363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6875D1D5-4B3E-496D-B010-4D65C157D608}"/>
              </a:ext>
            </a:extLst>
          </p:cNvPr>
          <p:cNvSpPr>
            <a:spLocks noGrp="1"/>
          </p:cNvSpPr>
          <p:nvPr>
            <p:ph type="dt" sz="half" idx="10"/>
          </p:nvPr>
        </p:nvSpPr>
        <p:spPr/>
        <p:txBody>
          <a:bodyPr/>
          <a:lstStyle>
            <a:lvl1pPr>
              <a:defRPr/>
            </a:lvl1pPr>
          </a:lstStyle>
          <a:p>
            <a:pPr>
              <a:defRPr/>
            </a:pPr>
            <a:fld id="{6B606158-3B1B-4AD7-9427-F09DDA25D86B}" type="datetimeFigureOut">
              <a:rPr lang="ja-JP" altLang="en-US"/>
              <a:pPr>
                <a:defRPr/>
              </a:pPr>
              <a:t>2025/9/26</a:t>
            </a:fld>
            <a:endParaRPr lang="ja-JP" altLang="en-US"/>
          </a:p>
        </p:txBody>
      </p:sp>
      <p:sp>
        <p:nvSpPr>
          <p:cNvPr id="5" name="フッター プレースホルダ 4">
            <a:extLst>
              <a:ext uri="{FF2B5EF4-FFF2-40B4-BE49-F238E27FC236}">
                <a16:creationId xmlns:a16="http://schemas.microsoft.com/office/drawing/2014/main" id="{6CCD99F9-3FC8-4B8B-8115-26FF52740B2F}"/>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15C5F312-00AD-4311-8FFD-3A4781FD2983}"/>
              </a:ext>
            </a:extLst>
          </p:cNvPr>
          <p:cNvSpPr>
            <a:spLocks noGrp="1"/>
          </p:cNvSpPr>
          <p:nvPr>
            <p:ph type="sldNum" sz="quarter" idx="12"/>
          </p:nvPr>
        </p:nvSpPr>
        <p:spPr/>
        <p:txBody>
          <a:bodyPr/>
          <a:lstStyle>
            <a:lvl1pPr>
              <a:defRPr/>
            </a:lvl1pPr>
          </a:lstStyle>
          <a:p>
            <a:pPr>
              <a:defRPr/>
            </a:pPr>
            <a:fld id="{FD54CDDA-05C4-42B5-88E6-E40D7082DE96}" type="slidenum">
              <a:rPr lang="ja-JP" altLang="en-US"/>
              <a:pPr>
                <a:defRPr/>
              </a:pPr>
              <a:t>‹#›</a:t>
            </a:fld>
            <a:endParaRPr lang="ja-JP" altLang="en-US"/>
          </a:p>
        </p:txBody>
      </p:sp>
    </p:spTree>
    <p:extLst>
      <p:ext uri="{BB962C8B-B14F-4D97-AF65-F5344CB8AC3E}">
        <p14:creationId xmlns:p14="http://schemas.microsoft.com/office/powerpoint/2010/main" val="348679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a:extLst>
              <a:ext uri="{FF2B5EF4-FFF2-40B4-BE49-F238E27FC236}">
                <a16:creationId xmlns:a16="http://schemas.microsoft.com/office/drawing/2014/main" id="{01696FD8-E0F9-4889-A7B5-9098DD3E39B9}"/>
              </a:ext>
            </a:extLst>
          </p:cNvPr>
          <p:cNvSpPr>
            <a:spLocks noGrp="1"/>
          </p:cNvSpPr>
          <p:nvPr>
            <p:ph type="dt" sz="half" idx="10"/>
          </p:nvPr>
        </p:nvSpPr>
        <p:spPr/>
        <p:txBody>
          <a:bodyPr/>
          <a:lstStyle>
            <a:lvl1pPr>
              <a:defRPr/>
            </a:lvl1pPr>
          </a:lstStyle>
          <a:p>
            <a:pPr>
              <a:defRPr/>
            </a:pPr>
            <a:fld id="{EBA86982-4DAC-492E-9985-FB80101964D1}" type="datetimeFigureOut">
              <a:rPr lang="ja-JP" altLang="en-US"/>
              <a:pPr>
                <a:defRPr/>
              </a:pPr>
              <a:t>2025/9/26</a:t>
            </a:fld>
            <a:endParaRPr lang="ja-JP" altLang="en-US"/>
          </a:p>
        </p:txBody>
      </p:sp>
      <p:sp>
        <p:nvSpPr>
          <p:cNvPr id="5" name="フッター プレースホルダ 4">
            <a:extLst>
              <a:ext uri="{FF2B5EF4-FFF2-40B4-BE49-F238E27FC236}">
                <a16:creationId xmlns:a16="http://schemas.microsoft.com/office/drawing/2014/main" id="{67394251-721B-403F-8AAE-7A7B9F7E368E}"/>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94EB9AA2-CDEB-44AD-8B49-86EF7C005DF8}"/>
              </a:ext>
            </a:extLst>
          </p:cNvPr>
          <p:cNvSpPr>
            <a:spLocks noGrp="1"/>
          </p:cNvSpPr>
          <p:nvPr>
            <p:ph type="sldNum" sz="quarter" idx="12"/>
          </p:nvPr>
        </p:nvSpPr>
        <p:spPr/>
        <p:txBody>
          <a:bodyPr/>
          <a:lstStyle>
            <a:lvl1pPr>
              <a:defRPr/>
            </a:lvl1pPr>
          </a:lstStyle>
          <a:p>
            <a:pPr>
              <a:defRPr/>
            </a:pPr>
            <a:fld id="{E344B0F4-E4DD-4EC1-9073-1613F9EB2BB2}" type="slidenum">
              <a:rPr lang="ja-JP" altLang="en-US"/>
              <a:pPr>
                <a:defRPr/>
              </a:pPr>
              <a:t>‹#›</a:t>
            </a:fld>
            <a:endParaRPr lang="ja-JP" altLang="en-US"/>
          </a:p>
        </p:txBody>
      </p:sp>
    </p:spTree>
    <p:extLst>
      <p:ext uri="{BB962C8B-B14F-4D97-AF65-F5344CB8AC3E}">
        <p14:creationId xmlns:p14="http://schemas.microsoft.com/office/powerpoint/2010/main" val="1286632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a:extLst>
              <a:ext uri="{FF2B5EF4-FFF2-40B4-BE49-F238E27FC236}">
                <a16:creationId xmlns:a16="http://schemas.microsoft.com/office/drawing/2014/main" id="{E23C0ADB-3A6F-400D-BD5F-070A16982333}"/>
              </a:ext>
            </a:extLst>
          </p:cNvPr>
          <p:cNvSpPr>
            <a:spLocks noGrp="1"/>
          </p:cNvSpPr>
          <p:nvPr>
            <p:ph type="dt" sz="half" idx="10"/>
          </p:nvPr>
        </p:nvSpPr>
        <p:spPr/>
        <p:txBody>
          <a:bodyPr/>
          <a:lstStyle>
            <a:lvl1pPr>
              <a:defRPr/>
            </a:lvl1pPr>
          </a:lstStyle>
          <a:p>
            <a:pPr>
              <a:defRPr/>
            </a:pPr>
            <a:fld id="{CF6A8D89-CCE7-4C89-A246-9F6E80959239}" type="datetimeFigureOut">
              <a:rPr lang="ja-JP" altLang="en-US"/>
              <a:pPr>
                <a:defRPr/>
              </a:pPr>
              <a:t>2025/9/26</a:t>
            </a:fld>
            <a:endParaRPr lang="ja-JP" altLang="en-US"/>
          </a:p>
        </p:txBody>
      </p:sp>
      <p:sp>
        <p:nvSpPr>
          <p:cNvPr id="6" name="フッター プレースホルダ 4">
            <a:extLst>
              <a:ext uri="{FF2B5EF4-FFF2-40B4-BE49-F238E27FC236}">
                <a16:creationId xmlns:a16="http://schemas.microsoft.com/office/drawing/2014/main" id="{38C9678E-BF69-4EDB-9AE3-0F9F086DC136}"/>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043F21BE-857F-43BB-9FD4-B5A16FD5EEB7}"/>
              </a:ext>
            </a:extLst>
          </p:cNvPr>
          <p:cNvSpPr>
            <a:spLocks noGrp="1"/>
          </p:cNvSpPr>
          <p:nvPr>
            <p:ph type="sldNum" sz="quarter" idx="12"/>
          </p:nvPr>
        </p:nvSpPr>
        <p:spPr/>
        <p:txBody>
          <a:bodyPr/>
          <a:lstStyle>
            <a:lvl1pPr>
              <a:defRPr/>
            </a:lvl1pPr>
          </a:lstStyle>
          <a:p>
            <a:pPr>
              <a:defRPr/>
            </a:pPr>
            <a:fld id="{91BA1492-BDAB-4D42-92A8-1468A156C69F}" type="slidenum">
              <a:rPr lang="ja-JP" altLang="en-US"/>
              <a:pPr>
                <a:defRPr/>
              </a:pPr>
              <a:t>‹#›</a:t>
            </a:fld>
            <a:endParaRPr lang="ja-JP" altLang="en-US"/>
          </a:p>
        </p:txBody>
      </p:sp>
    </p:spTree>
    <p:extLst>
      <p:ext uri="{BB962C8B-B14F-4D97-AF65-F5344CB8AC3E}">
        <p14:creationId xmlns:p14="http://schemas.microsoft.com/office/powerpoint/2010/main" val="4036097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a:extLst>
              <a:ext uri="{FF2B5EF4-FFF2-40B4-BE49-F238E27FC236}">
                <a16:creationId xmlns:a16="http://schemas.microsoft.com/office/drawing/2014/main" id="{E562BB2A-8D2D-4FC9-A954-182F232CEBA9}"/>
              </a:ext>
            </a:extLst>
          </p:cNvPr>
          <p:cNvSpPr>
            <a:spLocks noGrp="1"/>
          </p:cNvSpPr>
          <p:nvPr>
            <p:ph type="dt" sz="half" idx="10"/>
          </p:nvPr>
        </p:nvSpPr>
        <p:spPr/>
        <p:txBody>
          <a:bodyPr/>
          <a:lstStyle>
            <a:lvl1pPr>
              <a:defRPr/>
            </a:lvl1pPr>
          </a:lstStyle>
          <a:p>
            <a:pPr>
              <a:defRPr/>
            </a:pPr>
            <a:fld id="{ECF85C35-00E2-4E22-9DDE-60FC8E67636D}" type="datetimeFigureOut">
              <a:rPr lang="ja-JP" altLang="en-US"/>
              <a:pPr>
                <a:defRPr/>
              </a:pPr>
              <a:t>2025/9/26</a:t>
            </a:fld>
            <a:endParaRPr lang="ja-JP" altLang="en-US"/>
          </a:p>
        </p:txBody>
      </p:sp>
      <p:sp>
        <p:nvSpPr>
          <p:cNvPr id="8" name="フッター プレースホルダ 4">
            <a:extLst>
              <a:ext uri="{FF2B5EF4-FFF2-40B4-BE49-F238E27FC236}">
                <a16:creationId xmlns:a16="http://schemas.microsoft.com/office/drawing/2014/main" id="{0BDC5E78-2DF1-4EAA-9D33-D15456443E83}"/>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a:extLst>
              <a:ext uri="{FF2B5EF4-FFF2-40B4-BE49-F238E27FC236}">
                <a16:creationId xmlns:a16="http://schemas.microsoft.com/office/drawing/2014/main" id="{0FE0BD3F-972A-404A-993B-7EB944A0FFA4}"/>
              </a:ext>
            </a:extLst>
          </p:cNvPr>
          <p:cNvSpPr>
            <a:spLocks noGrp="1"/>
          </p:cNvSpPr>
          <p:nvPr>
            <p:ph type="sldNum" sz="quarter" idx="12"/>
          </p:nvPr>
        </p:nvSpPr>
        <p:spPr/>
        <p:txBody>
          <a:bodyPr/>
          <a:lstStyle>
            <a:lvl1pPr>
              <a:defRPr/>
            </a:lvl1pPr>
          </a:lstStyle>
          <a:p>
            <a:pPr>
              <a:defRPr/>
            </a:pPr>
            <a:fld id="{3D033104-3778-4D32-987F-90EAC7968C6D}" type="slidenum">
              <a:rPr lang="ja-JP" altLang="en-US"/>
              <a:pPr>
                <a:defRPr/>
              </a:pPr>
              <a:t>‹#›</a:t>
            </a:fld>
            <a:endParaRPr lang="ja-JP" altLang="en-US"/>
          </a:p>
        </p:txBody>
      </p:sp>
    </p:spTree>
    <p:extLst>
      <p:ext uri="{BB962C8B-B14F-4D97-AF65-F5344CB8AC3E}">
        <p14:creationId xmlns:p14="http://schemas.microsoft.com/office/powerpoint/2010/main" val="234235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a:extLst>
              <a:ext uri="{FF2B5EF4-FFF2-40B4-BE49-F238E27FC236}">
                <a16:creationId xmlns:a16="http://schemas.microsoft.com/office/drawing/2014/main" id="{62911F53-61ED-4A58-9BAD-14DC53E5F066}"/>
              </a:ext>
            </a:extLst>
          </p:cNvPr>
          <p:cNvSpPr>
            <a:spLocks noGrp="1"/>
          </p:cNvSpPr>
          <p:nvPr>
            <p:ph type="dt" sz="half" idx="10"/>
          </p:nvPr>
        </p:nvSpPr>
        <p:spPr/>
        <p:txBody>
          <a:bodyPr/>
          <a:lstStyle>
            <a:lvl1pPr>
              <a:defRPr/>
            </a:lvl1pPr>
          </a:lstStyle>
          <a:p>
            <a:pPr>
              <a:defRPr/>
            </a:pPr>
            <a:fld id="{EE78E3B1-4F2A-427E-9698-A745A1690145}" type="datetimeFigureOut">
              <a:rPr lang="ja-JP" altLang="en-US"/>
              <a:pPr>
                <a:defRPr/>
              </a:pPr>
              <a:t>2025/9/26</a:t>
            </a:fld>
            <a:endParaRPr lang="ja-JP" altLang="en-US"/>
          </a:p>
        </p:txBody>
      </p:sp>
      <p:sp>
        <p:nvSpPr>
          <p:cNvPr id="4" name="フッター プレースホルダ 4">
            <a:extLst>
              <a:ext uri="{FF2B5EF4-FFF2-40B4-BE49-F238E27FC236}">
                <a16:creationId xmlns:a16="http://schemas.microsoft.com/office/drawing/2014/main" id="{F6618983-A125-49B0-A685-B19E3AA61896}"/>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a:extLst>
              <a:ext uri="{FF2B5EF4-FFF2-40B4-BE49-F238E27FC236}">
                <a16:creationId xmlns:a16="http://schemas.microsoft.com/office/drawing/2014/main" id="{3500104D-5A81-421B-8ED8-6E49BE4F12DA}"/>
              </a:ext>
            </a:extLst>
          </p:cNvPr>
          <p:cNvSpPr>
            <a:spLocks noGrp="1"/>
          </p:cNvSpPr>
          <p:nvPr>
            <p:ph type="sldNum" sz="quarter" idx="12"/>
          </p:nvPr>
        </p:nvSpPr>
        <p:spPr/>
        <p:txBody>
          <a:bodyPr/>
          <a:lstStyle>
            <a:lvl1pPr>
              <a:defRPr/>
            </a:lvl1pPr>
          </a:lstStyle>
          <a:p>
            <a:pPr>
              <a:defRPr/>
            </a:pPr>
            <a:fld id="{1C0865C9-16F4-443D-90DC-9B7B997948AE}" type="slidenum">
              <a:rPr lang="ja-JP" altLang="en-US"/>
              <a:pPr>
                <a:defRPr/>
              </a:pPr>
              <a:t>‹#›</a:t>
            </a:fld>
            <a:endParaRPr lang="ja-JP" altLang="en-US"/>
          </a:p>
        </p:txBody>
      </p:sp>
    </p:spTree>
    <p:extLst>
      <p:ext uri="{BB962C8B-B14F-4D97-AF65-F5344CB8AC3E}">
        <p14:creationId xmlns:p14="http://schemas.microsoft.com/office/powerpoint/2010/main" val="1435807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a:extLst>
              <a:ext uri="{FF2B5EF4-FFF2-40B4-BE49-F238E27FC236}">
                <a16:creationId xmlns:a16="http://schemas.microsoft.com/office/drawing/2014/main" id="{CA1445DF-9FCC-4BAF-8175-C068444CB2AF}"/>
              </a:ext>
            </a:extLst>
          </p:cNvPr>
          <p:cNvSpPr>
            <a:spLocks noGrp="1"/>
          </p:cNvSpPr>
          <p:nvPr>
            <p:ph type="dt" sz="half" idx="10"/>
          </p:nvPr>
        </p:nvSpPr>
        <p:spPr/>
        <p:txBody>
          <a:bodyPr/>
          <a:lstStyle>
            <a:lvl1pPr>
              <a:defRPr/>
            </a:lvl1pPr>
          </a:lstStyle>
          <a:p>
            <a:pPr>
              <a:defRPr/>
            </a:pPr>
            <a:fld id="{DD6359C4-A25D-45FA-8416-35467F0E785B}" type="datetimeFigureOut">
              <a:rPr lang="ja-JP" altLang="en-US"/>
              <a:pPr>
                <a:defRPr/>
              </a:pPr>
              <a:t>2025/9/26</a:t>
            </a:fld>
            <a:endParaRPr lang="ja-JP" altLang="en-US"/>
          </a:p>
        </p:txBody>
      </p:sp>
      <p:sp>
        <p:nvSpPr>
          <p:cNvPr id="3" name="フッター プレースホルダ 4">
            <a:extLst>
              <a:ext uri="{FF2B5EF4-FFF2-40B4-BE49-F238E27FC236}">
                <a16:creationId xmlns:a16="http://schemas.microsoft.com/office/drawing/2014/main" id="{49E175E4-3944-47D7-B559-1117AA4F620C}"/>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a:extLst>
              <a:ext uri="{FF2B5EF4-FFF2-40B4-BE49-F238E27FC236}">
                <a16:creationId xmlns:a16="http://schemas.microsoft.com/office/drawing/2014/main" id="{F88ED34A-708E-4FCD-A891-8306897F662F}"/>
              </a:ext>
            </a:extLst>
          </p:cNvPr>
          <p:cNvSpPr>
            <a:spLocks noGrp="1"/>
          </p:cNvSpPr>
          <p:nvPr>
            <p:ph type="sldNum" sz="quarter" idx="12"/>
          </p:nvPr>
        </p:nvSpPr>
        <p:spPr/>
        <p:txBody>
          <a:bodyPr/>
          <a:lstStyle>
            <a:lvl1pPr>
              <a:defRPr/>
            </a:lvl1pPr>
          </a:lstStyle>
          <a:p>
            <a:pPr>
              <a:defRPr/>
            </a:pPr>
            <a:fld id="{EC3F3250-A04B-4CF7-ADAF-766594E94A6A}" type="slidenum">
              <a:rPr lang="ja-JP" altLang="en-US"/>
              <a:pPr>
                <a:defRPr/>
              </a:pPr>
              <a:t>‹#›</a:t>
            </a:fld>
            <a:endParaRPr lang="ja-JP" altLang="en-US"/>
          </a:p>
        </p:txBody>
      </p:sp>
    </p:spTree>
    <p:extLst>
      <p:ext uri="{BB962C8B-B14F-4D97-AF65-F5344CB8AC3E}">
        <p14:creationId xmlns:p14="http://schemas.microsoft.com/office/powerpoint/2010/main" val="221624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endParaRPr lang="en-US"/>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 9">
            <a:extLst>
              <a:ext uri="{FF2B5EF4-FFF2-40B4-BE49-F238E27FC236}">
                <a16:creationId xmlns:a16="http://schemas.microsoft.com/office/drawing/2014/main" id="{62E317D5-A8A6-4BB4-9ACD-A45CAE6A3621}"/>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 21">
            <a:extLst>
              <a:ext uri="{FF2B5EF4-FFF2-40B4-BE49-F238E27FC236}">
                <a16:creationId xmlns:a16="http://schemas.microsoft.com/office/drawing/2014/main" id="{7AB776AB-4571-4638-9045-5BF570704EC6}"/>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17">
            <a:extLst>
              <a:ext uri="{FF2B5EF4-FFF2-40B4-BE49-F238E27FC236}">
                <a16:creationId xmlns:a16="http://schemas.microsoft.com/office/drawing/2014/main" id="{069CC6BD-EECC-43BD-A2D4-6B0BAB01C188}"/>
              </a:ext>
            </a:extLst>
          </p:cNvPr>
          <p:cNvSpPr>
            <a:spLocks noGrp="1"/>
          </p:cNvSpPr>
          <p:nvPr>
            <p:ph type="sldNum" sz="quarter" idx="12"/>
          </p:nvPr>
        </p:nvSpPr>
        <p:spPr/>
        <p:txBody>
          <a:bodyPr/>
          <a:lstStyle>
            <a:lvl1pPr>
              <a:defRPr/>
            </a:lvl1pPr>
          </a:lstStyle>
          <a:p>
            <a:pPr>
              <a:defRPr/>
            </a:pPr>
            <a:fld id="{DCB7BE34-EE05-4675-9130-A3D622ADB691}" type="slidenum">
              <a:rPr lang="en-US" altLang="ja-JP"/>
              <a:pPr>
                <a:defRPr/>
              </a:pPr>
              <a:t>‹#›</a:t>
            </a:fld>
            <a:endParaRPr lang="en-US" altLang="ja-JP"/>
          </a:p>
        </p:txBody>
      </p:sp>
    </p:spTree>
    <p:extLst>
      <p:ext uri="{BB962C8B-B14F-4D97-AF65-F5344CB8AC3E}">
        <p14:creationId xmlns:p14="http://schemas.microsoft.com/office/powerpoint/2010/main" val="991412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a:extLst>
              <a:ext uri="{FF2B5EF4-FFF2-40B4-BE49-F238E27FC236}">
                <a16:creationId xmlns:a16="http://schemas.microsoft.com/office/drawing/2014/main" id="{6EA930CD-A1EB-41CC-AA15-9B18CF6E9D38}"/>
              </a:ext>
            </a:extLst>
          </p:cNvPr>
          <p:cNvSpPr>
            <a:spLocks noGrp="1"/>
          </p:cNvSpPr>
          <p:nvPr>
            <p:ph type="dt" sz="half" idx="10"/>
          </p:nvPr>
        </p:nvSpPr>
        <p:spPr/>
        <p:txBody>
          <a:bodyPr/>
          <a:lstStyle>
            <a:lvl1pPr>
              <a:defRPr/>
            </a:lvl1pPr>
          </a:lstStyle>
          <a:p>
            <a:pPr>
              <a:defRPr/>
            </a:pPr>
            <a:fld id="{56143087-2C19-46CE-9C8F-E5E655C647EB}" type="datetimeFigureOut">
              <a:rPr lang="ja-JP" altLang="en-US"/>
              <a:pPr>
                <a:defRPr/>
              </a:pPr>
              <a:t>2025/9/26</a:t>
            </a:fld>
            <a:endParaRPr lang="ja-JP" altLang="en-US"/>
          </a:p>
        </p:txBody>
      </p:sp>
      <p:sp>
        <p:nvSpPr>
          <p:cNvPr id="6" name="フッター プレースホルダ 4">
            <a:extLst>
              <a:ext uri="{FF2B5EF4-FFF2-40B4-BE49-F238E27FC236}">
                <a16:creationId xmlns:a16="http://schemas.microsoft.com/office/drawing/2014/main" id="{90A8BFFF-CA18-4A17-82A9-A70A36DFC0E5}"/>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D135B443-F743-46C5-A1FC-F090FD352C60}"/>
              </a:ext>
            </a:extLst>
          </p:cNvPr>
          <p:cNvSpPr>
            <a:spLocks noGrp="1"/>
          </p:cNvSpPr>
          <p:nvPr>
            <p:ph type="sldNum" sz="quarter" idx="12"/>
          </p:nvPr>
        </p:nvSpPr>
        <p:spPr/>
        <p:txBody>
          <a:bodyPr/>
          <a:lstStyle>
            <a:lvl1pPr>
              <a:defRPr/>
            </a:lvl1pPr>
          </a:lstStyle>
          <a:p>
            <a:pPr>
              <a:defRPr/>
            </a:pPr>
            <a:fld id="{F6C1AF6D-104F-48D9-9169-8E5E1E7D5038}" type="slidenum">
              <a:rPr lang="ja-JP" altLang="en-US"/>
              <a:pPr>
                <a:defRPr/>
              </a:pPr>
              <a:t>‹#›</a:t>
            </a:fld>
            <a:endParaRPr lang="ja-JP" altLang="en-US"/>
          </a:p>
        </p:txBody>
      </p:sp>
    </p:spTree>
    <p:extLst>
      <p:ext uri="{BB962C8B-B14F-4D97-AF65-F5344CB8AC3E}">
        <p14:creationId xmlns:p14="http://schemas.microsoft.com/office/powerpoint/2010/main" val="5826031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a:extLst>
              <a:ext uri="{FF2B5EF4-FFF2-40B4-BE49-F238E27FC236}">
                <a16:creationId xmlns:a16="http://schemas.microsoft.com/office/drawing/2014/main" id="{0B4CE9F9-5984-4F2F-923C-ADA64BA1FD93}"/>
              </a:ext>
            </a:extLst>
          </p:cNvPr>
          <p:cNvSpPr>
            <a:spLocks noGrp="1"/>
          </p:cNvSpPr>
          <p:nvPr>
            <p:ph type="dt" sz="half" idx="10"/>
          </p:nvPr>
        </p:nvSpPr>
        <p:spPr/>
        <p:txBody>
          <a:bodyPr/>
          <a:lstStyle>
            <a:lvl1pPr>
              <a:defRPr/>
            </a:lvl1pPr>
          </a:lstStyle>
          <a:p>
            <a:pPr>
              <a:defRPr/>
            </a:pPr>
            <a:fld id="{F9638440-31DF-4032-9721-7DE82306D891}" type="datetimeFigureOut">
              <a:rPr lang="ja-JP" altLang="en-US"/>
              <a:pPr>
                <a:defRPr/>
              </a:pPr>
              <a:t>2025/9/26</a:t>
            </a:fld>
            <a:endParaRPr lang="ja-JP" altLang="en-US"/>
          </a:p>
        </p:txBody>
      </p:sp>
      <p:sp>
        <p:nvSpPr>
          <p:cNvPr id="6" name="フッター プレースホルダ 4">
            <a:extLst>
              <a:ext uri="{FF2B5EF4-FFF2-40B4-BE49-F238E27FC236}">
                <a16:creationId xmlns:a16="http://schemas.microsoft.com/office/drawing/2014/main" id="{83DDCD43-A6BE-4676-99B6-1FDCCE5E1BA4}"/>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BF3719AA-5BE0-4DF7-B1CC-78D57282924D}"/>
              </a:ext>
            </a:extLst>
          </p:cNvPr>
          <p:cNvSpPr>
            <a:spLocks noGrp="1"/>
          </p:cNvSpPr>
          <p:nvPr>
            <p:ph type="sldNum" sz="quarter" idx="12"/>
          </p:nvPr>
        </p:nvSpPr>
        <p:spPr/>
        <p:txBody>
          <a:bodyPr/>
          <a:lstStyle>
            <a:lvl1pPr>
              <a:defRPr/>
            </a:lvl1pPr>
          </a:lstStyle>
          <a:p>
            <a:pPr>
              <a:defRPr/>
            </a:pPr>
            <a:fld id="{316A67AE-08E3-477A-819C-64BAB59DBED1}" type="slidenum">
              <a:rPr lang="ja-JP" altLang="en-US"/>
              <a:pPr>
                <a:defRPr/>
              </a:pPr>
              <a:t>‹#›</a:t>
            </a:fld>
            <a:endParaRPr lang="ja-JP" altLang="en-US"/>
          </a:p>
        </p:txBody>
      </p:sp>
    </p:spTree>
    <p:extLst>
      <p:ext uri="{BB962C8B-B14F-4D97-AF65-F5344CB8AC3E}">
        <p14:creationId xmlns:p14="http://schemas.microsoft.com/office/powerpoint/2010/main" val="1639867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7986AA71-1C1C-455F-9481-3B7DAD0C8EFF}"/>
              </a:ext>
            </a:extLst>
          </p:cNvPr>
          <p:cNvSpPr>
            <a:spLocks noGrp="1"/>
          </p:cNvSpPr>
          <p:nvPr>
            <p:ph type="dt" sz="half" idx="10"/>
          </p:nvPr>
        </p:nvSpPr>
        <p:spPr/>
        <p:txBody>
          <a:bodyPr/>
          <a:lstStyle>
            <a:lvl1pPr>
              <a:defRPr/>
            </a:lvl1pPr>
          </a:lstStyle>
          <a:p>
            <a:pPr>
              <a:defRPr/>
            </a:pPr>
            <a:fld id="{7DC10E85-0FEA-4C1E-9787-B07B69C8C903}" type="datetimeFigureOut">
              <a:rPr lang="ja-JP" altLang="en-US"/>
              <a:pPr>
                <a:defRPr/>
              </a:pPr>
              <a:t>2025/9/26</a:t>
            </a:fld>
            <a:endParaRPr lang="ja-JP" altLang="en-US"/>
          </a:p>
        </p:txBody>
      </p:sp>
      <p:sp>
        <p:nvSpPr>
          <p:cNvPr id="5" name="フッター プレースホルダ 4">
            <a:extLst>
              <a:ext uri="{FF2B5EF4-FFF2-40B4-BE49-F238E27FC236}">
                <a16:creationId xmlns:a16="http://schemas.microsoft.com/office/drawing/2014/main" id="{E69C9BFF-EAB4-49F6-B0E3-A0CDCFF253C6}"/>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E0AC3DE9-11C1-41F1-96BC-7156E6B1E9FB}"/>
              </a:ext>
            </a:extLst>
          </p:cNvPr>
          <p:cNvSpPr>
            <a:spLocks noGrp="1"/>
          </p:cNvSpPr>
          <p:nvPr>
            <p:ph type="sldNum" sz="quarter" idx="12"/>
          </p:nvPr>
        </p:nvSpPr>
        <p:spPr/>
        <p:txBody>
          <a:bodyPr/>
          <a:lstStyle>
            <a:lvl1pPr>
              <a:defRPr/>
            </a:lvl1pPr>
          </a:lstStyle>
          <a:p>
            <a:pPr>
              <a:defRPr/>
            </a:pPr>
            <a:fld id="{DB65C9B4-2E1F-48BF-BE0E-60BCD44AAFEF}" type="slidenum">
              <a:rPr lang="ja-JP" altLang="en-US"/>
              <a:pPr>
                <a:defRPr/>
              </a:pPr>
              <a:t>‹#›</a:t>
            </a:fld>
            <a:endParaRPr lang="ja-JP" altLang="en-US"/>
          </a:p>
        </p:txBody>
      </p:sp>
    </p:spTree>
    <p:extLst>
      <p:ext uri="{BB962C8B-B14F-4D97-AF65-F5344CB8AC3E}">
        <p14:creationId xmlns:p14="http://schemas.microsoft.com/office/powerpoint/2010/main" val="5352856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5CCE1979-CF9F-447D-A430-E5E9180FA0E4}"/>
              </a:ext>
            </a:extLst>
          </p:cNvPr>
          <p:cNvSpPr>
            <a:spLocks noGrp="1"/>
          </p:cNvSpPr>
          <p:nvPr>
            <p:ph type="dt" sz="half" idx="10"/>
          </p:nvPr>
        </p:nvSpPr>
        <p:spPr/>
        <p:txBody>
          <a:bodyPr/>
          <a:lstStyle>
            <a:lvl1pPr>
              <a:defRPr/>
            </a:lvl1pPr>
          </a:lstStyle>
          <a:p>
            <a:pPr>
              <a:defRPr/>
            </a:pPr>
            <a:fld id="{5C379D61-B3CA-4F76-B241-CEA40C142DB8}" type="datetimeFigureOut">
              <a:rPr lang="ja-JP" altLang="en-US"/>
              <a:pPr>
                <a:defRPr/>
              </a:pPr>
              <a:t>2025/9/26</a:t>
            </a:fld>
            <a:endParaRPr lang="ja-JP" altLang="en-US"/>
          </a:p>
        </p:txBody>
      </p:sp>
      <p:sp>
        <p:nvSpPr>
          <p:cNvPr id="5" name="フッター プレースホルダ 4">
            <a:extLst>
              <a:ext uri="{FF2B5EF4-FFF2-40B4-BE49-F238E27FC236}">
                <a16:creationId xmlns:a16="http://schemas.microsoft.com/office/drawing/2014/main" id="{1324A716-4C59-4D82-9BDB-4FA6F909C81D}"/>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59F537BE-4FD6-4946-9809-3CBFCD3C50F2}"/>
              </a:ext>
            </a:extLst>
          </p:cNvPr>
          <p:cNvSpPr>
            <a:spLocks noGrp="1"/>
          </p:cNvSpPr>
          <p:nvPr>
            <p:ph type="sldNum" sz="quarter" idx="12"/>
          </p:nvPr>
        </p:nvSpPr>
        <p:spPr/>
        <p:txBody>
          <a:bodyPr/>
          <a:lstStyle>
            <a:lvl1pPr>
              <a:defRPr/>
            </a:lvl1pPr>
          </a:lstStyle>
          <a:p>
            <a:pPr>
              <a:defRPr/>
            </a:pPr>
            <a:fld id="{D6E98EB8-81CE-42B3-8211-CE03478873BA}" type="slidenum">
              <a:rPr lang="ja-JP" altLang="en-US"/>
              <a:pPr>
                <a:defRPr/>
              </a:pPr>
              <a:t>‹#›</a:t>
            </a:fld>
            <a:endParaRPr lang="ja-JP" altLang="en-US"/>
          </a:p>
        </p:txBody>
      </p:sp>
    </p:spTree>
    <p:extLst>
      <p:ext uri="{BB962C8B-B14F-4D97-AF65-F5344CB8AC3E}">
        <p14:creationId xmlns:p14="http://schemas.microsoft.com/office/powerpoint/2010/main" val="2223143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a:t>マスタ タイトルの書式設定</a:t>
            </a:r>
            <a:endParaRPr lang="en-US"/>
          </a:p>
        </p:txBody>
      </p:sp>
      <p:sp>
        <p:nvSpPr>
          <p:cNvPr id="3" name="テキスト プレースホルダ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a:t>マスタ テキストの書式設定</a:t>
            </a:r>
          </a:p>
        </p:txBody>
      </p:sp>
      <p:sp>
        <p:nvSpPr>
          <p:cNvPr id="4" name="日付プレースホルダ 3">
            <a:extLst>
              <a:ext uri="{FF2B5EF4-FFF2-40B4-BE49-F238E27FC236}">
                <a16:creationId xmlns:a16="http://schemas.microsoft.com/office/drawing/2014/main" id="{0A92EF5C-42D3-4B69-A06D-5569B88AC53C}"/>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a:extLst>
              <a:ext uri="{FF2B5EF4-FFF2-40B4-BE49-F238E27FC236}">
                <a16:creationId xmlns:a16="http://schemas.microsoft.com/office/drawing/2014/main" id="{59BBDE84-A770-4021-BD44-59205D37DD66}"/>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a:extLst>
              <a:ext uri="{FF2B5EF4-FFF2-40B4-BE49-F238E27FC236}">
                <a16:creationId xmlns:a16="http://schemas.microsoft.com/office/drawing/2014/main" id="{58484130-F945-4E39-9A81-36497E081932}"/>
              </a:ext>
            </a:extLst>
          </p:cNvPr>
          <p:cNvSpPr>
            <a:spLocks noGrp="1"/>
          </p:cNvSpPr>
          <p:nvPr>
            <p:ph type="sldNum" sz="quarter" idx="12"/>
          </p:nvPr>
        </p:nvSpPr>
        <p:spPr/>
        <p:txBody>
          <a:bodyPr/>
          <a:lstStyle>
            <a:lvl1pPr>
              <a:defRPr>
                <a:solidFill>
                  <a:srgbClr val="D3DEE1"/>
                </a:solidFill>
              </a:defRPr>
            </a:lvl1pPr>
          </a:lstStyle>
          <a:p>
            <a:pPr>
              <a:defRPr/>
            </a:pPr>
            <a:fld id="{BA0A0223-A550-4F40-9E32-A2344AA679D7}" type="slidenum">
              <a:rPr lang="en-US" altLang="ja-JP"/>
              <a:pPr>
                <a:defRPr/>
              </a:pPr>
              <a:t>‹#›</a:t>
            </a:fld>
            <a:endParaRPr lang="en-US" altLang="ja-JP"/>
          </a:p>
        </p:txBody>
      </p:sp>
    </p:spTree>
    <p:extLst>
      <p:ext uri="{BB962C8B-B14F-4D97-AF65-F5344CB8AC3E}">
        <p14:creationId xmlns:p14="http://schemas.microsoft.com/office/powerpoint/2010/main" val="197495006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a:lstStyle/>
          <a:p>
            <a:r>
              <a:rPr lang="ja-JP" altLang="en-US"/>
              <a:t>マスタ タイトルの書式設定</a:t>
            </a:r>
            <a:endParaRPr lang="en-US"/>
          </a:p>
        </p:txBody>
      </p:sp>
      <p:sp>
        <p:nvSpPr>
          <p:cNvPr id="3" name="コンテンツ プレースホル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日付プレースホルダ 9">
            <a:extLst>
              <a:ext uri="{FF2B5EF4-FFF2-40B4-BE49-F238E27FC236}">
                <a16:creationId xmlns:a16="http://schemas.microsoft.com/office/drawing/2014/main" id="{E61AFDFB-8F27-4030-8D86-CCB04AE7F7A6}"/>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 21">
            <a:extLst>
              <a:ext uri="{FF2B5EF4-FFF2-40B4-BE49-F238E27FC236}">
                <a16:creationId xmlns:a16="http://schemas.microsoft.com/office/drawing/2014/main" id="{E1000F2D-1FF7-455B-99A1-D188FF3F45F4}"/>
              </a:ext>
            </a:extLst>
          </p:cNvPr>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17">
            <a:extLst>
              <a:ext uri="{FF2B5EF4-FFF2-40B4-BE49-F238E27FC236}">
                <a16:creationId xmlns:a16="http://schemas.microsoft.com/office/drawing/2014/main" id="{4B40DEB7-6F5C-4C90-B57E-CA2B138B45B3}"/>
              </a:ext>
            </a:extLst>
          </p:cNvPr>
          <p:cNvSpPr>
            <a:spLocks noGrp="1"/>
          </p:cNvSpPr>
          <p:nvPr>
            <p:ph type="sldNum" sz="quarter" idx="12"/>
          </p:nvPr>
        </p:nvSpPr>
        <p:spPr/>
        <p:txBody>
          <a:bodyPr/>
          <a:lstStyle>
            <a:lvl1pPr>
              <a:defRPr/>
            </a:lvl1pPr>
          </a:lstStyle>
          <a:p>
            <a:pPr>
              <a:defRPr/>
            </a:pPr>
            <a:fld id="{760B616C-00CA-474E-BB59-9A5123224608}" type="slidenum">
              <a:rPr lang="en-US" altLang="ja-JP"/>
              <a:pPr>
                <a:defRPr/>
              </a:pPr>
              <a:t>‹#›</a:t>
            </a:fld>
            <a:endParaRPr lang="en-US" altLang="ja-JP"/>
          </a:p>
        </p:txBody>
      </p:sp>
    </p:spTree>
    <p:extLst>
      <p:ext uri="{BB962C8B-B14F-4D97-AF65-F5344CB8AC3E}">
        <p14:creationId xmlns:p14="http://schemas.microsoft.com/office/powerpoint/2010/main" val="240191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a:lstStyle>
            <a:lvl1pPr>
              <a:defRPr/>
            </a:lvl1pPr>
          </a:lstStyle>
          <a:p>
            <a:r>
              <a:rPr lang="ja-JP" altLang="en-US"/>
              <a:t>マスタ タイトルの書式設定</a:t>
            </a:r>
            <a:endParaRPr lang="en-US"/>
          </a:p>
        </p:txBody>
      </p:sp>
      <p:sp>
        <p:nvSpPr>
          <p:cNvPr id="3" name="テキスト プレースホル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a:t>マスタ テキストの書式設定</a:t>
            </a:r>
          </a:p>
        </p:txBody>
      </p:sp>
      <p:sp>
        <p:nvSpPr>
          <p:cNvPr id="4" name="テキスト プレースホル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a:t>マスタ テキストの書式設定</a:t>
            </a:r>
          </a:p>
        </p:txBody>
      </p:sp>
      <p:sp>
        <p:nvSpPr>
          <p:cNvPr id="5" name="コンテンツ プレースホル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コンテンツ プレースホル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日付プレースホルダ 9">
            <a:extLst>
              <a:ext uri="{FF2B5EF4-FFF2-40B4-BE49-F238E27FC236}">
                <a16:creationId xmlns:a16="http://schemas.microsoft.com/office/drawing/2014/main" id="{BAAD9FDD-3103-425D-AC24-9BBE8AA8D502}"/>
              </a:ext>
            </a:extLst>
          </p:cNvPr>
          <p:cNvSpPr>
            <a:spLocks noGrp="1"/>
          </p:cNvSpPr>
          <p:nvPr>
            <p:ph type="dt" sz="half" idx="10"/>
          </p:nvPr>
        </p:nvSpPr>
        <p:spPr/>
        <p:txBody>
          <a:bodyPr/>
          <a:lstStyle>
            <a:lvl1pPr>
              <a:defRPr/>
            </a:lvl1pPr>
          </a:lstStyle>
          <a:p>
            <a:pPr>
              <a:defRPr/>
            </a:pPr>
            <a:endParaRPr lang="en-US" altLang="ja-JP"/>
          </a:p>
        </p:txBody>
      </p:sp>
      <p:sp>
        <p:nvSpPr>
          <p:cNvPr id="8" name="フッター プレースホルダ 21">
            <a:extLst>
              <a:ext uri="{FF2B5EF4-FFF2-40B4-BE49-F238E27FC236}">
                <a16:creationId xmlns:a16="http://schemas.microsoft.com/office/drawing/2014/main" id="{F4EC8F66-CF90-47D7-92A5-2999F06187B3}"/>
              </a:ext>
            </a:extLst>
          </p:cNvPr>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 17">
            <a:extLst>
              <a:ext uri="{FF2B5EF4-FFF2-40B4-BE49-F238E27FC236}">
                <a16:creationId xmlns:a16="http://schemas.microsoft.com/office/drawing/2014/main" id="{0D5AE482-7019-4D6A-A590-94CA8359B484}"/>
              </a:ext>
            </a:extLst>
          </p:cNvPr>
          <p:cNvSpPr>
            <a:spLocks noGrp="1"/>
          </p:cNvSpPr>
          <p:nvPr>
            <p:ph type="sldNum" sz="quarter" idx="12"/>
          </p:nvPr>
        </p:nvSpPr>
        <p:spPr/>
        <p:txBody>
          <a:bodyPr/>
          <a:lstStyle>
            <a:lvl1pPr>
              <a:defRPr/>
            </a:lvl1pPr>
          </a:lstStyle>
          <a:p>
            <a:pPr>
              <a:defRPr/>
            </a:pPr>
            <a:fld id="{E6FDCEFD-6306-44E0-9292-5AA680D3BD41}" type="slidenum">
              <a:rPr lang="en-US" altLang="ja-JP"/>
              <a:pPr>
                <a:defRPr/>
              </a:pPr>
              <a:t>‹#›</a:t>
            </a:fld>
            <a:endParaRPr lang="en-US" altLang="ja-JP"/>
          </a:p>
        </p:txBody>
      </p:sp>
    </p:spTree>
    <p:extLst>
      <p:ext uri="{BB962C8B-B14F-4D97-AF65-F5344CB8AC3E}">
        <p14:creationId xmlns:p14="http://schemas.microsoft.com/office/powerpoint/2010/main" val="3105663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ja-JP" altLang="en-US"/>
              <a:t>マスタ タイトルの書式設定</a:t>
            </a:r>
            <a:endParaRPr lang="en-US"/>
          </a:p>
        </p:txBody>
      </p:sp>
      <p:sp>
        <p:nvSpPr>
          <p:cNvPr id="3" name="日付プレースホルダ 9">
            <a:extLst>
              <a:ext uri="{FF2B5EF4-FFF2-40B4-BE49-F238E27FC236}">
                <a16:creationId xmlns:a16="http://schemas.microsoft.com/office/drawing/2014/main" id="{1716BFAE-46AD-4288-A8B9-191743283B4F}"/>
              </a:ext>
            </a:extLst>
          </p:cNvPr>
          <p:cNvSpPr>
            <a:spLocks noGrp="1"/>
          </p:cNvSpPr>
          <p:nvPr>
            <p:ph type="dt" sz="half" idx="10"/>
          </p:nvPr>
        </p:nvSpPr>
        <p:spPr/>
        <p:txBody>
          <a:bodyPr/>
          <a:lstStyle>
            <a:lvl1pPr>
              <a:defRPr/>
            </a:lvl1pPr>
          </a:lstStyle>
          <a:p>
            <a:pPr>
              <a:defRPr/>
            </a:pPr>
            <a:endParaRPr lang="en-US" altLang="ja-JP"/>
          </a:p>
        </p:txBody>
      </p:sp>
      <p:sp>
        <p:nvSpPr>
          <p:cNvPr id="4" name="フッター プレースホルダ 21">
            <a:extLst>
              <a:ext uri="{FF2B5EF4-FFF2-40B4-BE49-F238E27FC236}">
                <a16:creationId xmlns:a16="http://schemas.microsoft.com/office/drawing/2014/main" id="{0942148B-B99F-43A8-A5DC-F4A68CA4675F}"/>
              </a:ext>
            </a:extLst>
          </p:cNvPr>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 17">
            <a:extLst>
              <a:ext uri="{FF2B5EF4-FFF2-40B4-BE49-F238E27FC236}">
                <a16:creationId xmlns:a16="http://schemas.microsoft.com/office/drawing/2014/main" id="{3595F596-0A02-49BA-9ED5-DF1405813485}"/>
              </a:ext>
            </a:extLst>
          </p:cNvPr>
          <p:cNvSpPr>
            <a:spLocks noGrp="1"/>
          </p:cNvSpPr>
          <p:nvPr>
            <p:ph type="sldNum" sz="quarter" idx="12"/>
          </p:nvPr>
        </p:nvSpPr>
        <p:spPr/>
        <p:txBody>
          <a:bodyPr/>
          <a:lstStyle>
            <a:lvl1pPr>
              <a:defRPr/>
            </a:lvl1pPr>
          </a:lstStyle>
          <a:p>
            <a:pPr>
              <a:defRPr/>
            </a:pPr>
            <a:fld id="{F2AB88AC-2F0C-49B9-B2D8-866C30B3C8D5}" type="slidenum">
              <a:rPr lang="en-US" altLang="ja-JP"/>
              <a:pPr>
                <a:defRPr/>
              </a:pPr>
              <a:t>‹#›</a:t>
            </a:fld>
            <a:endParaRPr lang="en-US" altLang="ja-JP"/>
          </a:p>
        </p:txBody>
      </p:sp>
    </p:spTree>
    <p:extLst>
      <p:ext uri="{BB962C8B-B14F-4D97-AF65-F5344CB8AC3E}">
        <p14:creationId xmlns:p14="http://schemas.microsoft.com/office/powerpoint/2010/main" val="1789068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9">
            <a:extLst>
              <a:ext uri="{FF2B5EF4-FFF2-40B4-BE49-F238E27FC236}">
                <a16:creationId xmlns:a16="http://schemas.microsoft.com/office/drawing/2014/main" id="{20B83211-2D7B-4601-BA67-A1F34B31E745}"/>
              </a:ext>
            </a:extLst>
          </p:cNvPr>
          <p:cNvSpPr>
            <a:spLocks noGrp="1"/>
          </p:cNvSpPr>
          <p:nvPr>
            <p:ph type="dt" sz="half" idx="10"/>
          </p:nvPr>
        </p:nvSpPr>
        <p:spPr/>
        <p:txBody>
          <a:bodyPr/>
          <a:lstStyle>
            <a:lvl1pPr>
              <a:defRPr/>
            </a:lvl1pPr>
          </a:lstStyle>
          <a:p>
            <a:pPr>
              <a:defRPr/>
            </a:pPr>
            <a:endParaRPr lang="en-US" altLang="ja-JP"/>
          </a:p>
        </p:txBody>
      </p:sp>
      <p:sp>
        <p:nvSpPr>
          <p:cNvPr id="3" name="フッター プレースホルダ 21">
            <a:extLst>
              <a:ext uri="{FF2B5EF4-FFF2-40B4-BE49-F238E27FC236}">
                <a16:creationId xmlns:a16="http://schemas.microsoft.com/office/drawing/2014/main" id="{5486C778-4144-4D52-B1EC-561B46857C2B}"/>
              </a:ext>
            </a:extLst>
          </p:cNvPr>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 17">
            <a:extLst>
              <a:ext uri="{FF2B5EF4-FFF2-40B4-BE49-F238E27FC236}">
                <a16:creationId xmlns:a16="http://schemas.microsoft.com/office/drawing/2014/main" id="{01D4628E-AE36-4DBE-A968-F0D63F7E087C}"/>
              </a:ext>
            </a:extLst>
          </p:cNvPr>
          <p:cNvSpPr>
            <a:spLocks noGrp="1"/>
          </p:cNvSpPr>
          <p:nvPr>
            <p:ph type="sldNum" sz="quarter" idx="12"/>
          </p:nvPr>
        </p:nvSpPr>
        <p:spPr/>
        <p:txBody>
          <a:bodyPr/>
          <a:lstStyle>
            <a:lvl1pPr>
              <a:defRPr/>
            </a:lvl1pPr>
          </a:lstStyle>
          <a:p>
            <a:pPr>
              <a:defRPr/>
            </a:pPr>
            <a:fld id="{402C1367-3E1E-4E41-BA58-BEB196010E06}" type="slidenum">
              <a:rPr lang="en-US" altLang="ja-JP"/>
              <a:pPr>
                <a:defRPr/>
              </a:pPr>
              <a:t>‹#›</a:t>
            </a:fld>
            <a:endParaRPr lang="en-US" altLang="ja-JP"/>
          </a:p>
        </p:txBody>
      </p:sp>
    </p:spTree>
    <p:extLst>
      <p:ext uri="{BB962C8B-B14F-4D97-AF65-F5344CB8AC3E}">
        <p14:creationId xmlns:p14="http://schemas.microsoft.com/office/powerpoint/2010/main" val="407386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ja-JP" altLang="en-US"/>
              <a:t>マスタ タイトルの書式設定</a:t>
            </a:r>
            <a:endParaRPr lang="en-US"/>
          </a:p>
        </p:txBody>
      </p:sp>
      <p:sp>
        <p:nvSpPr>
          <p:cNvPr id="3" name="テキスト プレースホル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ja-JP" altLang="en-US"/>
              <a:t>マスタ テキストの書式設定</a:t>
            </a:r>
          </a:p>
        </p:txBody>
      </p:sp>
      <p:sp>
        <p:nvSpPr>
          <p:cNvPr id="4" name="コンテンツ プレースホルダ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日付プレースホルダ 9">
            <a:extLst>
              <a:ext uri="{FF2B5EF4-FFF2-40B4-BE49-F238E27FC236}">
                <a16:creationId xmlns:a16="http://schemas.microsoft.com/office/drawing/2014/main" id="{277044A3-BD86-4929-BF5C-3844AD4DE022}"/>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 21">
            <a:extLst>
              <a:ext uri="{FF2B5EF4-FFF2-40B4-BE49-F238E27FC236}">
                <a16:creationId xmlns:a16="http://schemas.microsoft.com/office/drawing/2014/main" id="{A91F7C6C-D932-4E0F-AADD-68F54F7B8DE2}"/>
              </a:ext>
            </a:extLst>
          </p:cNvPr>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17">
            <a:extLst>
              <a:ext uri="{FF2B5EF4-FFF2-40B4-BE49-F238E27FC236}">
                <a16:creationId xmlns:a16="http://schemas.microsoft.com/office/drawing/2014/main" id="{FB69BC76-62B4-40D5-98FE-03B89C75D07F}"/>
              </a:ext>
            </a:extLst>
          </p:cNvPr>
          <p:cNvSpPr>
            <a:spLocks noGrp="1"/>
          </p:cNvSpPr>
          <p:nvPr>
            <p:ph type="sldNum" sz="quarter" idx="12"/>
          </p:nvPr>
        </p:nvSpPr>
        <p:spPr/>
        <p:txBody>
          <a:bodyPr/>
          <a:lstStyle>
            <a:lvl1pPr>
              <a:defRPr/>
            </a:lvl1pPr>
          </a:lstStyle>
          <a:p>
            <a:pPr>
              <a:defRPr/>
            </a:pPr>
            <a:fld id="{4C22F59E-EC21-4A9A-8F7F-5EA9A6502392}" type="slidenum">
              <a:rPr lang="en-US" altLang="ja-JP"/>
              <a:pPr>
                <a:defRPr/>
              </a:pPr>
              <a:t>‹#›</a:t>
            </a:fld>
            <a:endParaRPr lang="en-US" altLang="ja-JP"/>
          </a:p>
        </p:txBody>
      </p:sp>
    </p:spTree>
    <p:extLst>
      <p:ext uri="{BB962C8B-B14F-4D97-AF65-F5344CB8AC3E}">
        <p14:creationId xmlns:p14="http://schemas.microsoft.com/office/powerpoint/2010/main" val="419784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1 つの角を丸めた四角形 13">
            <a:extLst>
              <a:ext uri="{FF2B5EF4-FFF2-40B4-BE49-F238E27FC236}">
                <a16:creationId xmlns:a16="http://schemas.microsoft.com/office/drawing/2014/main" id="{C5542CDA-A5AD-4033-9240-F744D8EC3FBE}"/>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kumimoji="0" lang="en-US"/>
          </a:p>
        </p:txBody>
      </p:sp>
      <p:sp>
        <p:nvSpPr>
          <p:cNvPr id="6" name="直角三角形 5">
            <a:extLst>
              <a:ext uri="{FF2B5EF4-FFF2-40B4-BE49-F238E27FC236}">
                <a16:creationId xmlns:a16="http://schemas.microsoft.com/office/drawing/2014/main" id="{5784864F-C7B4-4F74-B752-EF881215080E}"/>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kumimoji="0" lang="en-US"/>
          </a:p>
        </p:txBody>
      </p:sp>
      <p:sp>
        <p:nvSpPr>
          <p:cNvPr id="7" name="フリーフォーム 15">
            <a:extLst>
              <a:ext uri="{FF2B5EF4-FFF2-40B4-BE49-F238E27FC236}">
                <a16:creationId xmlns:a16="http://schemas.microsoft.com/office/drawing/2014/main" id="{22EB5B79-9492-4C1F-B6A6-E4A4E2F30883}"/>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kumimoji="0" lang="en-US">
              <a:latin typeface="+mn-lt"/>
              <a:ea typeface="+mn-ea"/>
            </a:endParaRPr>
          </a:p>
        </p:txBody>
      </p:sp>
      <p:sp>
        <p:nvSpPr>
          <p:cNvPr id="8" name="フリーフォーム 16">
            <a:extLst>
              <a:ext uri="{FF2B5EF4-FFF2-40B4-BE49-F238E27FC236}">
                <a16:creationId xmlns:a16="http://schemas.microsoft.com/office/drawing/2014/main" id="{7B5E39C0-E493-4D79-8685-A0A79F83E898}"/>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kumimoji="0" lang="en-US">
              <a:latin typeface="+mn-lt"/>
              <a:ea typeface="+mn-ea"/>
            </a:endParaRPr>
          </a:p>
        </p:txBody>
      </p:sp>
      <p:sp>
        <p:nvSpPr>
          <p:cNvPr id="2" name="タイトル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ja-JP" altLang="en-US"/>
              <a:t>マスタ タイトルの書式設定</a:t>
            </a:r>
            <a:endParaRPr lang="en-US"/>
          </a:p>
        </p:txBody>
      </p:sp>
      <p:sp>
        <p:nvSpPr>
          <p:cNvPr id="4" name="テキスト プレースホルダ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ja-JP" altLang="en-US"/>
              <a:t>マスタ テキストの書式設定</a:t>
            </a:r>
          </a:p>
        </p:txBody>
      </p:sp>
      <p:sp>
        <p:nvSpPr>
          <p:cNvPr id="3" name="図プレースホル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ja-JP" altLang="en-US" noProof="0"/>
              <a:t>アイコンをクリックして図を追加</a:t>
            </a:r>
            <a:endParaRPr lang="en-US" noProof="0" dirty="0"/>
          </a:p>
        </p:txBody>
      </p:sp>
      <p:sp>
        <p:nvSpPr>
          <p:cNvPr id="9" name="日付プレースホルダ 4">
            <a:extLst>
              <a:ext uri="{FF2B5EF4-FFF2-40B4-BE49-F238E27FC236}">
                <a16:creationId xmlns:a16="http://schemas.microsoft.com/office/drawing/2014/main" id="{6E0E26BD-62D2-4BEE-A790-06823C5984E5}"/>
              </a:ext>
            </a:extLst>
          </p:cNvPr>
          <p:cNvSpPr>
            <a:spLocks noGrp="1"/>
          </p:cNvSpPr>
          <p:nvPr>
            <p:ph type="dt" sz="half" idx="10"/>
          </p:nvPr>
        </p:nvSpPr>
        <p:spPr/>
        <p:txBody>
          <a:bodyPr/>
          <a:lstStyle>
            <a:lvl1pPr>
              <a:defRPr/>
            </a:lvl1pPr>
          </a:lstStyle>
          <a:p>
            <a:pPr>
              <a:defRPr/>
            </a:pPr>
            <a:endParaRPr lang="en-US" altLang="ja-JP"/>
          </a:p>
        </p:txBody>
      </p:sp>
      <p:sp>
        <p:nvSpPr>
          <p:cNvPr id="10" name="フッター プレースホルダ 5">
            <a:extLst>
              <a:ext uri="{FF2B5EF4-FFF2-40B4-BE49-F238E27FC236}">
                <a16:creationId xmlns:a16="http://schemas.microsoft.com/office/drawing/2014/main" id="{1B940EF5-4F73-4A68-8E3D-A7FF3FC7D9CA}"/>
              </a:ext>
            </a:extLst>
          </p:cNvPr>
          <p:cNvSpPr>
            <a:spLocks noGrp="1"/>
          </p:cNvSpPr>
          <p:nvPr>
            <p:ph type="ftr" sz="quarter" idx="11"/>
          </p:nvPr>
        </p:nvSpPr>
        <p:spPr/>
        <p:txBody>
          <a:bodyPr/>
          <a:lstStyle>
            <a:lvl1pPr>
              <a:defRPr/>
            </a:lvl1pPr>
          </a:lstStyle>
          <a:p>
            <a:pPr>
              <a:defRPr/>
            </a:pPr>
            <a:endParaRPr lang="en-US" altLang="ja-JP"/>
          </a:p>
        </p:txBody>
      </p:sp>
      <p:sp>
        <p:nvSpPr>
          <p:cNvPr id="11" name="スライド番号プレースホルダ 6">
            <a:extLst>
              <a:ext uri="{FF2B5EF4-FFF2-40B4-BE49-F238E27FC236}">
                <a16:creationId xmlns:a16="http://schemas.microsoft.com/office/drawing/2014/main" id="{F746FE6F-2C5D-481D-A7F2-20A2F2C3352E}"/>
              </a:ext>
            </a:extLst>
          </p:cNvPr>
          <p:cNvSpPr>
            <a:spLocks noGrp="1"/>
          </p:cNvSpPr>
          <p:nvPr>
            <p:ph type="sldNum" sz="quarter" idx="12"/>
          </p:nvPr>
        </p:nvSpPr>
        <p:spPr>
          <a:xfrm>
            <a:off x="8077200" y="6356350"/>
            <a:ext cx="609600" cy="365125"/>
          </a:xfrm>
        </p:spPr>
        <p:txBody>
          <a:bodyPr/>
          <a:lstStyle>
            <a:lvl1pPr>
              <a:defRPr/>
            </a:lvl1pPr>
          </a:lstStyle>
          <a:p>
            <a:pPr>
              <a:defRPr/>
            </a:pPr>
            <a:fld id="{857CF498-DDE5-453F-887B-4C86D43C9ED9}" type="slidenum">
              <a:rPr lang="en-US" altLang="ja-JP"/>
              <a:pPr>
                <a:defRPr/>
              </a:pPr>
              <a:t>‹#›</a:t>
            </a:fld>
            <a:endParaRPr lang="en-US" altLang="ja-JP"/>
          </a:p>
        </p:txBody>
      </p:sp>
    </p:spTree>
    <p:extLst>
      <p:ext uri="{BB962C8B-B14F-4D97-AF65-F5344CB8AC3E}">
        <p14:creationId xmlns:p14="http://schemas.microsoft.com/office/powerpoint/2010/main" val="378976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フリーフォーム 6">
            <a:extLst>
              <a:ext uri="{FF2B5EF4-FFF2-40B4-BE49-F238E27FC236}">
                <a16:creationId xmlns:a16="http://schemas.microsoft.com/office/drawing/2014/main" id="{8FFBD873-0402-4ADA-9528-345B06FA5FA6}"/>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kumimoji="0" lang="en-US">
              <a:latin typeface="+mn-lt"/>
              <a:ea typeface="+mn-ea"/>
            </a:endParaRPr>
          </a:p>
        </p:txBody>
      </p:sp>
      <p:sp>
        <p:nvSpPr>
          <p:cNvPr id="8" name="フリーフォーム 7">
            <a:extLst>
              <a:ext uri="{FF2B5EF4-FFF2-40B4-BE49-F238E27FC236}">
                <a16:creationId xmlns:a16="http://schemas.microsoft.com/office/drawing/2014/main" id="{5D892D5F-6323-4206-A64A-99D0C4DFA775}"/>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kumimoji="0" lang="en-US">
              <a:latin typeface="+mn-lt"/>
              <a:ea typeface="+mn-ea"/>
            </a:endParaRPr>
          </a:p>
        </p:txBody>
      </p:sp>
      <p:sp>
        <p:nvSpPr>
          <p:cNvPr id="1028" name="タイトル プレースホルダ 8">
            <a:extLst>
              <a:ext uri="{FF2B5EF4-FFF2-40B4-BE49-F238E27FC236}">
                <a16:creationId xmlns:a16="http://schemas.microsoft.com/office/drawing/2014/main" id="{223675BE-1CE6-4C5B-9379-CAC39C668CEA}"/>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ja-JP" altLang="en-US"/>
              <a:t>マスタ タイトルの書式設定</a:t>
            </a:r>
            <a:endParaRPr lang="en-US" altLang="ja-JP"/>
          </a:p>
        </p:txBody>
      </p:sp>
      <p:sp>
        <p:nvSpPr>
          <p:cNvPr id="1029" name="テキスト プレースホルダ 29">
            <a:extLst>
              <a:ext uri="{FF2B5EF4-FFF2-40B4-BE49-F238E27FC236}">
                <a16:creationId xmlns:a16="http://schemas.microsoft.com/office/drawing/2014/main" id="{E9A84B5B-70D7-49BB-89E7-F9E0D796860E}"/>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0" name="日付プレースホルダ 9">
            <a:extLst>
              <a:ext uri="{FF2B5EF4-FFF2-40B4-BE49-F238E27FC236}">
                <a16:creationId xmlns:a16="http://schemas.microsoft.com/office/drawing/2014/main" id="{EB92C2E5-874D-4C6B-BEF2-DF691D65B1B2}"/>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ea typeface="ＭＳ Ｐゴシック" pitchFamily="50" charset="-128"/>
              </a:defRPr>
            </a:lvl1pPr>
          </a:lstStyle>
          <a:p>
            <a:pPr>
              <a:defRPr/>
            </a:pPr>
            <a:endParaRPr lang="en-US" altLang="ja-JP"/>
          </a:p>
        </p:txBody>
      </p:sp>
      <p:sp>
        <p:nvSpPr>
          <p:cNvPr id="22" name="フッター プレースホルダ 21">
            <a:extLst>
              <a:ext uri="{FF2B5EF4-FFF2-40B4-BE49-F238E27FC236}">
                <a16:creationId xmlns:a16="http://schemas.microsoft.com/office/drawing/2014/main" id="{4403D87B-B993-461F-858A-B9A2907730EC}"/>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ea typeface="ＭＳ Ｐゴシック" pitchFamily="50" charset="-128"/>
              </a:defRPr>
            </a:lvl1pPr>
          </a:lstStyle>
          <a:p>
            <a:pPr>
              <a:defRPr/>
            </a:pPr>
            <a:endParaRPr lang="en-US" altLang="ja-JP"/>
          </a:p>
        </p:txBody>
      </p:sp>
      <p:sp>
        <p:nvSpPr>
          <p:cNvPr id="18" name="スライド番号プレースホルダ 17">
            <a:extLst>
              <a:ext uri="{FF2B5EF4-FFF2-40B4-BE49-F238E27FC236}">
                <a16:creationId xmlns:a16="http://schemas.microsoft.com/office/drawing/2014/main" id="{D907FA89-45FB-4066-B0C8-AD4AA3A644F2}"/>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kumimoji="0">
                <a:solidFill>
                  <a:srgbClr val="42424F"/>
                </a:solidFill>
              </a:defRPr>
            </a:lvl1pPr>
          </a:lstStyle>
          <a:p>
            <a:pPr>
              <a:defRPr/>
            </a:pPr>
            <a:fld id="{C97E3646-7D4F-4AFD-AA1B-A7209113CCCB}" type="slidenum">
              <a:rPr lang="en-US" altLang="ja-JP"/>
              <a:pPr>
                <a:defRPr/>
              </a:pPr>
              <a:t>‹#›</a:t>
            </a:fld>
            <a:endParaRPr lang="en-US" altLang="ja-JP"/>
          </a:p>
        </p:txBody>
      </p:sp>
      <p:grpSp>
        <p:nvGrpSpPr>
          <p:cNvPr id="1033" name="グループ化 1">
            <a:extLst>
              <a:ext uri="{FF2B5EF4-FFF2-40B4-BE49-F238E27FC236}">
                <a16:creationId xmlns:a16="http://schemas.microsoft.com/office/drawing/2014/main" id="{1C48EDC3-51C4-455C-84A2-B28B2C808AB0}"/>
              </a:ext>
            </a:extLst>
          </p:cNvPr>
          <p:cNvGrpSpPr>
            <a:grpSpLocks/>
          </p:cNvGrpSpPr>
          <p:nvPr/>
        </p:nvGrpSpPr>
        <p:grpSpPr bwMode="auto">
          <a:xfrm>
            <a:off x="-19050" y="203200"/>
            <a:ext cx="9180513" cy="647700"/>
            <a:chOff x="-19045" y="216550"/>
            <a:chExt cx="9180548" cy="649224"/>
          </a:xfrm>
        </p:grpSpPr>
        <p:sp>
          <p:nvSpPr>
            <p:cNvPr id="12" name="フリーフォーム 11">
              <a:extLst>
                <a:ext uri="{FF2B5EF4-FFF2-40B4-BE49-F238E27FC236}">
                  <a16:creationId xmlns:a16="http://schemas.microsoft.com/office/drawing/2014/main" id="{DCE39FB9-4E39-4773-B132-71CDDDCE4448}"/>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hangingPunct="1">
                <a:defRPr/>
              </a:pPr>
              <a:endParaRPr kumimoji="0" lang="en-US">
                <a:latin typeface="Arial" charset="0"/>
              </a:endParaRPr>
            </a:p>
          </p:txBody>
        </p:sp>
        <p:sp>
          <p:nvSpPr>
            <p:cNvPr id="13" name="フリーフォーム 12">
              <a:extLst>
                <a:ext uri="{FF2B5EF4-FFF2-40B4-BE49-F238E27FC236}">
                  <a16:creationId xmlns:a16="http://schemas.microsoft.com/office/drawing/2014/main" id="{3B92FEF6-8B63-4B0E-AF8C-DF6ADF093E5A}"/>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hangingPunct="1">
                <a:defRPr/>
              </a:pPr>
              <a:endParaRPr kumimoji="0" lang="en-US">
                <a:latin typeface="Arial" charset="0"/>
              </a:endParaRPr>
            </a:p>
          </p:txBody>
        </p:sp>
      </p:grpSp>
    </p:spTree>
  </p:cSld>
  <p:clrMap bg1="lt1" tx1="dk1" bg2="lt2" tx2="dk2" accent1="accent1" accent2="accent2" accent3="accent3" accent4="accent4" accent5="accent5" accent6="accent6" hlink="hlink" folHlink="folHlink"/>
  <p:sldLayoutIdLst>
    <p:sldLayoutId id="2147485484" r:id="rId1"/>
    <p:sldLayoutId id="2147485464" r:id="rId2"/>
    <p:sldLayoutId id="2147485485" r:id="rId3"/>
    <p:sldLayoutId id="2147485465" r:id="rId4"/>
    <p:sldLayoutId id="2147485466" r:id="rId5"/>
    <p:sldLayoutId id="2147485467" r:id="rId6"/>
    <p:sldLayoutId id="2147485468" r:id="rId7"/>
    <p:sldLayoutId id="2147485469" r:id="rId8"/>
    <p:sldLayoutId id="2147485486" r:id="rId9"/>
    <p:sldLayoutId id="2147485470" r:id="rId10"/>
    <p:sldLayoutId id="2147485471" r:id="rId11"/>
    <p:sldLayoutId id="2147485472" r:id="rId12"/>
  </p:sldLayoutIdLst>
  <p:hf hdr="0" ftr="0" dt="0"/>
  <p:txStyles>
    <p:titleStyle>
      <a:lvl1pPr algn="l" rtl="0" eaLnBrk="0" fontAlgn="base" hangingPunct="0">
        <a:spcBef>
          <a:spcPct val="0"/>
        </a:spcBef>
        <a:spcAft>
          <a:spcPct val="0"/>
        </a:spcAft>
        <a:defRPr kumimoji="1" sz="5000" kern="1200">
          <a:solidFill>
            <a:schemeClr val="tx2"/>
          </a:solidFill>
          <a:latin typeface="+mj-lt"/>
          <a:ea typeface="+mj-ea"/>
          <a:cs typeface="+mj-cs"/>
        </a:defRPr>
      </a:lvl1pPr>
      <a:lvl2pPr algn="l" rtl="0" eaLnBrk="0" fontAlgn="base" hangingPunct="0">
        <a:spcBef>
          <a:spcPct val="0"/>
        </a:spcBef>
        <a:spcAft>
          <a:spcPct val="0"/>
        </a:spcAft>
        <a:defRPr kumimoji="1" sz="5000">
          <a:solidFill>
            <a:schemeClr val="tx2"/>
          </a:solidFill>
          <a:latin typeface="Calibri" pitchFamily="34" charset="0"/>
          <a:ea typeface="ＭＳ Ｐゴシック" pitchFamily="50" charset="-128"/>
        </a:defRPr>
      </a:lvl2pPr>
      <a:lvl3pPr algn="l" rtl="0" eaLnBrk="0" fontAlgn="base" hangingPunct="0">
        <a:spcBef>
          <a:spcPct val="0"/>
        </a:spcBef>
        <a:spcAft>
          <a:spcPct val="0"/>
        </a:spcAft>
        <a:defRPr kumimoji="1" sz="5000">
          <a:solidFill>
            <a:schemeClr val="tx2"/>
          </a:solidFill>
          <a:latin typeface="Calibri" pitchFamily="34" charset="0"/>
          <a:ea typeface="ＭＳ Ｐゴシック" pitchFamily="50" charset="-128"/>
        </a:defRPr>
      </a:lvl3pPr>
      <a:lvl4pPr algn="l" rtl="0" eaLnBrk="0" fontAlgn="base" hangingPunct="0">
        <a:spcBef>
          <a:spcPct val="0"/>
        </a:spcBef>
        <a:spcAft>
          <a:spcPct val="0"/>
        </a:spcAft>
        <a:defRPr kumimoji="1" sz="5000">
          <a:solidFill>
            <a:schemeClr val="tx2"/>
          </a:solidFill>
          <a:latin typeface="Calibri" pitchFamily="34" charset="0"/>
          <a:ea typeface="ＭＳ Ｐゴシック" pitchFamily="50" charset="-128"/>
        </a:defRPr>
      </a:lvl4pPr>
      <a:lvl5pPr algn="l" rtl="0" eaLnBrk="0" fontAlgn="base" hangingPunct="0">
        <a:spcBef>
          <a:spcPct val="0"/>
        </a:spcBef>
        <a:spcAft>
          <a:spcPct val="0"/>
        </a:spcAft>
        <a:defRPr kumimoji="1" sz="5000">
          <a:solidFill>
            <a:schemeClr val="tx2"/>
          </a:solidFill>
          <a:latin typeface="Calibri" pitchFamily="34" charset="0"/>
          <a:ea typeface="ＭＳ Ｐゴシック" pitchFamily="50" charset="-128"/>
        </a:defRPr>
      </a:lvl5pPr>
      <a:lvl6pPr marL="457200" algn="l" rtl="0" fontAlgn="base">
        <a:spcBef>
          <a:spcPct val="0"/>
        </a:spcBef>
        <a:spcAft>
          <a:spcPct val="0"/>
        </a:spcAft>
        <a:defRPr kumimoji="1" sz="5000">
          <a:solidFill>
            <a:schemeClr val="tx2"/>
          </a:solidFill>
          <a:latin typeface="Calibri" pitchFamily="34" charset="0"/>
          <a:ea typeface="ＭＳ Ｐゴシック" pitchFamily="50" charset="-128"/>
        </a:defRPr>
      </a:lvl6pPr>
      <a:lvl7pPr marL="914400" algn="l" rtl="0" fontAlgn="base">
        <a:spcBef>
          <a:spcPct val="0"/>
        </a:spcBef>
        <a:spcAft>
          <a:spcPct val="0"/>
        </a:spcAft>
        <a:defRPr kumimoji="1" sz="5000">
          <a:solidFill>
            <a:schemeClr val="tx2"/>
          </a:solidFill>
          <a:latin typeface="Calibri" pitchFamily="34" charset="0"/>
          <a:ea typeface="ＭＳ Ｐゴシック" pitchFamily="50" charset="-128"/>
        </a:defRPr>
      </a:lvl7pPr>
      <a:lvl8pPr marL="1371600" algn="l" rtl="0" fontAlgn="base">
        <a:spcBef>
          <a:spcPct val="0"/>
        </a:spcBef>
        <a:spcAft>
          <a:spcPct val="0"/>
        </a:spcAft>
        <a:defRPr kumimoji="1" sz="5000">
          <a:solidFill>
            <a:schemeClr val="tx2"/>
          </a:solidFill>
          <a:latin typeface="Calibri" pitchFamily="34" charset="0"/>
          <a:ea typeface="ＭＳ Ｐゴシック" pitchFamily="50" charset="-128"/>
        </a:defRPr>
      </a:lvl8pPr>
      <a:lvl9pPr marL="1828800" algn="l" rtl="0" fontAlgn="base">
        <a:spcBef>
          <a:spcPct val="0"/>
        </a:spcBef>
        <a:spcAft>
          <a:spcPct val="0"/>
        </a:spcAft>
        <a:defRPr kumimoji="1" sz="5000">
          <a:solidFill>
            <a:schemeClr val="tx2"/>
          </a:solidFill>
          <a:latin typeface="Calibri" pitchFamily="34" charset="0"/>
          <a:ea typeface="ＭＳ Ｐゴシック" pitchFamily="50" charset="-128"/>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kumimoji="1"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kumimoji="1"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kumimoji="1"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kumimoji="1"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 1">
            <a:extLst>
              <a:ext uri="{FF2B5EF4-FFF2-40B4-BE49-F238E27FC236}">
                <a16:creationId xmlns:a16="http://schemas.microsoft.com/office/drawing/2014/main" id="{A3469458-1AAB-4327-B861-FD7622F4D82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テキスト プレースホルダ 2">
            <a:extLst>
              <a:ext uri="{FF2B5EF4-FFF2-40B4-BE49-F238E27FC236}">
                <a16:creationId xmlns:a16="http://schemas.microsoft.com/office/drawing/2014/main" id="{5B578533-C0C4-40B6-98FD-729633A9EFB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D8A14192-E129-4DFD-B492-9D22A973EF2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ＭＳ Ｐゴシック" pitchFamily="50" charset="-128"/>
              </a:defRPr>
            </a:lvl1pPr>
          </a:lstStyle>
          <a:p>
            <a:pPr>
              <a:defRPr/>
            </a:pPr>
            <a:fld id="{518300AA-47EF-4F28-B3FB-47DACD0DFB86}" type="datetimeFigureOut">
              <a:rPr lang="ja-JP" altLang="en-US"/>
              <a:pPr>
                <a:defRPr/>
              </a:pPr>
              <a:t>2025/9/26</a:t>
            </a:fld>
            <a:endParaRPr lang="ja-JP" altLang="en-US"/>
          </a:p>
        </p:txBody>
      </p:sp>
      <p:sp>
        <p:nvSpPr>
          <p:cNvPr id="5" name="フッター プレースホルダ 4">
            <a:extLst>
              <a:ext uri="{FF2B5EF4-FFF2-40B4-BE49-F238E27FC236}">
                <a16:creationId xmlns:a16="http://schemas.microsoft.com/office/drawing/2014/main" id="{83E545F6-B468-47FA-BB88-757800F7E4D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ＭＳ Ｐゴシック" pitchFamily="50" charset="-128"/>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FD8C7777-1382-4481-9A50-A9BD95FC31B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645D7447-3951-4316-9C17-62AE62D010C3}"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5473" r:id="rId1"/>
    <p:sldLayoutId id="2147485474" r:id="rId2"/>
    <p:sldLayoutId id="2147485475" r:id="rId3"/>
    <p:sldLayoutId id="2147485476" r:id="rId4"/>
    <p:sldLayoutId id="2147485477" r:id="rId5"/>
    <p:sldLayoutId id="2147485478" r:id="rId6"/>
    <p:sldLayoutId id="2147485479" r:id="rId7"/>
    <p:sldLayoutId id="2147485480" r:id="rId8"/>
    <p:sldLayoutId id="2147485481" r:id="rId9"/>
    <p:sldLayoutId id="2147485482" r:id="rId10"/>
    <p:sldLayoutId id="2147485483"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pref.kagoshima.jp/" TargetMode="Externa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2.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3.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alpha val="75000"/>
          </a:srgbClr>
        </a:solidFill>
        <a:effectLst/>
      </p:bgPr>
    </p:bg>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6D5138F2-62B8-434C-B70B-78E212DC7761}"/>
              </a:ext>
            </a:extLst>
          </p:cNvPr>
          <p:cNvSpPr>
            <a:spLocks noGrp="1" noChangeArrowheads="1"/>
          </p:cNvSpPr>
          <p:nvPr>
            <p:ph type="subTitle" idx="1"/>
          </p:nvPr>
        </p:nvSpPr>
        <p:spPr>
          <a:xfrm>
            <a:off x="0" y="4797425"/>
            <a:ext cx="9144000" cy="1198563"/>
          </a:xfrm>
        </p:spPr>
        <p:txBody>
          <a:bodyPr/>
          <a:lstStyle/>
          <a:p>
            <a:pPr algn="ctr" eaLnBrk="1" hangingPunct="1"/>
            <a:r>
              <a:rPr lang="ja-JP" altLang="en-US" sz="3600" dirty="0">
                <a:latin typeface="+mj-ea"/>
                <a:ea typeface="+mj-ea"/>
              </a:rPr>
              <a:t>令和７年９月</a:t>
            </a:r>
            <a:r>
              <a:rPr lang="en-US" altLang="ja-JP" sz="3600" dirty="0">
                <a:latin typeface="+mj-ea"/>
                <a:ea typeface="+mj-ea"/>
              </a:rPr>
              <a:t>26</a:t>
            </a:r>
            <a:r>
              <a:rPr lang="ja-JP" altLang="en-US" sz="3600" dirty="0">
                <a:latin typeface="+mj-ea"/>
                <a:ea typeface="+mj-ea"/>
              </a:rPr>
              <a:t>日</a:t>
            </a:r>
            <a:endParaRPr lang="en-US" altLang="ja-JP" sz="3600" dirty="0">
              <a:latin typeface="+mj-ea"/>
              <a:ea typeface="+mj-ea"/>
            </a:endParaRPr>
          </a:p>
          <a:p>
            <a:pPr algn="ctr" eaLnBrk="1" hangingPunct="1"/>
            <a:r>
              <a:rPr lang="ja-JP" altLang="en-US" sz="3600" dirty="0">
                <a:latin typeface="+mj-ea"/>
                <a:ea typeface="+mj-ea"/>
              </a:rPr>
              <a:t>鹿児島県保健福祉部薬務課</a:t>
            </a:r>
          </a:p>
        </p:txBody>
      </p:sp>
      <p:sp>
        <p:nvSpPr>
          <p:cNvPr id="2056" name="Rectangle 8">
            <a:extLst>
              <a:ext uri="{FF2B5EF4-FFF2-40B4-BE49-F238E27FC236}">
                <a16:creationId xmlns:a16="http://schemas.microsoft.com/office/drawing/2014/main" id="{80ECF2A9-26DB-4ECF-98CD-2612182F696F}"/>
              </a:ext>
            </a:extLst>
          </p:cNvPr>
          <p:cNvSpPr>
            <a:spLocks noChangeArrowheads="1"/>
          </p:cNvSpPr>
          <p:nvPr/>
        </p:nvSpPr>
        <p:spPr bwMode="auto">
          <a:xfrm>
            <a:off x="-19050" y="1196975"/>
            <a:ext cx="9144000" cy="1762125"/>
          </a:xfrm>
          <a:prstGeom prst="rect">
            <a:avLst/>
          </a:prstGeom>
          <a:noFill/>
          <a:ln w="9525">
            <a:noFill/>
            <a:miter lim="800000"/>
            <a:headEnd/>
            <a:tailEnd/>
          </a:ln>
          <a:effectLst/>
        </p:spPr>
        <p:txBody>
          <a:bodyPr anchor="ctr"/>
          <a:lstStyle/>
          <a:p>
            <a:pPr algn="ctr" eaLnBrk="1" hangingPunct="1">
              <a:defRPr/>
            </a:pPr>
            <a:r>
              <a:rPr lang="ja-JP" altLang="en-US" sz="4800" dirty="0">
                <a:latin typeface="+mn-ea"/>
              </a:rPr>
              <a:t>麻薬及び向精神薬講習会</a:t>
            </a:r>
            <a:br>
              <a:rPr lang="en-US" altLang="ja-JP" sz="4800" dirty="0">
                <a:latin typeface="+mn-ea"/>
              </a:rPr>
            </a:br>
            <a:r>
              <a:rPr lang="ja-JP" altLang="en-US" sz="4000" dirty="0">
                <a:latin typeface="+mn-ea"/>
              </a:rPr>
              <a:t>「麻薬，向精神薬等の取扱いについて」</a:t>
            </a:r>
            <a:endParaRPr lang="ja-JP" altLang="en-US" sz="4000" b="1" dirty="0">
              <a:effectLst>
                <a:outerShdw blurRad="38100" dist="38100" dir="2700000" algn="tl">
                  <a:srgbClr val="000000">
                    <a:alpha val="43137"/>
                  </a:srgbClr>
                </a:outerShdw>
              </a:effectLst>
              <a:latin typeface="+mj-ea"/>
              <a:ea typeface="+mj-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番号プレースホルダー 3">
            <a:extLst>
              <a:ext uri="{FF2B5EF4-FFF2-40B4-BE49-F238E27FC236}">
                <a16:creationId xmlns:a16="http://schemas.microsoft.com/office/drawing/2014/main" id="{CB6A7D0B-B043-4F8D-A5B8-5E19979A78F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BDCDA71C-EE3F-4492-873C-9D91D08496BA}" type="slidenum">
              <a:rPr kumimoji="0" lang="en-US" altLang="ja-JP" smtClean="0">
                <a:solidFill>
                  <a:srgbClr val="42424F"/>
                </a:solidFill>
              </a:rPr>
              <a:pPr/>
              <a:t>10</a:t>
            </a:fld>
            <a:endParaRPr kumimoji="0" lang="en-US" altLang="ja-JP">
              <a:solidFill>
                <a:srgbClr val="42424F"/>
              </a:solidFill>
            </a:endParaRPr>
          </a:p>
        </p:txBody>
      </p:sp>
      <p:sp>
        <p:nvSpPr>
          <p:cNvPr id="17" name="正方形/長方形 16">
            <a:extLst>
              <a:ext uri="{FF2B5EF4-FFF2-40B4-BE49-F238E27FC236}">
                <a16:creationId xmlns:a16="http://schemas.microsoft.com/office/drawing/2014/main" id="{06D5E5BF-576F-4FE9-9533-3AD49CBCC763}"/>
              </a:ext>
            </a:extLst>
          </p:cNvPr>
          <p:cNvSpPr/>
          <p:nvPr/>
        </p:nvSpPr>
        <p:spPr>
          <a:xfrm>
            <a:off x="0" y="0"/>
            <a:ext cx="9144000" cy="77787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麻薬年間届の提出</a:t>
            </a:r>
          </a:p>
        </p:txBody>
      </p:sp>
      <p:sp>
        <p:nvSpPr>
          <p:cNvPr id="16" name="テキスト ボックス 15">
            <a:extLst>
              <a:ext uri="{FF2B5EF4-FFF2-40B4-BE49-F238E27FC236}">
                <a16:creationId xmlns:a16="http://schemas.microsoft.com/office/drawing/2014/main" id="{7F290327-5847-4E8C-BABF-8EEFDBE49495}"/>
              </a:ext>
            </a:extLst>
          </p:cNvPr>
          <p:cNvSpPr txBox="1"/>
          <p:nvPr/>
        </p:nvSpPr>
        <p:spPr>
          <a:xfrm>
            <a:off x="179512" y="792516"/>
            <a:ext cx="8178842" cy="6370975"/>
          </a:xfrm>
          <a:prstGeom prst="rect">
            <a:avLst/>
          </a:prstGeom>
          <a:noFill/>
        </p:spPr>
        <p:txBody>
          <a:bodyPr wrap="none" rtlCol="0">
            <a:spAutoFit/>
          </a:bodyPr>
          <a:lstStyle/>
          <a:p>
            <a:r>
              <a:rPr lang="ja-JP" altLang="en-US" sz="2400" dirty="0">
                <a:latin typeface="+mj-ea"/>
                <a:ea typeface="+mj-ea"/>
              </a:rPr>
              <a:t>１　受付日時</a:t>
            </a:r>
            <a:endParaRPr lang="en-US" altLang="ja-JP" sz="2400" dirty="0">
              <a:latin typeface="+mj-ea"/>
              <a:ea typeface="+mj-ea"/>
            </a:endParaRPr>
          </a:p>
          <a:p>
            <a:r>
              <a:rPr kumimoji="1" lang="ja-JP" altLang="en-US" sz="2400" dirty="0">
                <a:latin typeface="+mj-ea"/>
                <a:ea typeface="+mj-ea"/>
              </a:rPr>
              <a:t>　　</a:t>
            </a:r>
            <a:r>
              <a:rPr kumimoji="1" lang="ja-JP" altLang="en-US" sz="2400" u="sng" dirty="0">
                <a:latin typeface="+mj-ea"/>
                <a:ea typeface="+mj-ea"/>
              </a:rPr>
              <a:t>令和７年１０月１日（水）　～　令和７年１１月２８日（金）</a:t>
            </a:r>
            <a:endParaRPr kumimoji="1" lang="en-US" altLang="ja-JP" sz="2400" u="sng" dirty="0">
              <a:latin typeface="+mj-ea"/>
              <a:ea typeface="+mj-ea"/>
            </a:endParaRPr>
          </a:p>
          <a:p>
            <a:r>
              <a:rPr lang="ja-JP" altLang="en-US" sz="2400" dirty="0">
                <a:latin typeface="+mj-ea"/>
                <a:ea typeface="+mj-ea"/>
              </a:rPr>
              <a:t>　　午前９時～午後５時（正午～午後１時は除く）</a:t>
            </a:r>
            <a:endParaRPr lang="en-US" altLang="ja-JP" sz="2400" dirty="0">
              <a:latin typeface="+mj-ea"/>
              <a:ea typeface="+mj-ea"/>
            </a:endParaRPr>
          </a:p>
          <a:p>
            <a:endParaRPr lang="en-US" altLang="ja-JP" sz="2400" dirty="0">
              <a:latin typeface="+mj-ea"/>
              <a:ea typeface="+mj-ea"/>
            </a:endParaRPr>
          </a:p>
          <a:p>
            <a:r>
              <a:rPr lang="ja-JP" altLang="en-US" sz="2400" dirty="0">
                <a:latin typeface="+mj-ea"/>
                <a:ea typeface="+mj-ea"/>
              </a:rPr>
              <a:t>２　提出方法</a:t>
            </a:r>
            <a:endParaRPr lang="en-US" altLang="ja-JP" sz="2400" dirty="0">
              <a:latin typeface="+mj-ea"/>
              <a:ea typeface="+mj-ea"/>
            </a:endParaRPr>
          </a:p>
          <a:p>
            <a:r>
              <a:rPr lang="ja-JP" altLang="en-US" sz="2400" dirty="0">
                <a:latin typeface="+mj-ea"/>
                <a:ea typeface="+mj-ea"/>
              </a:rPr>
              <a:t>　　薬務課宛てに</a:t>
            </a:r>
            <a:r>
              <a:rPr lang="ja-JP" altLang="en-US" sz="2400" dirty="0">
                <a:solidFill>
                  <a:srgbClr val="FF0000"/>
                </a:solidFill>
                <a:latin typeface="+mj-ea"/>
                <a:ea typeface="+mj-ea"/>
              </a:rPr>
              <a:t>郵送</a:t>
            </a:r>
            <a:r>
              <a:rPr lang="ja-JP" altLang="en-US" sz="2400" dirty="0">
                <a:latin typeface="+mj-ea"/>
                <a:ea typeface="+mj-ea"/>
              </a:rPr>
              <a:t>または</a:t>
            </a:r>
            <a:r>
              <a:rPr lang="ja-JP" altLang="en-US" sz="2400" dirty="0">
                <a:solidFill>
                  <a:srgbClr val="FF0000"/>
                </a:solidFill>
                <a:latin typeface="+mj-ea"/>
                <a:ea typeface="+mj-ea"/>
              </a:rPr>
              <a:t>持参</a:t>
            </a:r>
            <a:r>
              <a:rPr lang="ja-JP" altLang="en-US" sz="2400" dirty="0">
                <a:latin typeface="+mj-ea"/>
                <a:ea typeface="+mj-ea"/>
              </a:rPr>
              <a:t>（県庁３階）</a:t>
            </a:r>
            <a:endParaRPr lang="en-US" altLang="ja-JP" sz="2400" dirty="0">
              <a:latin typeface="+mj-ea"/>
              <a:ea typeface="+mj-ea"/>
            </a:endParaRPr>
          </a:p>
          <a:p>
            <a:r>
              <a:rPr lang="ja-JP" altLang="en-US" sz="2400" dirty="0">
                <a:latin typeface="+mj-ea"/>
                <a:ea typeface="+mj-ea"/>
              </a:rPr>
              <a:t>　　送付先：〒８９０</a:t>
            </a:r>
            <a:r>
              <a:rPr lang="en-US" altLang="ja-JP" sz="2400" dirty="0">
                <a:latin typeface="+mj-ea"/>
                <a:ea typeface="+mj-ea"/>
              </a:rPr>
              <a:t>-</a:t>
            </a:r>
            <a:r>
              <a:rPr lang="ja-JP" altLang="en-US" sz="2400" dirty="0">
                <a:latin typeface="+mj-ea"/>
                <a:ea typeface="+mj-ea"/>
              </a:rPr>
              <a:t>８５７７</a:t>
            </a:r>
            <a:endParaRPr lang="en-US" altLang="ja-JP" sz="2400" dirty="0">
              <a:latin typeface="+mj-ea"/>
              <a:ea typeface="+mj-ea"/>
            </a:endParaRPr>
          </a:p>
          <a:p>
            <a:r>
              <a:rPr lang="ja-JP" altLang="en-US" sz="2400" dirty="0">
                <a:latin typeface="+mj-ea"/>
                <a:ea typeface="+mj-ea"/>
              </a:rPr>
              <a:t>　　　　　　　鹿児島市鴨池新町１０番１号</a:t>
            </a:r>
            <a:endParaRPr lang="en-US" altLang="ja-JP" sz="2400" dirty="0">
              <a:latin typeface="+mj-ea"/>
              <a:ea typeface="+mj-ea"/>
            </a:endParaRPr>
          </a:p>
          <a:p>
            <a:r>
              <a:rPr lang="ja-JP" altLang="en-US" sz="2400" dirty="0">
                <a:latin typeface="+mj-ea"/>
                <a:ea typeface="+mj-ea"/>
              </a:rPr>
              <a:t>　　　　　　　鹿児島県保健福祉部薬務課麻薬係</a:t>
            </a:r>
            <a:endParaRPr lang="en-US" altLang="ja-JP" sz="2400" dirty="0">
              <a:latin typeface="+mj-ea"/>
              <a:ea typeface="+mj-ea"/>
            </a:endParaRPr>
          </a:p>
          <a:p>
            <a:endParaRPr lang="en-US" altLang="ja-JP" sz="2400" dirty="0">
              <a:latin typeface="+mj-ea"/>
              <a:ea typeface="+mj-ea"/>
            </a:endParaRPr>
          </a:p>
          <a:p>
            <a:r>
              <a:rPr lang="ja-JP" altLang="en-US" sz="2400" dirty="0">
                <a:latin typeface="+mj-ea"/>
                <a:ea typeface="+mj-ea"/>
              </a:rPr>
              <a:t>３　その他</a:t>
            </a:r>
            <a:endParaRPr lang="en-US" altLang="ja-JP" sz="2400" dirty="0">
              <a:latin typeface="+mj-ea"/>
              <a:ea typeface="+mj-ea"/>
            </a:endParaRPr>
          </a:p>
          <a:p>
            <a:r>
              <a:rPr lang="ja-JP" altLang="en-US" sz="2400" dirty="0">
                <a:latin typeface="+mj-ea"/>
                <a:ea typeface="+mj-ea"/>
              </a:rPr>
              <a:t>　　・　９月３０日現在の在庫数量は，現品の数量確認を必ず</a:t>
            </a:r>
            <a:endParaRPr lang="en-US" altLang="ja-JP" sz="2400" dirty="0">
              <a:latin typeface="+mj-ea"/>
              <a:ea typeface="+mj-ea"/>
            </a:endParaRPr>
          </a:p>
          <a:p>
            <a:r>
              <a:rPr lang="ja-JP" altLang="en-US" sz="2400" dirty="0">
                <a:latin typeface="+mj-ea"/>
                <a:ea typeface="+mj-ea"/>
              </a:rPr>
              <a:t>　　 行ってください。</a:t>
            </a:r>
            <a:endParaRPr lang="en-US" altLang="ja-JP" sz="2400" dirty="0">
              <a:latin typeface="+mj-ea"/>
              <a:ea typeface="+mj-ea"/>
            </a:endParaRPr>
          </a:p>
          <a:p>
            <a:r>
              <a:rPr lang="ja-JP" altLang="en-US" sz="2400" dirty="0">
                <a:latin typeface="+mj-ea"/>
                <a:ea typeface="+mj-ea"/>
              </a:rPr>
              <a:t>　　・　麻薬年間届は写しを保管し，１部のみ提出してください。</a:t>
            </a:r>
            <a:endParaRPr lang="en-US" altLang="ja-JP" sz="2400" dirty="0">
              <a:latin typeface="+mj-ea"/>
              <a:ea typeface="+mj-ea"/>
            </a:endParaRPr>
          </a:p>
          <a:p>
            <a:r>
              <a:rPr lang="ja-JP" altLang="en-US" sz="2400" dirty="0">
                <a:latin typeface="+mj-ea"/>
                <a:ea typeface="+mj-ea"/>
              </a:rPr>
              <a:t>　　・　</a:t>
            </a:r>
            <a:r>
              <a:rPr lang="ja-JP" altLang="en-US" sz="2400" u="sng" dirty="0">
                <a:solidFill>
                  <a:srgbClr val="FF0000"/>
                </a:solidFill>
                <a:latin typeface="+mj-ea"/>
                <a:ea typeface="+mj-ea"/>
              </a:rPr>
              <a:t>麻薬の取り扱いがない場合でも，品名欄に「取扱いなし」</a:t>
            </a:r>
            <a:endParaRPr lang="en-US" altLang="ja-JP" sz="2400" u="sng" dirty="0">
              <a:solidFill>
                <a:srgbClr val="FF0000"/>
              </a:solidFill>
              <a:latin typeface="+mj-ea"/>
              <a:ea typeface="+mj-ea"/>
            </a:endParaRPr>
          </a:p>
          <a:p>
            <a:r>
              <a:rPr lang="ja-JP" altLang="en-US" sz="2400" dirty="0">
                <a:solidFill>
                  <a:srgbClr val="FF0000"/>
                </a:solidFill>
                <a:latin typeface="+mj-ea"/>
                <a:ea typeface="+mj-ea"/>
              </a:rPr>
              <a:t>　　 </a:t>
            </a:r>
            <a:r>
              <a:rPr lang="ja-JP" altLang="en-US" sz="2400" u="sng" dirty="0">
                <a:solidFill>
                  <a:srgbClr val="FF0000"/>
                </a:solidFill>
                <a:latin typeface="+mj-ea"/>
                <a:ea typeface="+mj-ea"/>
              </a:rPr>
              <a:t>と記載し，提出してください。</a:t>
            </a:r>
            <a:endParaRPr lang="en-US" altLang="ja-JP" sz="2400" u="sng" dirty="0">
              <a:solidFill>
                <a:srgbClr val="FF0000"/>
              </a:solidFill>
              <a:latin typeface="+mj-ea"/>
              <a:ea typeface="+mj-ea"/>
            </a:endParaRPr>
          </a:p>
          <a:p>
            <a:endParaRPr lang="en-US" altLang="ja-JP" sz="2400" dirty="0">
              <a:latin typeface="+mj-ea"/>
              <a:ea typeface="+mj-ea"/>
            </a:endParaRPr>
          </a:p>
        </p:txBody>
      </p:sp>
    </p:spTree>
    <p:extLst>
      <p:ext uri="{BB962C8B-B14F-4D97-AF65-F5344CB8AC3E}">
        <p14:creationId xmlns:p14="http://schemas.microsoft.com/office/powerpoint/2010/main" val="3851278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番号プレースホルダー 3">
            <a:extLst>
              <a:ext uri="{FF2B5EF4-FFF2-40B4-BE49-F238E27FC236}">
                <a16:creationId xmlns:a16="http://schemas.microsoft.com/office/drawing/2014/main" id="{2E66CFEA-C291-4291-81A5-84B319BD570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F4FA1A1E-4B78-4D54-92E5-66DB58AB5750}" type="slidenum">
              <a:rPr kumimoji="0" lang="en-US" altLang="ja-JP" smtClean="0">
                <a:solidFill>
                  <a:srgbClr val="42424F"/>
                </a:solidFill>
              </a:rPr>
              <a:pPr/>
              <a:t>11</a:t>
            </a:fld>
            <a:endParaRPr kumimoji="0" lang="en-US" altLang="ja-JP">
              <a:solidFill>
                <a:srgbClr val="42424F"/>
              </a:solidFill>
            </a:endParaRPr>
          </a:p>
        </p:txBody>
      </p:sp>
      <p:sp>
        <p:nvSpPr>
          <p:cNvPr id="5" name="タイトル 1">
            <a:extLst>
              <a:ext uri="{FF2B5EF4-FFF2-40B4-BE49-F238E27FC236}">
                <a16:creationId xmlns:a16="http://schemas.microsoft.com/office/drawing/2014/main" id="{345EB56F-068D-4716-9674-42EFCFD1A30D}"/>
              </a:ext>
            </a:extLst>
          </p:cNvPr>
          <p:cNvSpPr txBox="1">
            <a:spLocks/>
          </p:cNvSpPr>
          <p:nvPr/>
        </p:nvSpPr>
        <p:spPr bwMode="auto">
          <a:xfrm>
            <a:off x="0" y="270827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639763" indent="-246063">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indent="-246063">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187450" indent="-20955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1462088" indent="-20955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a:spcBef>
                <a:spcPct val="0"/>
              </a:spcBef>
              <a:buClrTx/>
              <a:buSzTx/>
              <a:buFontTx/>
              <a:buNone/>
              <a:defRPr/>
            </a:pPr>
            <a:r>
              <a:rPr lang="ja-JP" altLang="en-US" sz="4800" dirty="0">
                <a:solidFill>
                  <a:schemeClr val="tx2"/>
                </a:solidFill>
                <a:effectLst>
                  <a:outerShdw blurRad="38100" dist="38100" dir="2700000" algn="tl">
                    <a:srgbClr val="000000">
                      <a:alpha val="43137"/>
                    </a:srgbClr>
                  </a:outerShdw>
                </a:effectLst>
                <a:latin typeface="Calibri" panose="020F0502020204030204" pitchFamily="34" charset="0"/>
                <a:ea typeface="ＭＳ Ｐゴシック" panose="020B0600070205080204" pitchFamily="50" charset="-128"/>
              </a:rPr>
              <a:t>麻薬免許の継続申請について</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スライド番号プレースホルダー 3">
            <a:extLst>
              <a:ext uri="{FF2B5EF4-FFF2-40B4-BE49-F238E27FC236}">
                <a16:creationId xmlns:a16="http://schemas.microsoft.com/office/drawing/2014/main" id="{9412B2B4-7FE4-4CCC-83B6-B2A94FC0589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545CA6B3-9164-4C86-9616-9185BC10E77F}" type="slidenum">
              <a:rPr kumimoji="0" lang="en-US" altLang="ja-JP" smtClean="0">
                <a:solidFill>
                  <a:srgbClr val="42424F"/>
                </a:solidFill>
              </a:rPr>
              <a:pPr/>
              <a:t>12</a:t>
            </a:fld>
            <a:endParaRPr kumimoji="0" lang="en-US" altLang="ja-JP">
              <a:solidFill>
                <a:srgbClr val="42424F"/>
              </a:solidFill>
            </a:endParaRPr>
          </a:p>
        </p:txBody>
      </p:sp>
      <p:sp>
        <p:nvSpPr>
          <p:cNvPr id="5" name="角丸四角形 4">
            <a:extLst>
              <a:ext uri="{FF2B5EF4-FFF2-40B4-BE49-F238E27FC236}">
                <a16:creationId xmlns:a16="http://schemas.microsoft.com/office/drawing/2014/main" id="{39333FA1-E492-4836-94BA-835276EF1C76}"/>
              </a:ext>
            </a:extLst>
          </p:cNvPr>
          <p:cNvSpPr/>
          <p:nvPr/>
        </p:nvSpPr>
        <p:spPr>
          <a:xfrm>
            <a:off x="2284413" y="2852738"/>
            <a:ext cx="1350962" cy="1511300"/>
          </a:xfrm>
          <a:prstGeom prst="round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ＭＳ Ｐゴシック" panose="020B0600070205080204" pitchFamily="50" charset="-128"/>
              <a:ea typeface="ＭＳ Ｐゴシック" panose="020B0600070205080204" pitchFamily="50" charset="-128"/>
            </a:endParaRPr>
          </a:p>
        </p:txBody>
      </p:sp>
      <p:sp>
        <p:nvSpPr>
          <p:cNvPr id="6" name="Rectangle 3">
            <a:extLst>
              <a:ext uri="{FF2B5EF4-FFF2-40B4-BE49-F238E27FC236}">
                <a16:creationId xmlns:a16="http://schemas.microsoft.com/office/drawing/2014/main" id="{16536F7E-DFFB-4286-9028-33017A7ACEBF}"/>
              </a:ext>
            </a:extLst>
          </p:cNvPr>
          <p:cNvSpPr txBox="1">
            <a:spLocks noChangeArrowheads="1"/>
          </p:cNvSpPr>
          <p:nvPr/>
        </p:nvSpPr>
        <p:spPr bwMode="auto">
          <a:xfrm>
            <a:off x="1526141" y="2958128"/>
            <a:ext cx="6408737" cy="1150937"/>
          </a:xfrm>
          <a:prstGeom prst="rect">
            <a:avLst/>
          </a:prstGeom>
          <a:noFill/>
          <a:ln>
            <a:noFill/>
          </a:ln>
          <a:effectLst/>
          <a:extLst/>
        </p:spPr>
        <p:txBody>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kumimoji="1"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kumimoji="1" sz="26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kumimoji="1" sz="22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kumimoji="1"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kumimoji="1" sz="2000">
                <a:solidFill>
                  <a:schemeClr val="tx1"/>
                </a:solidFill>
                <a:latin typeface="+mn-lt"/>
                <a:ea typeface="+mn-ea"/>
              </a:defRPr>
            </a:lvl9pPr>
          </a:lstStyle>
          <a:p>
            <a:pPr eaLnBrk="1" hangingPunct="1">
              <a:lnSpc>
                <a:spcPct val="90000"/>
              </a:lnSpc>
              <a:buFont typeface="Wingdings" pitchFamily="2" charset="2"/>
              <a:buNone/>
              <a:defRPr/>
            </a:pPr>
            <a:r>
              <a:rPr lang="ja-JP" altLang="en-US" sz="5100" kern="0" dirty="0">
                <a:latin typeface="ＭＳ Ｐゴシック" panose="020B0600070205080204" pitchFamily="50" charset="-128"/>
                <a:ea typeface="ＭＳ Ｐゴシック" panose="020B0600070205080204" pitchFamily="50" charset="-128"/>
              </a:rPr>
              <a:t>第  </a:t>
            </a:r>
            <a:r>
              <a:rPr lang="en-US" altLang="ja-JP" sz="5100" kern="0" dirty="0">
                <a:latin typeface="ＭＳ Ｐゴシック" panose="020B0600070205080204" pitchFamily="50" charset="-128"/>
                <a:ea typeface="ＭＳ Ｐゴシック" panose="020B0600070205080204" pitchFamily="50" charset="-128"/>
              </a:rPr>
              <a:t>05</a:t>
            </a:r>
            <a:r>
              <a:rPr lang="ja-JP" altLang="en-US" sz="7700" kern="0" dirty="0">
                <a:latin typeface="ＭＳ Ｐゴシック" panose="020B0600070205080204" pitchFamily="50" charset="-128"/>
                <a:ea typeface="ＭＳ Ｐゴシック" panose="020B0600070205080204" pitchFamily="50" charset="-128"/>
              </a:rPr>
              <a:t> </a:t>
            </a:r>
            <a:r>
              <a:rPr lang="ja-JP" altLang="en-US" sz="5100" kern="0" dirty="0">
                <a:latin typeface="ＭＳ Ｐゴシック" panose="020B0600070205080204" pitchFamily="50" charset="-128"/>
                <a:ea typeface="ＭＳ Ｐゴシック" panose="020B0600070205080204" pitchFamily="50" charset="-128"/>
              </a:rPr>
              <a:t>△□□□号</a:t>
            </a:r>
          </a:p>
        </p:txBody>
      </p:sp>
      <p:cxnSp>
        <p:nvCxnSpPr>
          <p:cNvPr id="7" name="直線矢印コネクタ 6">
            <a:extLst>
              <a:ext uri="{FF2B5EF4-FFF2-40B4-BE49-F238E27FC236}">
                <a16:creationId xmlns:a16="http://schemas.microsoft.com/office/drawing/2014/main" id="{26CBA9AF-6B19-49F1-B4AF-B950BBB4A0E8}"/>
              </a:ext>
            </a:extLst>
          </p:cNvPr>
          <p:cNvCxnSpPr/>
          <p:nvPr/>
        </p:nvCxnSpPr>
        <p:spPr>
          <a:xfrm>
            <a:off x="2987675" y="4430713"/>
            <a:ext cx="0" cy="64928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角丸四角形 7">
            <a:extLst>
              <a:ext uri="{FF2B5EF4-FFF2-40B4-BE49-F238E27FC236}">
                <a16:creationId xmlns:a16="http://schemas.microsoft.com/office/drawing/2014/main" id="{9F63D5FC-9452-44E9-A8B5-A4D77CD320C0}"/>
              </a:ext>
            </a:extLst>
          </p:cNvPr>
          <p:cNvSpPr/>
          <p:nvPr/>
        </p:nvSpPr>
        <p:spPr>
          <a:xfrm>
            <a:off x="886353" y="5083533"/>
            <a:ext cx="5786969" cy="1079500"/>
          </a:xfrm>
          <a:prstGeom prst="roundRect">
            <a:avLst/>
          </a:prstGeom>
          <a:solidFill>
            <a:srgbClr val="FFC000"/>
          </a:solidFill>
          <a:ln/>
        </p:spPr>
        <p:style>
          <a:lnRef idx="1">
            <a:schemeClr val="accent4"/>
          </a:lnRef>
          <a:fillRef idx="2">
            <a:schemeClr val="accent4"/>
          </a:fillRef>
          <a:effectRef idx="1">
            <a:schemeClr val="accent4"/>
          </a:effectRef>
          <a:fontRef idx="minor">
            <a:schemeClr val="dk1"/>
          </a:fontRef>
        </p:style>
        <p:txBody>
          <a:bodyPr anchor="ctr"/>
          <a:lstStyle/>
          <a:p>
            <a:pPr>
              <a:defRPr/>
            </a:pPr>
            <a:r>
              <a:rPr lang="ja-JP" altLang="en-US" sz="3600" dirty="0">
                <a:solidFill>
                  <a:schemeClr val="tx1"/>
                </a:solidFill>
                <a:latin typeface="ＭＳ Ｐゴシック" panose="020B0600070205080204" pitchFamily="50" charset="-128"/>
                <a:ea typeface="ＭＳ Ｐゴシック" panose="020B0600070205080204" pitchFamily="50" charset="-128"/>
              </a:rPr>
              <a:t>  免許番号が</a:t>
            </a:r>
            <a:r>
              <a:rPr lang="ja-JP" altLang="en-US" sz="3600" u="sng" dirty="0">
                <a:solidFill>
                  <a:srgbClr val="FF0000"/>
                </a:solidFill>
                <a:latin typeface="ＭＳ Ｐゴシック" panose="020B0600070205080204" pitchFamily="50" charset="-128"/>
                <a:ea typeface="ＭＳ Ｐゴシック" panose="020B0600070205080204" pitchFamily="50" charset="-128"/>
              </a:rPr>
              <a:t>「</a:t>
            </a:r>
            <a:r>
              <a:rPr lang="en-US" altLang="ja-JP" sz="3600" u="sng" dirty="0">
                <a:solidFill>
                  <a:srgbClr val="FF0000"/>
                </a:solidFill>
                <a:latin typeface="ＭＳ Ｐゴシック" panose="020B0600070205080204" pitchFamily="50" charset="-128"/>
                <a:ea typeface="ＭＳ Ｐゴシック" panose="020B0600070205080204" pitchFamily="50" charset="-128"/>
              </a:rPr>
              <a:t>05</a:t>
            </a:r>
            <a:r>
              <a:rPr lang="ja-JP" altLang="en-US" sz="3600" u="sng" dirty="0">
                <a:solidFill>
                  <a:srgbClr val="FF0000"/>
                </a:solidFill>
                <a:latin typeface="ＭＳ Ｐゴシック" panose="020B0600070205080204" pitchFamily="50" charset="-128"/>
                <a:ea typeface="ＭＳ Ｐゴシック" panose="020B0600070205080204" pitchFamily="50" charset="-128"/>
              </a:rPr>
              <a:t>」</a:t>
            </a:r>
            <a:r>
              <a:rPr lang="ja-JP" altLang="en-US" sz="3600" dirty="0">
                <a:solidFill>
                  <a:schemeClr val="tx1"/>
                </a:solidFill>
                <a:latin typeface="ＭＳ Ｐゴシック" panose="020B0600070205080204" pitchFamily="50" charset="-128"/>
                <a:ea typeface="ＭＳ Ｐゴシック" panose="020B0600070205080204" pitchFamily="50" charset="-128"/>
              </a:rPr>
              <a:t>で</a:t>
            </a:r>
            <a:endParaRPr lang="en-US" altLang="ja-JP" sz="3600" dirty="0">
              <a:solidFill>
                <a:schemeClr val="tx1"/>
              </a:solidFill>
              <a:latin typeface="ＭＳ Ｐゴシック" panose="020B0600070205080204" pitchFamily="50" charset="-128"/>
              <a:ea typeface="ＭＳ Ｐゴシック" panose="020B0600070205080204" pitchFamily="50" charset="-128"/>
            </a:endParaRPr>
          </a:p>
          <a:p>
            <a:pPr algn="ctr">
              <a:defRPr/>
            </a:pPr>
            <a:r>
              <a:rPr lang="ja-JP" altLang="en-US" sz="3600" dirty="0">
                <a:solidFill>
                  <a:schemeClr val="tx1"/>
                </a:solidFill>
                <a:latin typeface="ＭＳ Ｐゴシック" panose="020B0600070205080204" pitchFamily="50" charset="-128"/>
                <a:ea typeface="ＭＳ Ｐゴシック" panose="020B0600070205080204" pitchFamily="50" charset="-128"/>
              </a:rPr>
              <a:t>始まる麻薬取扱者が対象</a:t>
            </a:r>
          </a:p>
        </p:txBody>
      </p:sp>
      <p:sp>
        <p:nvSpPr>
          <p:cNvPr id="9" name="角丸四角形 8">
            <a:extLst>
              <a:ext uri="{FF2B5EF4-FFF2-40B4-BE49-F238E27FC236}">
                <a16:creationId xmlns:a16="http://schemas.microsoft.com/office/drawing/2014/main" id="{0EA63AD6-2A29-4DF9-A601-9F8C4FF580FC}"/>
              </a:ext>
            </a:extLst>
          </p:cNvPr>
          <p:cNvSpPr/>
          <p:nvPr/>
        </p:nvSpPr>
        <p:spPr>
          <a:xfrm>
            <a:off x="611187" y="1483928"/>
            <a:ext cx="2592388" cy="10795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200" dirty="0">
                <a:solidFill>
                  <a:schemeClr val="tx1"/>
                </a:solidFill>
                <a:latin typeface="ＭＳ Ｐゴシック" panose="020B0600070205080204" pitchFamily="50" charset="-128"/>
                <a:ea typeface="ＭＳ Ｐゴシック" panose="020B0600070205080204" pitchFamily="50" charset="-128"/>
              </a:rPr>
              <a:t>継続対象者</a:t>
            </a:r>
          </a:p>
        </p:txBody>
      </p:sp>
      <p:sp>
        <p:nvSpPr>
          <p:cNvPr id="10" name="角丸四角形 9">
            <a:extLst>
              <a:ext uri="{FF2B5EF4-FFF2-40B4-BE49-F238E27FC236}">
                <a16:creationId xmlns:a16="http://schemas.microsoft.com/office/drawing/2014/main" id="{3E080CB2-4C2C-4B9E-9BA8-2B659A8544D3}"/>
              </a:ext>
            </a:extLst>
          </p:cNvPr>
          <p:cNvSpPr/>
          <p:nvPr/>
        </p:nvSpPr>
        <p:spPr>
          <a:xfrm>
            <a:off x="3629025" y="898540"/>
            <a:ext cx="5057775" cy="1977281"/>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200" dirty="0">
                <a:solidFill>
                  <a:schemeClr val="tx1"/>
                </a:solidFill>
                <a:latin typeface="ＭＳ Ｐゴシック" panose="020B0600070205080204" pitchFamily="50" charset="-128"/>
                <a:ea typeface="ＭＳ Ｐゴシック" panose="020B0600070205080204" pitchFamily="50" charset="-128"/>
              </a:rPr>
              <a:t>有効期間が</a:t>
            </a:r>
            <a:endParaRPr lang="en-US" altLang="ja-JP" sz="3200" dirty="0">
              <a:solidFill>
                <a:schemeClr val="tx1"/>
              </a:solidFill>
              <a:latin typeface="ＭＳ Ｐゴシック" panose="020B0600070205080204" pitchFamily="50" charset="-128"/>
              <a:ea typeface="ＭＳ Ｐゴシック" panose="020B0600070205080204" pitchFamily="50" charset="-128"/>
            </a:endParaRPr>
          </a:p>
          <a:p>
            <a:pPr algn="ctr">
              <a:defRPr/>
            </a:pPr>
            <a:r>
              <a:rPr lang="ja-JP" altLang="en-US" sz="3200" b="1" u="sng" dirty="0">
                <a:solidFill>
                  <a:srgbClr val="FF0000"/>
                </a:solidFill>
                <a:latin typeface="ＭＳ Ｐゴシック" panose="020B0600070205080204" pitchFamily="50" charset="-128"/>
                <a:ea typeface="ＭＳ Ｐゴシック" panose="020B0600070205080204" pitchFamily="50" charset="-128"/>
              </a:rPr>
              <a:t>令和７年</a:t>
            </a:r>
            <a:r>
              <a:rPr lang="en-US" altLang="ja-JP" sz="3200" b="1" u="sng" dirty="0">
                <a:solidFill>
                  <a:srgbClr val="FF0000"/>
                </a:solidFill>
                <a:latin typeface="ＭＳ Ｐゴシック" panose="020B0600070205080204" pitchFamily="50" charset="-128"/>
                <a:ea typeface="ＭＳ Ｐゴシック" panose="020B0600070205080204" pitchFamily="50" charset="-128"/>
              </a:rPr>
              <a:t>12</a:t>
            </a:r>
            <a:r>
              <a:rPr lang="ja-JP" altLang="en-US" sz="3200" b="1" u="sng" dirty="0">
                <a:solidFill>
                  <a:srgbClr val="FF0000"/>
                </a:solidFill>
                <a:latin typeface="ＭＳ Ｐゴシック" panose="020B0600070205080204" pitchFamily="50" charset="-128"/>
                <a:ea typeface="ＭＳ Ｐゴシック" panose="020B0600070205080204" pitchFamily="50" charset="-128"/>
              </a:rPr>
              <a:t>月</a:t>
            </a:r>
            <a:r>
              <a:rPr lang="en-US" altLang="ja-JP" sz="3200" b="1" u="sng" dirty="0">
                <a:solidFill>
                  <a:srgbClr val="FF0000"/>
                </a:solidFill>
                <a:latin typeface="ＭＳ Ｐゴシック" panose="020B0600070205080204" pitchFamily="50" charset="-128"/>
                <a:ea typeface="ＭＳ Ｐゴシック" panose="020B0600070205080204" pitchFamily="50" charset="-128"/>
              </a:rPr>
              <a:t>31</a:t>
            </a:r>
            <a:r>
              <a:rPr lang="ja-JP" altLang="en-US" sz="3200" b="1" u="sng" dirty="0">
                <a:solidFill>
                  <a:srgbClr val="FF0000"/>
                </a:solidFill>
                <a:latin typeface="ＭＳ Ｐゴシック" panose="020B0600070205080204" pitchFamily="50" charset="-128"/>
                <a:ea typeface="ＭＳ Ｐゴシック" panose="020B0600070205080204" pitchFamily="50" charset="-128"/>
              </a:rPr>
              <a:t>日まで</a:t>
            </a:r>
            <a:endParaRPr lang="en-US" altLang="ja-JP" sz="3200" b="1" u="sng" dirty="0">
              <a:solidFill>
                <a:srgbClr val="FF0000"/>
              </a:solidFill>
              <a:latin typeface="ＭＳ Ｐゴシック" panose="020B0600070205080204" pitchFamily="50" charset="-128"/>
              <a:ea typeface="ＭＳ Ｐゴシック" panose="020B0600070205080204" pitchFamily="50" charset="-128"/>
            </a:endParaRPr>
          </a:p>
          <a:p>
            <a:pPr algn="ctr">
              <a:defRPr/>
            </a:pPr>
            <a:r>
              <a:rPr lang="ja-JP" altLang="en-US" sz="3200" dirty="0">
                <a:solidFill>
                  <a:schemeClr val="tx1"/>
                </a:solidFill>
                <a:latin typeface="ＭＳ Ｐゴシック" panose="020B0600070205080204" pitchFamily="50" charset="-128"/>
                <a:ea typeface="ＭＳ Ｐゴシック" panose="020B0600070205080204" pitchFamily="50" charset="-128"/>
              </a:rPr>
              <a:t>の免許所有者</a:t>
            </a:r>
            <a:endParaRPr lang="en-US" altLang="ja-JP" sz="3200" dirty="0">
              <a:solidFill>
                <a:schemeClr val="tx1"/>
              </a:solidFill>
              <a:latin typeface="ＭＳ Ｐゴシック" panose="020B0600070205080204" pitchFamily="50" charset="-128"/>
              <a:ea typeface="ＭＳ Ｐゴシック" panose="020B0600070205080204" pitchFamily="50" charset="-128"/>
            </a:endParaRPr>
          </a:p>
        </p:txBody>
      </p:sp>
      <p:cxnSp>
        <p:nvCxnSpPr>
          <p:cNvPr id="11" name="直線矢印コネクタ 10">
            <a:extLst>
              <a:ext uri="{FF2B5EF4-FFF2-40B4-BE49-F238E27FC236}">
                <a16:creationId xmlns:a16="http://schemas.microsoft.com/office/drawing/2014/main" id="{51D94BEB-C688-4EBD-BFE8-363ABD518FF6}"/>
              </a:ext>
            </a:extLst>
          </p:cNvPr>
          <p:cNvCxnSpPr/>
          <p:nvPr/>
        </p:nvCxnSpPr>
        <p:spPr>
          <a:xfrm>
            <a:off x="3003550" y="2023678"/>
            <a:ext cx="487362"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B84F9096-27BE-4660-A56D-682F4DB15665}"/>
              </a:ext>
            </a:extLst>
          </p:cNvPr>
          <p:cNvSpPr/>
          <p:nvPr/>
        </p:nvSpPr>
        <p:spPr>
          <a:xfrm>
            <a:off x="0" y="0"/>
            <a:ext cx="9144000" cy="710842"/>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免許継続申請対象者の番号</a:t>
            </a:r>
          </a:p>
        </p:txBody>
      </p:sp>
      <p:sp>
        <p:nvSpPr>
          <p:cNvPr id="88078" name="テキスト ボックス 1">
            <a:extLst>
              <a:ext uri="{FF2B5EF4-FFF2-40B4-BE49-F238E27FC236}">
                <a16:creationId xmlns:a16="http://schemas.microsoft.com/office/drawing/2014/main" id="{C05257B2-A8B3-4C14-8B88-8C5B024A4A98}"/>
              </a:ext>
            </a:extLst>
          </p:cNvPr>
          <p:cNvSpPr txBox="1">
            <a:spLocks noChangeArrowheads="1"/>
          </p:cNvSpPr>
          <p:nvPr/>
        </p:nvSpPr>
        <p:spPr bwMode="auto">
          <a:xfrm>
            <a:off x="3148013" y="4468813"/>
            <a:ext cx="40607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en-US" altLang="ja-JP" sz="1800" dirty="0">
                <a:latin typeface="ＭＳ Ｐゴシック" panose="020B0600070205080204" pitchFamily="50" charset="-128"/>
                <a:ea typeface="ＭＳ Ｐゴシック" panose="020B0600070205080204" pitchFamily="50" charset="-128"/>
              </a:rPr>
              <a:t>※ </a:t>
            </a:r>
            <a:r>
              <a:rPr lang="ja-JP" altLang="en-US" sz="1800" dirty="0">
                <a:latin typeface="ＭＳ Ｐゴシック" panose="020B0600070205080204" pitchFamily="50" charset="-128"/>
                <a:ea typeface="ＭＳ Ｐゴシック" panose="020B0600070205080204" pitchFamily="50" charset="-128"/>
              </a:rPr>
              <a:t>有効期間の開始日が令和５年のもの</a:t>
            </a:r>
          </a:p>
        </p:txBody>
      </p:sp>
      <p:sp>
        <p:nvSpPr>
          <p:cNvPr id="88079" name="正方形/長方形 1">
            <a:extLst>
              <a:ext uri="{FF2B5EF4-FFF2-40B4-BE49-F238E27FC236}">
                <a16:creationId xmlns:a16="http://schemas.microsoft.com/office/drawing/2014/main" id="{9C3ECD40-CEE5-481F-A413-FD9D3B4A010E}"/>
              </a:ext>
            </a:extLst>
          </p:cNvPr>
          <p:cNvSpPr>
            <a:spLocks noChangeArrowheads="1"/>
          </p:cNvSpPr>
          <p:nvPr/>
        </p:nvSpPr>
        <p:spPr bwMode="auto">
          <a:xfrm>
            <a:off x="1684096" y="6204037"/>
            <a:ext cx="60928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2800" b="1" dirty="0"/>
              <a:t>手続き漏れがないようにお願いします。</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スライド番号プレースホルダー 3">
            <a:extLst>
              <a:ext uri="{FF2B5EF4-FFF2-40B4-BE49-F238E27FC236}">
                <a16:creationId xmlns:a16="http://schemas.microsoft.com/office/drawing/2014/main" id="{722079C4-9783-4A25-B6D5-8B15B5BB21CC}"/>
              </a:ext>
            </a:extLst>
          </p:cNvPr>
          <p:cNvSpPr>
            <a:spLocks noGrp="1"/>
          </p:cNvSpPr>
          <p:nvPr>
            <p:ph type="sldNum" sz="quarter" idx="12"/>
          </p:nvPr>
        </p:nvSpPr>
        <p:spPr bwMode="auto">
          <a:xfrm>
            <a:off x="7986713" y="6303963"/>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1B22CFEF-F985-4C18-96D9-E484E2450489}" type="slidenum">
              <a:rPr kumimoji="0" lang="en-US" altLang="ja-JP" smtClean="0">
                <a:solidFill>
                  <a:srgbClr val="42424F"/>
                </a:solidFill>
              </a:rPr>
              <a:pPr/>
              <a:t>13</a:t>
            </a:fld>
            <a:endParaRPr kumimoji="0" lang="en-US" altLang="ja-JP">
              <a:solidFill>
                <a:srgbClr val="42424F"/>
              </a:solidFill>
            </a:endParaRPr>
          </a:p>
        </p:txBody>
      </p:sp>
      <p:sp>
        <p:nvSpPr>
          <p:cNvPr id="15" name="AutoShape 5">
            <a:extLst>
              <a:ext uri="{FF2B5EF4-FFF2-40B4-BE49-F238E27FC236}">
                <a16:creationId xmlns:a16="http://schemas.microsoft.com/office/drawing/2014/main" id="{B96C0C75-619C-4653-9501-0B9AC2B8473C}"/>
              </a:ext>
            </a:extLst>
          </p:cNvPr>
          <p:cNvSpPr>
            <a:spLocks noChangeArrowheads="1"/>
          </p:cNvSpPr>
          <p:nvPr/>
        </p:nvSpPr>
        <p:spPr bwMode="auto">
          <a:xfrm>
            <a:off x="468313" y="981075"/>
            <a:ext cx="8053387" cy="533400"/>
          </a:xfrm>
          <a:prstGeom prst="roundRect">
            <a:avLst>
              <a:gd name="adj" fmla="val 16667"/>
            </a:avLst>
          </a:prstGeom>
          <a:solidFill>
            <a:srgbClr val="0070C0"/>
          </a:solidFill>
          <a:ln w="9525">
            <a:noFill/>
            <a:round/>
            <a:headEnd/>
            <a:tailEnd/>
          </a:ln>
          <a:effectLst>
            <a:outerShdw blurRad="50800" dist="38100" dir="2700000" algn="tl" rotWithShape="0">
              <a:prstClr val="black">
                <a:alpha val="40000"/>
              </a:prstClr>
            </a:outerShdw>
          </a:effectLst>
        </p:spPr>
        <p:txBody>
          <a:bodyPr wrap="none" anchor="ctr"/>
          <a:lstStyle/>
          <a:p>
            <a:pPr>
              <a:defRPr/>
            </a:pPr>
            <a:r>
              <a:rPr lang="ja-JP" altLang="en-US" sz="2800" dirty="0">
                <a:solidFill>
                  <a:schemeClr val="bg1"/>
                </a:solidFill>
                <a:latin typeface="+mj-ea"/>
                <a:ea typeface="+mj-ea"/>
              </a:rPr>
              <a:t>①麻薬取扱者免許申請書（管理者・施用者・研究者）</a:t>
            </a:r>
          </a:p>
        </p:txBody>
      </p:sp>
      <p:sp>
        <p:nvSpPr>
          <p:cNvPr id="16" name="AutoShape 7">
            <a:extLst>
              <a:ext uri="{FF2B5EF4-FFF2-40B4-BE49-F238E27FC236}">
                <a16:creationId xmlns:a16="http://schemas.microsoft.com/office/drawing/2014/main" id="{13435CD0-0FDF-4585-8E19-72D67AA9E125}"/>
              </a:ext>
            </a:extLst>
          </p:cNvPr>
          <p:cNvSpPr>
            <a:spLocks noChangeArrowheads="1"/>
          </p:cNvSpPr>
          <p:nvPr/>
        </p:nvSpPr>
        <p:spPr bwMode="auto">
          <a:xfrm>
            <a:off x="469901" y="3450696"/>
            <a:ext cx="3095625" cy="504825"/>
          </a:xfrm>
          <a:prstGeom prst="roundRect">
            <a:avLst>
              <a:gd name="adj" fmla="val 16667"/>
            </a:avLst>
          </a:prstGeom>
          <a:solidFill>
            <a:srgbClr val="0070C0"/>
          </a:solidFill>
          <a:ln w="9525">
            <a:noFill/>
            <a:round/>
            <a:headEnd/>
            <a:tailEnd/>
          </a:ln>
          <a:effectLst>
            <a:outerShdw blurRad="50800" dist="38100" dir="2700000" algn="tl" rotWithShape="0">
              <a:prstClr val="black">
                <a:alpha val="40000"/>
              </a:prstClr>
            </a:outerShdw>
          </a:effectLst>
        </p:spPr>
        <p:txBody>
          <a:bodyPr wrap="none" anchor="ctr"/>
          <a:lstStyle/>
          <a:p>
            <a:pPr>
              <a:defRPr/>
            </a:pPr>
            <a:r>
              <a:rPr lang="ja-JP" altLang="en-US" sz="2800" dirty="0">
                <a:solidFill>
                  <a:schemeClr val="bg1"/>
                </a:solidFill>
                <a:latin typeface="+mj-ea"/>
                <a:ea typeface="+mj-ea"/>
              </a:rPr>
              <a:t>②申請者の診断書</a:t>
            </a:r>
          </a:p>
        </p:txBody>
      </p:sp>
      <p:sp>
        <p:nvSpPr>
          <p:cNvPr id="17" name="AutoShape 8">
            <a:extLst>
              <a:ext uri="{FF2B5EF4-FFF2-40B4-BE49-F238E27FC236}">
                <a16:creationId xmlns:a16="http://schemas.microsoft.com/office/drawing/2014/main" id="{5FDED12A-C46E-40CD-8C21-3DFE53027C05}"/>
              </a:ext>
            </a:extLst>
          </p:cNvPr>
          <p:cNvSpPr>
            <a:spLocks noChangeArrowheads="1"/>
          </p:cNvSpPr>
          <p:nvPr/>
        </p:nvSpPr>
        <p:spPr bwMode="auto">
          <a:xfrm>
            <a:off x="469901" y="4430183"/>
            <a:ext cx="5975350" cy="533400"/>
          </a:xfrm>
          <a:prstGeom prst="roundRect">
            <a:avLst>
              <a:gd name="adj" fmla="val 16667"/>
            </a:avLst>
          </a:prstGeom>
          <a:solidFill>
            <a:srgbClr val="0070C0"/>
          </a:solidFill>
          <a:ln w="9525">
            <a:noFill/>
            <a:round/>
            <a:headEnd/>
            <a:tailEnd/>
          </a:ln>
          <a:effectLst>
            <a:outerShdw blurRad="50800" dist="38100" dir="2700000" algn="tl" rotWithShape="0">
              <a:prstClr val="black">
                <a:alpha val="40000"/>
              </a:prstClr>
            </a:outerShdw>
          </a:effectLst>
        </p:spPr>
        <p:txBody>
          <a:bodyPr wrap="none" anchor="ctr"/>
          <a:lstStyle/>
          <a:p>
            <a:pPr>
              <a:defRPr/>
            </a:pPr>
            <a:r>
              <a:rPr lang="ja-JP" altLang="en-US" sz="2800" dirty="0">
                <a:solidFill>
                  <a:schemeClr val="bg1"/>
                </a:solidFill>
                <a:latin typeface="+mj-ea"/>
                <a:ea typeface="+mj-ea"/>
              </a:rPr>
              <a:t>③申請手数料（県収入</a:t>
            </a:r>
            <a:r>
              <a:rPr lang="ja-JP" altLang="en-US" sz="2800" b="1" u="sng" dirty="0">
                <a:solidFill>
                  <a:schemeClr val="bg1"/>
                </a:solidFill>
                <a:latin typeface="+mj-ea"/>
                <a:ea typeface="+mj-ea"/>
              </a:rPr>
              <a:t>証紙</a:t>
            </a:r>
            <a:r>
              <a:rPr lang="ja-JP" altLang="en-US" sz="2800" dirty="0">
                <a:solidFill>
                  <a:schemeClr val="bg1"/>
                </a:solidFill>
                <a:latin typeface="+mj-ea"/>
                <a:ea typeface="+mj-ea"/>
              </a:rPr>
              <a:t>：</a:t>
            </a:r>
            <a:r>
              <a:rPr lang="en-US" altLang="ja-JP" sz="2800" dirty="0">
                <a:solidFill>
                  <a:schemeClr val="bg1"/>
                </a:solidFill>
                <a:latin typeface="+mj-ea"/>
                <a:ea typeface="+mj-ea"/>
              </a:rPr>
              <a:t>4,000</a:t>
            </a:r>
            <a:r>
              <a:rPr lang="ja-JP" altLang="en-US" sz="2800" dirty="0">
                <a:solidFill>
                  <a:schemeClr val="bg1"/>
                </a:solidFill>
                <a:latin typeface="+mj-ea"/>
                <a:ea typeface="+mj-ea"/>
              </a:rPr>
              <a:t>円）</a:t>
            </a:r>
          </a:p>
        </p:txBody>
      </p:sp>
      <p:sp>
        <p:nvSpPr>
          <p:cNvPr id="18" name="テキスト ボックス 9">
            <a:extLst>
              <a:ext uri="{FF2B5EF4-FFF2-40B4-BE49-F238E27FC236}">
                <a16:creationId xmlns:a16="http://schemas.microsoft.com/office/drawing/2014/main" id="{1399BF98-6C13-4C12-958E-3691E25BCC4B}"/>
              </a:ext>
            </a:extLst>
          </p:cNvPr>
          <p:cNvSpPr txBox="1">
            <a:spLocks noChangeArrowheads="1"/>
          </p:cNvSpPr>
          <p:nvPr/>
        </p:nvSpPr>
        <p:spPr bwMode="auto">
          <a:xfrm>
            <a:off x="685801" y="3944186"/>
            <a:ext cx="8062912" cy="461962"/>
          </a:xfrm>
          <a:prstGeom prst="rect">
            <a:avLst/>
          </a:prstGeom>
          <a:noFill/>
          <a:ln w="9525">
            <a:noFill/>
            <a:miter lim="800000"/>
            <a:headEnd/>
            <a:tailEnd/>
          </a:ln>
        </p:spPr>
        <p:txBody>
          <a:bodyPr wrap="none">
            <a:spAutoFit/>
          </a:bodyPr>
          <a:lstStyle/>
          <a:p>
            <a:pPr>
              <a:defRPr/>
            </a:pPr>
            <a:r>
              <a:rPr lang="en-US" altLang="ja-JP" sz="2400" dirty="0">
                <a:latin typeface="+mj-ea"/>
                <a:ea typeface="+mj-ea"/>
              </a:rPr>
              <a:t>※</a:t>
            </a:r>
            <a:r>
              <a:rPr lang="ja-JP" altLang="en-US" sz="2400" dirty="0">
                <a:latin typeface="+mj-ea"/>
                <a:ea typeface="+mj-ea"/>
              </a:rPr>
              <a:t>同一個人で施用者と管理者を同時申請する際は１通で可。</a:t>
            </a:r>
          </a:p>
        </p:txBody>
      </p:sp>
      <p:sp>
        <p:nvSpPr>
          <p:cNvPr id="19" name="テキスト ボックス 9">
            <a:extLst>
              <a:ext uri="{FF2B5EF4-FFF2-40B4-BE49-F238E27FC236}">
                <a16:creationId xmlns:a16="http://schemas.microsoft.com/office/drawing/2014/main" id="{3EA71A73-DD1A-4BFD-8DF2-56ABAD6E6919}"/>
              </a:ext>
            </a:extLst>
          </p:cNvPr>
          <p:cNvSpPr txBox="1">
            <a:spLocks noChangeArrowheads="1"/>
          </p:cNvSpPr>
          <p:nvPr/>
        </p:nvSpPr>
        <p:spPr bwMode="auto">
          <a:xfrm>
            <a:off x="693738" y="5041371"/>
            <a:ext cx="6256338" cy="461962"/>
          </a:xfrm>
          <a:prstGeom prst="rect">
            <a:avLst/>
          </a:prstGeom>
          <a:noFill/>
          <a:ln w="9525">
            <a:noFill/>
            <a:miter lim="800000"/>
            <a:headEnd/>
            <a:tailEnd/>
          </a:ln>
        </p:spPr>
        <p:txBody>
          <a:bodyPr wrap="none">
            <a:spAutoFit/>
          </a:bodyPr>
          <a:lstStyle/>
          <a:p>
            <a:pPr>
              <a:defRPr/>
            </a:pPr>
            <a:r>
              <a:rPr lang="en-US" altLang="ja-JP" sz="2400" dirty="0">
                <a:latin typeface="+mj-ea"/>
                <a:ea typeface="+mj-ea"/>
              </a:rPr>
              <a:t>※</a:t>
            </a:r>
            <a:r>
              <a:rPr lang="ja-JP" altLang="en-US" sz="2400" dirty="0">
                <a:latin typeface="+mj-ea"/>
                <a:ea typeface="+mj-ea"/>
              </a:rPr>
              <a:t>施用者と管理者を同時申請する際は</a:t>
            </a:r>
            <a:r>
              <a:rPr lang="en-US" altLang="ja-JP" sz="2400" dirty="0">
                <a:latin typeface="+mj-ea"/>
                <a:ea typeface="+mj-ea"/>
              </a:rPr>
              <a:t>8,000</a:t>
            </a:r>
            <a:r>
              <a:rPr lang="ja-JP" altLang="en-US" sz="2400" dirty="0">
                <a:latin typeface="+mj-ea"/>
                <a:ea typeface="+mj-ea"/>
              </a:rPr>
              <a:t>円</a:t>
            </a:r>
            <a:endParaRPr lang="en-US" altLang="ja-JP" sz="2400" dirty="0">
              <a:latin typeface="+mj-ea"/>
              <a:ea typeface="+mj-ea"/>
            </a:endParaRPr>
          </a:p>
        </p:txBody>
      </p:sp>
      <p:sp>
        <p:nvSpPr>
          <p:cNvPr id="20" name="Text Box 8">
            <a:extLst>
              <a:ext uri="{FF2B5EF4-FFF2-40B4-BE49-F238E27FC236}">
                <a16:creationId xmlns:a16="http://schemas.microsoft.com/office/drawing/2014/main" id="{804B055E-BA86-4050-91CA-44CF7C6F80F6}"/>
              </a:ext>
            </a:extLst>
          </p:cNvPr>
          <p:cNvSpPr txBox="1">
            <a:spLocks noChangeArrowheads="1"/>
          </p:cNvSpPr>
          <p:nvPr/>
        </p:nvSpPr>
        <p:spPr bwMode="auto">
          <a:xfrm>
            <a:off x="684213" y="1498600"/>
            <a:ext cx="7871065" cy="1938992"/>
          </a:xfrm>
          <a:prstGeom prst="rect">
            <a:avLst/>
          </a:prstGeom>
          <a:noFill/>
          <a:ln w="9525">
            <a:noFill/>
            <a:miter lim="800000"/>
            <a:headEnd/>
            <a:tailEnd/>
          </a:ln>
        </p:spPr>
        <p:txBody>
          <a:bodyPr wrap="none">
            <a:spAutoFit/>
          </a:bodyPr>
          <a:lstStyle/>
          <a:p>
            <a:pPr>
              <a:defRPr/>
            </a:pPr>
            <a:r>
              <a:rPr lang="en-US" altLang="ja-JP" sz="2400" dirty="0">
                <a:latin typeface="+mj-ea"/>
                <a:ea typeface="+mj-ea"/>
              </a:rPr>
              <a:t>※</a:t>
            </a:r>
            <a:r>
              <a:rPr lang="ja-JP" altLang="en-US" sz="2400" dirty="0">
                <a:latin typeface="+mj-ea"/>
                <a:ea typeface="+mj-ea"/>
              </a:rPr>
              <a:t>従前の免許証の記載内容の確認をお願いします。</a:t>
            </a:r>
          </a:p>
          <a:p>
            <a:pPr>
              <a:defRPr/>
            </a:pPr>
            <a:r>
              <a:rPr lang="ja-JP" altLang="en-US" sz="2400" dirty="0">
                <a:latin typeface="+mj-ea"/>
                <a:ea typeface="+mj-ea"/>
              </a:rPr>
              <a:t>　　（住所の変更はないか，従たる施設に変更はないか等）</a:t>
            </a:r>
          </a:p>
          <a:p>
            <a:pPr>
              <a:defRPr/>
            </a:pPr>
            <a:r>
              <a:rPr lang="ja-JP" altLang="en-US" sz="2400" dirty="0">
                <a:latin typeface="+mj-ea"/>
                <a:ea typeface="+mj-ea"/>
              </a:rPr>
              <a:t>　　</a:t>
            </a:r>
            <a:r>
              <a:rPr lang="ja-JP" altLang="en-US" sz="2400" dirty="0">
                <a:solidFill>
                  <a:srgbClr val="FF0000"/>
                </a:solidFill>
                <a:latin typeface="+mj-ea"/>
                <a:ea typeface="+mj-ea"/>
              </a:rPr>
              <a:t>→変更があった場合，</a:t>
            </a:r>
            <a:r>
              <a:rPr lang="ja-JP" altLang="en-US" sz="2400" b="1" u="sng" dirty="0">
                <a:solidFill>
                  <a:srgbClr val="FF0000"/>
                </a:solidFill>
                <a:latin typeface="+mj-ea"/>
                <a:ea typeface="+mj-ea"/>
              </a:rPr>
              <a:t>事前に</a:t>
            </a:r>
            <a:r>
              <a:rPr lang="ja-JP" altLang="en-US" sz="2400" dirty="0">
                <a:solidFill>
                  <a:srgbClr val="FF0000"/>
                </a:solidFill>
                <a:latin typeface="+mj-ea"/>
                <a:ea typeface="+mj-ea"/>
              </a:rPr>
              <a:t>記載事項変更届を提出</a:t>
            </a:r>
          </a:p>
          <a:p>
            <a:pPr>
              <a:defRPr/>
            </a:pPr>
            <a:r>
              <a:rPr lang="en-US" altLang="ja-JP" sz="2400" dirty="0">
                <a:latin typeface="+mj-ea"/>
                <a:ea typeface="+mj-ea"/>
              </a:rPr>
              <a:t>※</a:t>
            </a:r>
            <a:r>
              <a:rPr lang="ja-JP" altLang="en-US" sz="2400" dirty="0">
                <a:latin typeface="+mj-ea"/>
                <a:ea typeface="+mj-ea"/>
              </a:rPr>
              <a:t>備考欄に従前の免許番号を記載</a:t>
            </a:r>
            <a:endParaRPr lang="en-US" altLang="ja-JP" sz="2400" dirty="0">
              <a:latin typeface="+mj-ea"/>
              <a:ea typeface="+mj-ea"/>
            </a:endParaRPr>
          </a:p>
          <a:p>
            <a:pPr>
              <a:defRPr/>
            </a:pPr>
            <a:r>
              <a:rPr lang="en-US" altLang="ja-JP" sz="2400" dirty="0">
                <a:solidFill>
                  <a:srgbClr val="FF0000"/>
                </a:solidFill>
                <a:latin typeface="+mj-ea"/>
                <a:ea typeface="+mj-ea"/>
              </a:rPr>
              <a:t>※</a:t>
            </a:r>
            <a:r>
              <a:rPr lang="ja-JP" altLang="en-US" sz="2400" b="1" u="sng" dirty="0">
                <a:solidFill>
                  <a:srgbClr val="FF0000"/>
                </a:solidFill>
                <a:latin typeface="+mj-ea"/>
                <a:ea typeface="+mj-ea"/>
              </a:rPr>
              <a:t>新様式（令和６年</a:t>
            </a:r>
            <a:r>
              <a:rPr lang="en-US" altLang="ja-JP" sz="2400" b="1" u="sng" dirty="0">
                <a:solidFill>
                  <a:srgbClr val="FF0000"/>
                </a:solidFill>
                <a:latin typeface="+mj-ea"/>
                <a:ea typeface="+mj-ea"/>
              </a:rPr>
              <a:t>12</a:t>
            </a:r>
            <a:r>
              <a:rPr lang="ja-JP" altLang="en-US" sz="2400" b="1" u="sng" dirty="0">
                <a:solidFill>
                  <a:srgbClr val="FF0000"/>
                </a:solidFill>
                <a:latin typeface="+mj-ea"/>
                <a:ea typeface="+mj-ea"/>
              </a:rPr>
              <a:t>月</a:t>
            </a:r>
            <a:r>
              <a:rPr lang="en-US" altLang="ja-JP" sz="2400" b="1" u="sng" dirty="0">
                <a:solidFill>
                  <a:srgbClr val="FF0000"/>
                </a:solidFill>
                <a:latin typeface="+mj-ea"/>
                <a:ea typeface="+mj-ea"/>
              </a:rPr>
              <a:t>12</a:t>
            </a:r>
            <a:r>
              <a:rPr lang="ja-JP" altLang="en-US" sz="2400" b="1" u="sng" dirty="0">
                <a:solidFill>
                  <a:srgbClr val="FF0000"/>
                </a:solidFill>
                <a:latin typeface="+mj-ea"/>
                <a:ea typeface="+mj-ea"/>
              </a:rPr>
              <a:t>日～）</a:t>
            </a:r>
            <a:r>
              <a:rPr lang="ja-JP" altLang="en-US" sz="2400" dirty="0">
                <a:solidFill>
                  <a:srgbClr val="FF0000"/>
                </a:solidFill>
                <a:latin typeface="+mj-ea"/>
                <a:ea typeface="+mj-ea"/>
              </a:rPr>
              <a:t>で作成・提出してください。</a:t>
            </a:r>
          </a:p>
        </p:txBody>
      </p:sp>
      <p:sp>
        <p:nvSpPr>
          <p:cNvPr id="21" name="AutoShape 7">
            <a:extLst>
              <a:ext uri="{FF2B5EF4-FFF2-40B4-BE49-F238E27FC236}">
                <a16:creationId xmlns:a16="http://schemas.microsoft.com/office/drawing/2014/main" id="{36675C6A-1178-485E-81E5-122E5CC8B6EE}"/>
              </a:ext>
            </a:extLst>
          </p:cNvPr>
          <p:cNvSpPr>
            <a:spLocks noChangeArrowheads="1"/>
          </p:cNvSpPr>
          <p:nvPr/>
        </p:nvSpPr>
        <p:spPr bwMode="auto">
          <a:xfrm>
            <a:off x="484898" y="5622097"/>
            <a:ext cx="4320480" cy="504701"/>
          </a:xfrm>
          <a:prstGeom prst="roundRect">
            <a:avLst>
              <a:gd name="adj" fmla="val 16667"/>
            </a:avLst>
          </a:prstGeom>
          <a:solidFill>
            <a:srgbClr val="FF9966"/>
          </a:solidFill>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defRPr/>
            </a:pPr>
            <a:r>
              <a:rPr lang="ja-JP" altLang="en-US" sz="2800" dirty="0">
                <a:solidFill>
                  <a:schemeClr val="bg1"/>
                </a:solidFill>
                <a:latin typeface="+mj-ea"/>
                <a:ea typeface="+mj-ea"/>
              </a:rPr>
              <a:t>（研究者のみ）研究計画書</a:t>
            </a:r>
          </a:p>
        </p:txBody>
      </p:sp>
      <p:sp>
        <p:nvSpPr>
          <p:cNvPr id="22" name="AutoShape 7">
            <a:extLst>
              <a:ext uri="{FF2B5EF4-FFF2-40B4-BE49-F238E27FC236}">
                <a16:creationId xmlns:a16="http://schemas.microsoft.com/office/drawing/2014/main" id="{83EB73D3-4D24-40B4-A072-3083299A1B1D}"/>
              </a:ext>
            </a:extLst>
          </p:cNvPr>
          <p:cNvSpPr>
            <a:spLocks noChangeArrowheads="1"/>
          </p:cNvSpPr>
          <p:nvPr/>
        </p:nvSpPr>
        <p:spPr bwMode="auto">
          <a:xfrm>
            <a:off x="484898" y="6245562"/>
            <a:ext cx="7200800" cy="504701"/>
          </a:xfrm>
          <a:prstGeom prst="roundRect">
            <a:avLst>
              <a:gd name="adj" fmla="val 16667"/>
            </a:avLst>
          </a:prstGeom>
          <a:solidFill>
            <a:srgbClr val="FF9966"/>
          </a:solidFill>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defRPr/>
            </a:pPr>
            <a:r>
              <a:rPr lang="ja-JP" altLang="en-US" sz="2800" dirty="0">
                <a:solidFill>
                  <a:schemeClr val="bg1"/>
                </a:solidFill>
                <a:latin typeface="+mj-ea"/>
                <a:ea typeface="+mj-ea"/>
              </a:rPr>
              <a:t>（保管庫や保管場所変更になった場合） 図面</a:t>
            </a:r>
          </a:p>
        </p:txBody>
      </p:sp>
      <p:sp>
        <p:nvSpPr>
          <p:cNvPr id="23" name="正方形/長方形 22">
            <a:extLst>
              <a:ext uri="{FF2B5EF4-FFF2-40B4-BE49-F238E27FC236}">
                <a16:creationId xmlns:a16="http://schemas.microsoft.com/office/drawing/2014/main" id="{CA5E065C-322D-477C-920E-2C7D01657E77}"/>
              </a:ext>
            </a:extLst>
          </p:cNvPr>
          <p:cNvSpPr/>
          <p:nvPr/>
        </p:nvSpPr>
        <p:spPr>
          <a:xfrm>
            <a:off x="0" y="0"/>
            <a:ext cx="9144000" cy="788765"/>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b="1" dirty="0">
                <a:solidFill>
                  <a:srgbClr val="FFFFFF"/>
                </a:solidFill>
                <a:latin typeface="+mj-ea"/>
                <a:ea typeface="+mj-ea"/>
                <a:cs typeface="メイリオ" pitchFamily="50" charset="-128"/>
              </a:rPr>
              <a:t>継続申請に必要なもの（管理者・施用者・研究者）</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スライド番号プレースホルダー 3">
            <a:extLst>
              <a:ext uri="{FF2B5EF4-FFF2-40B4-BE49-F238E27FC236}">
                <a16:creationId xmlns:a16="http://schemas.microsoft.com/office/drawing/2014/main" id="{29DEC40B-645A-4E16-B89C-3079A049E355}"/>
              </a:ext>
            </a:extLst>
          </p:cNvPr>
          <p:cNvSpPr>
            <a:spLocks noGrp="1"/>
          </p:cNvSpPr>
          <p:nvPr>
            <p:ph type="sldNum" sz="quarter" idx="12"/>
          </p:nvPr>
        </p:nvSpPr>
        <p:spPr bwMode="auto">
          <a:xfrm>
            <a:off x="8008938" y="635635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D393B9B5-00B3-4499-B5C0-D109B204C597}" type="slidenum">
              <a:rPr kumimoji="0" lang="en-US" altLang="ja-JP" smtClean="0">
                <a:solidFill>
                  <a:srgbClr val="42424F"/>
                </a:solidFill>
              </a:rPr>
              <a:pPr/>
              <a:t>14</a:t>
            </a:fld>
            <a:endParaRPr kumimoji="0" lang="en-US" altLang="ja-JP">
              <a:solidFill>
                <a:srgbClr val="42424F"/>
              </a:solidFill>
            </a:endParaRPr>
          </a:p>
        </p:txBody>
      </p:sp>
      <p:sp>
        <p:nvSpPr>
          <p:cNvPr id="91139" name="Text Box 9">
            <a:extLst>
              <a:ext uri="{FF2B5EF4-FFF2-40B4-BE49-F238E27FC236}">
                <a16:creationId xmlns:a16="http://schemas.microsoft.com/office/drawing/2014/main" id="{9A977A76-18CF-4B50-9B9C-08F1C5DCC3B5}"/>
              </a:ext>
            </a:extLst>
          </p:cNvPr>
          <p:cNvSpPr txBox="1">
            <a:spLocks noChangeArrowheads="1"/>
          </p:cNvSpPr>
          <p:nvPr/>
        </p:nvSpPr>
        <p:spPr bwMode="auto">
          <a:xfrm>
            <a:off x="684213" y="2860648"/>
            <a:ext cx="78962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en-US" altLang="ja-JP" sz="2400" dirty="0">
                <a:latin typeface="ＭＳ Ｐゴシック" panose="020B0600070205080204" pitchFamily="50" charset="-128"/>
                <a:ea typeface="ＭＳ Ｐゴシック" panose="020B0600070205080204" pitchFamily="50" charset="-128"/>
              </a:rPr>
              <a:t>※</a:t>
            </a:r>
            <a:r>
              <a:rPr lang="ja-JP" altLang="en-US" sz="2400" dirty="0">
                <a:latin typeface="ＭＳ Ｐゴシック" panose="020B0600070205080204" pitchFamily="50" charset="-128"/>
                <a:ea typeface="ＭＳ Ｐゴシック" panose="020B0600070205080204" pitchFamily="50" charset="-128"/>
              </a:rPr>
              <a:t>代表取締役は必ず業務を行う役員になる（複数の場合も）</a:t>
            </a:r>
            <a:endParaRPr lang="en-US" altLang="ja-JP" sz="2400" dirty="0">
              <a:latin typeface="ＭＳ Ｐゴシック" panose="020B0600070205080204" pitchFamily="50" charset="-128"/>
              <a:ea typeface="ＭＳ Ｐゴシック" panose="020B0600070205080204" pitchFamily="50" charset="-128"/>
            </a:endParaRPr>
          </a:p>
          <a:p>
            <a:pPr eaLnBrk="1" hangingPunct="1">
              <a:spcBef>
                <a:spcPct val="0"/>
              </a:spcBef>
              <a:buClrTx/>
              <a:buSzTx/>
              <a:buFontTx/>
              <a:buNone/>
            </a:pPr>
            <a:r>
              <a:rPr lang="en-US" altLang="ja-JP" sz="2400" dirty="0">
                <a:latin typeface="ＭＳ Ｐゴシック" panose="020B0600070205080204" pitchFamily="50" charset="-128"/>
                <a:ea typeface="ＭＳ Ｐゴシック" panose="020B0600070205080204" pitchFamily="50" charset="-128"/>
              </a:rPr>
              <a:t>※</a:t>
            </a:r>
            <a:r>
              <a:rPr lang="ja-JP" altLang="en-US" sz="2400" dirty="0">
                <a:latin typeface="ＭＳ Ｐゴシック" panose="020B0600070205080204" pitchFamily="50" charset="-128"/>
                <a:ea typeface="ＭＳ Ｐゴシック" panose="020B0600070205080204" pitchFamily="50" charset="-128"/>
              </a:rPr>
              <a:t>個人開設の場合は不要</a:t>
            </a:r>
          </a:p>
        </p:txBody>
      </p:sp>
      <p:sp>
        <p:nvSpPr>
          <p:cNvPr id="10" name="AutoShape 8">
            <a:extLst>
              <a:ext uri="{FF2B5EF4-FFF2-40B4-BE49-F238E27FC236}">
                <a16:creationId xmlns:a16="http://schemas.microsoft.com/office/drawing/2014/main" id="{62E2F869-2835-4BC2-A475-FAE6C3EF9167}"/>
              </a:ext>
            </a:extLst>
          </p:cNvPr>
          <p:cNvSpPr>
            <a:spLocks noChangeArrowheads="1"/>
          </p:cNvSpPr>
          <p:nvPr/>
        </p:nvSpPr>
        <p:spPr bwMode="auto">
          <a:xfrm>
            <a:off x="466577" y="5824858"/>
            <a:ext cx="7921625" cy="531492"/>
          </a:xfrm>
          <a:prstGeom prst="roundRect">
            <a:avLst>
              <a:gd name="adj" fmla="val 16667"/>
            </a:avLst>
          </a:prstGeom>
          <a:solidFill>
            <a:srgbClr val="FF9966"/>
          </a:solidFill>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defRPr/>
            </a:pPr>
            <a:r>
              <a:rPr lang="ja-JP" altLang="en-US" sz="3200" dirty="0">
                <a:solidFill>
                  <a:schemeClr val="bg1"/>
                </a:solidFill>
                <a:latin typeface="ＭＳ Ｐゴシック" panose="020B0600070205080204" pitchFamily="50" charset="-128"/>
                <a:ea typeface="ＭＳ Ｐゴシック" panose="020B0600070205080204" pitchFamily="50" charset="-128"/>
              </a:rPr>
              <a:t>変更事項があれば，関連する書類（図面等）</a:t>
            </a:r>
          </a:p>
        </p:txBody>
      </p:sp>
      <p:sp>
        <p:nvSpPr>
          <p:cNvPr id="91143" name="テキスト ボックス 9">
            <a:extLst>
              <a:ext uri="{FF2B5EF4-FFF2-40B4-BE49-F238E27FC236}">
                <a16:creationId xmlns:a16="http://schemas.microsoft.com/office/drawing/2014/main" id="{1F6903E3-9367-4847-A565-9064DE0EE6EB}"/>
              </a:ext>
            </a:extLst>
          </p:cNvPr>
          <p:cNvSpPr txBox="1">
            <a:spLocks noChangeArrowheads="1"/>
          </p:cNvSpPr>
          <p:nvPr/>
        </p:nvSpPr>
        <p:spPr bwMode="auto">
          <a:xfrm>
            <a:off x="5220072" y="3874824"/>
            <a:ext cx="32623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en-US" altLang="ja-JP" sz="2400" dirty="0">
                <a:latin typeface="ＭＳ Ｐゴシック" panose="020B0600070205080204" pitchFamily="50" charset="-128"/>
                <a:ea typeface="ＭＳ Ｐゴシック" panose="020B0600070205080204" pitchFamily="50" charset="-128"/>
              </a:rPr>
              <a:t>※</a:t>
            </a:r>
            <a:r>
              <a:rPr lang="ja-JP" altLang="en-US" sz="2400" dirty="0">
                <a:latin typeface="ＭＳ Ｐゴシック" panose="020B0600070205080204" pitchFamily="50" charset="-128"/>
                <a:ea typeface="ＭＳ Ｐゴシック" panose="020B0600070205080204" pitchFamily="50" charset="-128"/>
              </a:rPr>
              <a:t>個人の場合は開設者</a:t>
            </a:r>
          </a:p>
        </p:txBody>
      </p:sp>
      <p:sp>
        <p:nvSpPr>
          <p:cNvPr id="12" name="正方形/長方形 11">
            <a:extLst>
              <a:ext uri="{FF2B5EF4-FFF2-40B4-BE49-F238E27FC236}">
                <a16:creationId xmlns:a16="http://schemas.microsoft.com/office/drawing/2014/main" id="{6A1446B7-226D-42C0-A5C1-5C84A1693DB7}"/>
              </a:ext>
            </a:extLst>
          </p:cNvPr>
          <p:cNvSpPr/>
          <p:nvPr/>
        </p:nvSpPr>
        <p:spPr>
          <a:xfrm>
            <a:off x="0" y="0"/>
            <a:ext cx="9144000" cy="75565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継続申請に必要なもの（卸売業者）</a:t>
            </a:r>
          </a:p>
        </p:txBody>
      </p:sp>
      <p:sp>
        <p:nvSpPr>
          <p:cNvPr id="26" name="AutoShape 5">
            <a:extLst>
              <a:ext uri="{FF2B5EF4-FFF2-40B4-BE49-F238E27FC236}">
                <a16:creationId xmlns:a16="http://schemas.microsoft.com/office/drawing/2014/main" id="{E8958D93-EB0E-4DC8-B539-8EC8BA9D0B16}"/>
              </a:ext>
            </a:extLst>
          </p:cNvPr>
          <p:cNvSpPr>
            <a:spLocks noChangeArrowheads="1"/>
          </p:cNvSpPr>
          <p:nvPr/>
        </p:nvSpPr>
        <p:spPr bwMode="auto">
          <a:xfrm>
            <a:off x="468313" y="981075"/>
            <a:ext cx="6911975" cy="533400"/>
          </a:xfrm>
          <a:prstGeom prst="roundRect">
            <a:avLst>
              <a:gd name="adj" fmla="val 16667"/>
            </a:avLst>
          </a:prstGeom>
          <a:solidFill>
            <a:srgbClr val="0070C0"/>
          </a:solidFill>
          <a:ln w="9525">
            <a:noFill/>
            <a:round/>
            <a:headEnd/>
            <a:tailEnd/>
          </a:ln>
          <a:effectLst>
            <a:outerShdw blurRad="50800" dist="38100" dir="2700000" algn="tl" rotWithShape="0">
              <a:prstClr val="black">
                <a:alpha val="40000"/>
              </a:prstClr>
            </a:outerShdw>
          </a:effectLst>
        </p:spPr>
        <p:txBody>
          <a:bodyPr wrap="none" anchor="ctr"/>
          <a:lstStyle/>
          <a:p>
            <a:pPr>
              <a:defRPr/>
            </a:pPr>
            <a:r>
              <a:rPr lang="ja-JP" altLang="en-US" sz="2800" dirty="0">
                <a:solidFill>
                  <a:schemeClr val="bg1"/>
                </a:solidFill>
                <a:latin typeface="+mj-ea"/>
                <a:ea typeface="+mj-ea"/>
              </a:rPr>
              <a:t>①麻薬取扱者免許申請書（卸売業者）</a:t>
            </a:r>
          </a:p>
        </p:txBody>
      </p:sp>
      <p:sp>
        <p:nvSpPr>
          <p:cNvPr id="27" name="AutoShape 5">
            <a:extLst>
              <a:ext uri="{FF2B5EF4-FFF2-40B4-BE49-F238E27FC236}">
                <a16:creationId xmlns:a16="http://schemas.microsoft.com/office/drawing/2014/main" id="{76AE8554-2BCF-402C-85E6-43F08F0E2ABC}"/>
              </a:ext>
            </a:extLst>
          </p:cNvPr>
          <p:cNvSpPr>
            <a:spLocks noChangeArrowheads="1"/>
          </p:cNvSpPr>
          <p:nvPr/>
        </p:nvSpPr>
        <p:spPr bwMode="auto">
          <a:xfrm>
            <a:off x="468313" y="2252613"/>
            <a:ext cx="6551612" cy="533400"/>
          </a:xfrm>
          <a:prstGeom prst="roundRect">
            <a:avLst>
              <a:gd name="adj" fmla="val 16667"/>
            </a:avLst>
          </a:prstGeom>
          <a:solidFill>
            <a:srgbClr val="0070C0"/>
          </a:solidFill>
          <a:ln w="9525">
            <a:noFill/>
            <a:round/>
            <a:headEnd/>
            <a:tailEnd/>
          </a:ln>
          <a:effectLst>
            <a:outerShdw blurRad="50800" dist="38100" dir="2700000" algn="tl" rotWithShape="0">
              <a:prstClr val="black">
                <a:alpha val="40000"/>
              </a:prstClr>
            </a:outerShdw>
          </a:effectLst>
        </p:spPr>
        <p:txBody>
          <a:bodyPr wrap="none" anchor="ctr"/>
          <a:lstStyle/>
          <a:p>
            <a:pPr>
              <a:defRPr/>
            </a:pPr>
            <a:r>
              <a:rPr lang="ja-JP" altLang="en-US" sz="2800" dirty="0">
                <a:solidFill>
                  <a:schemeClr val="bg1"/>
                </a:solidFill>
                <a:latin typeface="+mj-ea"/>
                <a:ea typeface="+mj-ea"/>
              </a:rPr>
              <a:t>②組織図（業務を行う役員について明記）</a:t>
            </a:r>
          </a:p>
        </p:txBody>
      </p:sp>
      <p:sp>
        <p:nvSpPr>
          <p:cNvPr id="28" name="AutoShape 5">
            <a:extLst>
              <a:ext uri="{FF2B5EF4-FFF2-40B4-BE49-F238E27FC236}">
                <a16:creationId xmlns:a16="http://schemas.microsoft.com/office/drawing/2014/main" id="{D739CEF5-220B-4405-AAF4-3AA8F74B783A}"/>
              </a:ext>
            </a:extLst>
          </p:cNvPr>
          <p:cNvSpPr>
            <a:spLocks noChangeArrowheads="1"/>
          </p:cNvSpPr>
          <p:nvPr/>
        </p:nvSpPr>
        <p:spPr bwMode="auto">
          <a:xfrm>
            <a:off x="466577" y="3836982"/>
            <a:ext cx="4367212" cy="533400"/>
          </a:xfrm>
          <a:prstGeom prst="roundRect">
            <a:avLst>
              <a:gd name="adj" fmla="val 16667"/>
            </a:avLst>
          </a:prstGeom>
          <a:solidFill>
            <a:srgbClr val="0070C0"/>
          </a:solidFill>
          <a:ln w="9525">
            <a:noFill/>
            <a:round/>
            <a:headEnd/>
            <a:tailEnd/>
          </a:ln>
          <a:effectLst>
            <a:outerShdw blurRad="50800" dist="38100" dir="2700000" algn="tl" rotWithShape="0">
              <a:prstClr val="black">
                <a:alpha val="40000"/>
              </a:prstClr>
            </a:outerShdw>
          </a:effectLst>
        </p:spPr>
        <p:txBody>
          <a:bodyPr wrap="none" anchor="ctr"/>
          <a:lstStyle/>
          <a:p>
            <a:pPr>
              <a:defRPr/>
            </a:pPr>
            <a:r>
              <a:rPr lang="ja-JP" altLang="en-US" sz="2800" dirty="0">
                <a:solidFill>
                  <a:schemeClr val="bg1"/>
                </a:solidFill>
                <a:latin typeface="+mj-ea"/>
                <a:ea typeface="+mj-ea"/>
              </a:rPr>
              <a:t>③業務を行う役員の診断書</a:t>
            </a:r>
          </a:p>
        </p:txBody>
      </p:sp>
      <p:sp>
        <p:nvSpPr>
          <p:cNvPr id="29" name="AutoShape 5">
            <a:extLst>
              <a:ext uri="{FF2B5EF4-FFF2-40B4-BE49-F238E27FC236}">
                <a16:creationId xmlns:a16="http://schemas.microsoft.com/office/drawing/2014/main" id="{66009DD4-29E7-4658-A05B-4547DE4F5208}"/>
              </a:ext>
            </a:extLst>
          </p:cNvPr>
          <p:cNvSpPr>
            <a:spLocks noChangeArrowheads="1"/>
          </p:cNvSpPr>
          <p:nvPr/>
        </p:nvSpPr>
        <p:spPr bwMode="auto">
          <a:xfrm>
            <a:off x="466577" y="4906564"/>
            <a:ext cx="7345783" cy="531493"/>
          </a:xfrm>
          <a:prstGeom prst="roundRect">
            <a:avLst>
              <a:gd name="adj" fmla="val 16667"/>
            </a:avLst>
          </a:prstGeom>
          <a:solidFill>
            <a:srgbClr val="0070C0"/>
          </a:solidFill>
          <a:ln w="9525">
            <a:noFill/>
            <a:round/>
            <a:headEnd/>
            <a:tailEnd/>
          </a:ln>
          <a:effectLst>
            <a:outerShdw blurRad="50800" dist="38100" dir="2700000" algn="tl" rotWithShape="0">
              <a:prstClr val="black">
                <a:alpha val="40000"/>
              </a:prstClr>
            </a:outerShdw>
          </a:effectLst>
        </p:spPr>
        <p:txBody>
          <a:bodyPr wrap="none" anchor="ctr"/>
          <a:lstStyle/>
          <a:p>
            <a:pPr>
              <a:defRPr/>
            </a:pPr>
            <a:r>
              <a:rPr lang="ja-JP" altLang="en-US" sz="2800" dirty="0">
                <a:solidFill>
                  <a:schemeClr val="bg1"/>
                </a:solidFill>
                <a:latin typeface="+mj-ea"/>
                <a:ea typeface="+mj-ea"/>
              </a:rPr>
              <a:t>④申請手数料（県収入</a:t>
            </a:r>
            <a:r>
              <a:rPr lang="ja-JP" altLang="en-US" sz="2800" b="1" u="sng" dirty="0">
                <a:solidFill>
                  <a:schemeClr val="bg1"/>
                </a:solidFill>
                <a:latin typeface="+mj-ea"/>
                <a:ea typeface="+mj-ea"/>
              </a:rPr>
              <a:t>証紙</a:t>
            </a:r>
            <a:r>
              <a:rPr lang="ja-JP" altLang="en-US" sz="2800" dirty="0">
                <a:solidFill>
                  <a:schemeClr val="bg1"/>
                </a:solidFill>
                <a:latin typeface="+mj-ea"/>
                <a:ea typeface="+mj-ea"/>
              </a:rPr>
              <a:t>：</a:t>
            </a:r>
            <a:r>
              <a:rPr lang="en-US" altLang="ja-JP" sz="2800" dirty="0">
                <a:solidFill>
                  <a:schemeClr val="bg1"/>
                </a:solidFill>
                <a:latin typeface="+mj-ea"/>
                <a:ea typeface="+mj-ea"/>
              </a:rPr>
              <a:t>14,800</a:t>
            </a:r>
            <a:r>
              <a:rPr lang="ja-JP" altLang="en-US" sz="2800" dirty="0">
                <a:solidFill>
                  <a:schemeClr val="bg1"/>
                </a:solidFill>
                <a:latin typeface="+mj-ea"/>
                <a:ea typeface="+mj-ea"/>
              </a:rPr>
              <a:t>円）</a:t>
            </a:r>
          </a:p>
        </p:txBody>
      </p:sp>
      <p:sp>
        <p:nvSpPr>
          <p:cNvPr id="11" name="Text Box 9">
            <a:extLst>
              <a:ext uri="{FF2B5EF4-FFF2-40B4-BE49-F238E27FC236}">
                <a16:creationId xmlns:a16="http://schemas.microsoft.com/office/drawing/2014/main" id="{9452EF57-B58C-4D8E-8457-494A2A592D2F}"/>
              </a:ext>
            </a:extLst>
          </p:cNvPr>
          <p:cNvSpPr txBox="1">
            <a:spLocks noChangeArrowheads="1"/>
          </p:cNvSpPr>
          <p:nvPr/>
        </p:nvSpPr>
        <p:spPr bwMode="auto">
          <a:xfrm>
            <a:off x="683724" y="1678235"/>
            <a:ext cx="78967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buNone/>
              <a:defRPr/>
            </a:pPr>
            <a:r>
              <a:rPr lang="en-US" altLang="ja-JP" sz="2400" dirty="0">
                <a:solidFill>
                  <a:srgbClr val="FF0000"/>
                </a:solidFill>
                <a:latin typeface="+mj-ea"/>
                <a:ea typeface="+mj-ea"/>
              </a:rPr>
              <a:t>※</a:t>
            </a:r>
            <a:r>
              <a:rPr lang="ja-JP" altLang="en-US" sz="2400" b="1" u="sng" dirty="0">
                <a:solidFill>
                  <a:srgbClr val="FF0000"/>
                </a:solidFill>
                <a:latin typeface="+mj-ea"/>
                <a:ea typeface="+mj-ea"/>
              </a:rPr>
              <a:t>新様式（令和６年</a:t>
            </a:r>
            <a:r>
              <a:rPr lang="en-US" altLang="ja-JP" sz="2400" b="1" u="sng" dirty="0">
                <a:solidFill>
                  <a:srgbClr val="FF0000"/>
                </a:solidFill>
                <a:latin typeface="+mj-ea"/>
                <a:ea typeface="+mj-ea"/>
              </a:rPr>
              <a:t>12</a:t>
            </a:r>
            <a:r>
              <a:rPr lang="ja-JP" altLang="en-US" sz="2400" b="1" u="sng" dirty="0">
                <a:solidFill>
                  <a:srgbClr val="FF0000"/>
                </a:solidFill>
                <a:latin typeface="+mj-ea"/>
                <a:ea typeface="+mj-ea"/>
              </a:rPr>
              <a:t>月</a:t>
            </a:r>
            <a:r>
              <a:rPr lang="en-US" altLang="ja-JP" sz="2400" b="1" u="sng" dirty="0">
                <a:solidFill>
                  <a:srgbClr val="FF0000"/>
                </a:solidFill>
                <a:latin typeface="+mj-ea"/>
                <a:ea typeface="+mj-ea"/>
              </a:rPr>
              <a:t>12</a:t>
            </a:r>
            <a:r>
              <a:rPr lang="ja-JP" altLang="en-US" sz="2400" b="1" u="sng" dirty="0">
                <a:solidFill>
                  <a:srgbClr val="FF0000"/>
                </a:solidFill>
                <a:latin typeface="+mj-ea"/>
                <a:ea typeface="+mj-ea"/>
              </a:rPr>
              <a:t>日～）</a:t>
            </a:r>
            <a:r>
              <a:rPr lang="ja-JP" altLang="en-US" sz="2400" dirty="0">
                <a:solidFill>
                  <a:srgbClr val="FF0000"/>
                </a:solidFill>
                <a:latin typeface="+mj-ea"/>
                <a:ea typeface="+mj-ea"/>
              </a:rPr>
              <a:t>で作成・提出してください。</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C9E9C556-CBCD-4D05-A95C-D47BC8920B49}"/>
              </a:ext>
            </a:extLst>
          </p:cNvPr>
          <p:cNvGrpSpPr/>
          <p:nvPr/>
        </p:nvGrpSpPr>
        <p:grpSpPr>
          <a:xfrm>
            <a:off x="308494" y="623994"/>
            <a:ext cx="4197614" cy="6170722"/>
            <a:chOff x="308494" y="623994"/>
            <a:chExt cx="4197614" cy="6170722"/>
          </a:xfrm>
        </p:grpSpPr>
        <p:pic>
          <p:nvPicPr>
            <p:cNvPr id="2" name="図 1">
              <a:extLst>
                <a:ext uri="{FF2B5EF4-FFF2-40B4-BE49-F238E27FC236}">
                  <a16:creationId xmlns:a16="http://schemas.microsoft.com/office/drawing/2014/main" id="{A93C9920-2F87-44CE-BE64-120DC6975382}"/>
                </a:ext>
              </a:extLst>
            </p:cNvPr>
            <p:cNvPicPr>
              <a:picLocks noChangeAspect="1"/>
            </p:cNvPicPr>
            <p:nvPr/>
          </p:nvPicPr>
          <p:blipFill>
            <a:blip r:embed="rId3"/>
            <a:stretch>
              <a:fillRect/>
            </a:stretch>
          </p:blipFill>
          <p:spPr>
            <a:xfrm>
              <a:off x="308494" y="623994"/>
              <a:ext cx="4197614" cy="6170722"/>
            </a:xfrm>
            <a:prstGeom prst="rect">
              <a:avLst/>
            </a:prstGeom>
          </p:spPr>
        </p:pic>
        <p:cxnSp>
          <p:nvCxnSpPr>
            <p:cNvPr id="4" name="直線コネクタ 3">
              <a:extLst>
                <a:ext uri="{FF2B5EF4-FFF2-40B4-BE49-F238E27FC236}">
                  <a16:creationId xmlns:a16="http://schemas.microsoft.com/office/drawing/2014/main" id="{E3C5A071-331D-4CB8-AAE5-4D472D6E4261}"/>
                </a:ext>
              </a:extLst>
            </p:cNvPr>
            <p:cNvCxnSpPr>
              <a:cxnSpLocks/>
            </p:cNvCxnSpPr>
            <p:nvPr/>
          </p:nvCxnSpPr>
          <p:spPr>
            <a:xfrm>
              <a:off x="899592" y="3861048"/>
              <a:ext cx="324036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93187" name="スライド番号プレースホルダー 3">
            <a:extLst>
              <a:ext uri="{FF2B5EF4-FFF2-40B4-BE49-F238E27FC236}">
                <a16:creationId xmlns:a16="http://schemas.microsoft.com/office/drawing/2014/main" id="{94FA5551-8A34-41D9-B7D6-F88F5A857504}"/>
              </a:ext>
            </a:extLst>
          </p:cNvPr>
          <p:cNvSpPr>
            <a:spLocks noGrp="1"/>
          </p:cNvSpPr>
          <p:nvPr>
            <p:ph type="sldNum" sz="quarter" idx="12"/>
          </p:nvPr>
        </p:nvSpPr>
        <p:spPr bwMode="auto">
          <a:xfrm>
            <a:off x="8167688" y="6429591"/>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3F11FF5B-E7EE-4F50-AEC7-DBE8AC8EA84A}" type="slidenum">
              <a:rPr kumimoji="0" lang="en-US" altLang="ja-JP" smtClean="0">
                <a:solidFill>
                  <a:srgbClr val="42424F"/>
                </a:solidFill>
              </a:rPr>
              <a:pPr/>
              <a:t>15</a:t>
            </a:fld>
            <a:endParaRPr kumimoji="0" lang="en-US" altLang="ja-JP" dirty="0">
              <a:solidFill>
                <a:srgbClr val="42424F"/>
              </a:solidFill>
            </a:endParaRPr>
          </a:p>
        </p:txBody>
      </p:sp>
      <p:sp>
        <p:nvSpPr>
          <p:cNvPr id="93188" name="Oval 11">
            <a:extLst>
              <a:ext uri="{FF2B5EF4-FFF2-40B4-BE49-F238E27FC236}">
                <a16:creationId xmlns:a16="http://schemas.microsoft.com/office/drawing/2014/main" id="{F62A7472-D5CC-474C-BDE6-D9FB52AB4158}"/>
              </a:ext>
            </a:extLst>
          </p:cNvPr>
          <p:cNvSpPr>
            <a:spLocks noChangeArrowheads="1"/>
          </p:cNvSpPr>
          <p:nvPr/>
        </p:nvSpPr>
        <p:spPr bwMode="auto">
          <a:xfrm>
            <a:off x="4787900" y="5734050"/>
            <a:ext cx="1535113" cy="431800"/>
          </a:xfrm>
          <a:prstGeom prst="ellipse">
            <a:avLst/>
          </a:prstGeom>
          <a:solidFill>
            <a:schemeClr val="bg1"/>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r>
              <a:rPr lang="ja-JP" altLang="en-US" sz="1800" b="1">
                <a:solidFill>
                  <a:srgbClr val="FF0000"/>
                </a:solidFill>
                <a:latin typeface="ＭＳ Ｐゴシック" panose="020B0600070205080204" pitchFamily="50" charset="-128"/>
                <a:ea typeface="ＭＳ Ｐゴシック" panose="020B0600070205080204" pitchFamily="50" charset="-128"/>
              </a:rPr>
              <a:t>免許年月日</a:t>
            </a:r>
          </a:p>
        </p:txBody>
      </p:sp>
      <p:pic>
        <p:nvPicPr>
          <p:cNvPr id="93189" name="Picture 8">
            <a:extLst>
              <a:ext uri="{FF2B5EF4-FFF2-40B4-BE49-F238E27FC236}">
                <a16:creationId xmlns:a16="http://schemas.microsoft.com/office/drawing/2014/main" id="{C9AD8A82-0849-4472-B40B-0C6C1E4C58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323" t="9755" r="7767" b="5159"/>
          <a:stretch>
            <a:fillRect/>
          </a:stretch>
        </p:blipFill>
        <p:spPr bwMode="auto">
          <a:xfrm>
            <a:off x="4725689" y="750888"/>
            <a:ext cx="4300537" cy="5700712"/>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3190" name="Text Box 18">
            <a:extLst>
              <a:ext uri="{FF2B5EF4-FFF2-40B4-BE49-F238E27FC236}">
                <a16:creationId xmlns:a16="http://schemas.microsoft.com/office/drawing/2014/main" id="{DE977DDC-BAF7-43F7-B585-7F2EA1355440}"/>
              </a:ext>
            </a:extLst>
          </p:cNvPr>
          <p:cNvSpPr txBox="1">
            <a:spLocks noChangeArrowheads="1"/>
          </p:cNvSpPr>
          <p:nvPr/>
        </p:nvSpPr>
        <p:spPr bwMode="auto">
          <a:xfrm>
            <a:off x="5227638" y="4781550"/>
            <a:ext cx="2016125"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1400" dirty="0">
                <a:latin typeface="ＭＳ Ｐゴシック" panose="020B0600070205080204" pitchFamily="50" charset="-128"/>
                <a:ea typeface="ＭＳ Ｐゴシック" panose="020B0600070205080204" pitchFamily="50" charset="-128"/>
              </a:rPr>
              <a:t>令和４年</a:t>
            </a:r>
            <a:r>
              <a:rPr lang="en-US" altLang="ja-JP" sz="1400" dirty="0">
                <a:latin typeface="ＭＳ Ｐゴシック" panose="020B0600070205080204" pitchFamily="50" charset="-128"/>
                <a:ea typeface="ＭＳ Ｐゴシック" panose="020B0600070205080204" pitchFamily="50" charset="-128"/>
              </a:rPr>
              <a:t>12</a:t>
            </a:r>
            <a:r>
              <a:rPr lang="ja-JP" altLang="en-US" sz="1400" dirty="0">
                <a:latin typeface="ＭＳ Ｐゴシック" panose="020B0600070205080204" pitchFamily="50" charset="-128"/>
                <a:ea typeface="ＭＳ Ｐゴシック" panose="020B0600070205080204" pitchFamily="50" charset="-128"/>
              </a:rPr>
              <a:t>月</a:t>
            </a:r>
            <a:r>
              <a:rPr lang="en-US" altLang="ja-JP" sz="1400" dirty="0">
                <a:latin typeface="ＭＳ Ｐゴシック" panose="020B0600070205080204" pitchFamily="50" charset="-128"/>
                <a:ea typeface="ＭＳ Ｐゴシック" panose="020B0600070205080204" pitchFamily="50" charset="-128"/>
              </a:rPr>
              <a:t>10</a:t>
            </a:r>
            <a:r>
              <a:rPr lang="ja-JP" altLang="en-US" sz="1400" dirty="0">
                <a:latin typeface="ＭＳ Ｐゴシック" panose="020B0600070205080204" pitchFamily="50" charset="-128"/>
                <a:ea typeface="ＭＳ Ｐゴシック" panose="020B0600070205080204" pitchFamily="50" charset="-128"/>
              </a:rPr>
              <a:t>日</a:t>
            </a:r>
          </a:p>
        </p:txBody>
      </p:sp>
      <p:sp>
        <p:nvSpPr>
          <p:cNvPr id="93191" name="Text Box 19">
            <a:extLst>
              <a:ext uri="{FF2B5EF4-FFF2-40B4-BE49-F238E27FC236}">
                <a16:creationId xmlns:a16="http://schemas.microsoft.com/office/drawing/2014/main" id="{BDA449FF-E611-4738-8F80-6008915A546D}"/>
              </a:ext>
            </a:extLst>
          </p:cNvPr>
          <p:cNvSpPr txBox="1">
            <a:spLocks noChangeArrowheads="1"/>
          </p:cNvSpPr>
          <p:nvPr/>
        </p:nvSpPr>
        <p:spPr bwMode="auto">
          <a:xfrm>
            <a:off x="5514975" y="5229225"/>
            <a:ext cx="252095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1400" dirty="0">
                <a:latin typeface="ＭＳ Ｐゴシック" panose="020B0600070205080204" pitchFamily="50" charset="-128"/>
                <a:ea typeface="ＭＳ Ｐゴシック" panose="020B0600070205080204" pitchFamily="50" charset="-128"/>
              </a:rPr>
              <a:t>鹿児島県知事　塩田　康一</a:t>
            </a:r>
          </a:p>
        </p:txBody>
      </p:sp>
      <p:sp>
        <p:nvSpPr>
          <p:cNvPr id="93192" name="Text Box 25">
            <a:extLst>
              <a:ext uri="{FF2B5EF4-FFF2-40B4-BE49-F238E27FC236}">
                <a16:creationId xmlns:a16="http://schemas.microsoft.com/office/drawing/2014/main" id="{C87AA4BA-82F5-4C83-8944-0D7F53F32816}"/>
              </a:ext>
            </a:extLst>
          </p:cNvPr>
          <p:cNvSpPr txBox="1">
            <a:spLocks noChangeArrowheads="1"/>
          </p:cNvSpPr>
          <p:nvPr/>
        </p:nvSpPr>
        <p:spPr bwMode="auto">
          <a:xfrm>
            <a:off x="6369050" y="5937250"/>
            <a:ext cx="2303463"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900" dirty="0">
                <a:latin typeface="ＭＳ Ｐゴシック" panose="020B0600070205080204" pitchFamily="50" charset="-128"/>
                <a:ea typeface="ＭＳ Ｐゴシック" panose="020B0600070205080204" pitchFamily="50" charset="-128"/>
              </a:rPr>
              <a:t>令和５年 １月　</a:t>
            </a:r>
            <a:r>
              <a:rPr lang="en-US" altLang="ja-JP" sz="900" dirty="0">
                <a:latin typeface="ＭＳ Ｐゴシック" panose="020B0600070205080204" pitchFamily="50" charset="-128"/>
                <a:ea typeface="ＭＳ Ｐゴシック" panose="020B0600070205080204" pitchFamily="50" charset="-128"/>
              </a:rPr>
              <a:t>1</a:t>
            </a:r>
            <a:r>
              <a:rPr lang="ja-JP" altLang="en-US" sz="900" dirty="0">
                <a:latin typeface="ＭＳ Ｐゴシック" panose="020B0600070205080204" pitchFamily="50" charset="-128"/>
                <a:ea typeface="ＭＳ Ｐゴシック" panose="020B0600070205080204" pitchFamily="50" charset="-128"/>
              </a:rPr>
              <a:t>日　から</a:t>
            </a:r>
          </a:p>
        </p:txBody>
      </p:sp>
      <p:sp>
        <p:nvSpPr>
          <p:cNvPr id="93193" name="Text Box 26">
            <a:extLst>
              <a:ext uri="{FF2B5EF4-FFF2-40B4-BE49-F238E27FC236}">
                <a16:creationId xmlns:a16="http://schemas.microsoft.com/office/drawing/2014/main" id="{F73A3AFD-BA16-40FE-A74E-E776E95E0DDE}"/>
              </a:ext>
            </a:extLst>
          </p:cNvPr>
          <p:cNvSpPr txBox="1">
            <a:spLocks noChangeArrowheads="1"/>
          </p:cNvSpPr>
          <p:nvPr/>
        </p:nvSpPr>
        <p:spPr bwMode="auto">
          <a:xfrm>
            <a:off x="6369050" y="6153150"/>
            <a:ext cx="2303463"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900" dirty="0">
                <a:latin typeface="ＭＳ Ｐゴシック" panose="020B0600070205080204" pitchFamily="50" charset="-128"/>
                <a:ea typeface="ＭＳ Ｐゴシック" panose="020B0600070205080204" pitchFamily="50" charset="-128"/>
              </a:rPr>
              <a:t>令和７年</a:t>
            </a:r>
            <a:r>
              <a:rPr lang="en-US" altLang="ja-JP" sz="900" dirty="0">
                <a:latin typeface="ＭＳ Ｐゴシック" panose="020B0600070205080204" pitchFamily="50" charset="-128"/>
                <a:ea typeface="ＭＳ Ｐゴシック" panose="020B0600070205080204" pitchFamily="50" charset="-128"/>
              </a:rPr>
              <a:t>12</a:t>
            </a:r>
            <a:r>
              <a:rPr lang="ja-JP" altLang="en-US" sz="900" dirty="0">
                <a:latin typeface="ＭＳ Ｐゴシック" panose="020B0600070205080204" pitchFamily="50" charset="-128"/>
                <a:ea typeface="ＭＳ Ｐゴシック" panose="020B0600070205080204" pitchFamily="50" charset="-128"/>
              </a:rPr>
              <a:t>月</a:t>
            </a:r>
            <a:r>
              <a:rPr lang="en-US" altLang="ja-JP" sz="900" dirty="0">
                <a:latin typeface="ＭＳ Ｐゴシック" panose="020B0600070205080204" pitchFamily="50" charset="-128"/>
                <a:ea typeface="ＭＳ Ｐゴシック" panose="020B0600070205080204" pitchFamily="50" charset="-128"/>
              </a:rPr>
              <a:t>31</a:t>
            </a:r>
            <a:r>
              <a:rPr lang="ja-JP" altLang="en-US" sz="900" dirty="0">
                <a:latin typeface="ＭＳ Ｐゴシック" panose="020B0600070205080204" pitchFamily="50" charset="-128"/>
                <a:ea typeface="ＭＳ Ｐゴシック" panose="020B0600070205080204" pitchFamily="50" charset="-128"/>
              </a:rPr>
              <a:t>日　まで</a:t>
            </a:r>
          </a:p>
        </p:txBody>
      </p:sp>
      <p:sp>
        <p:nvSpPr>
          <p:cNvPr id="93194" name="Text Box 27">
            <a:extLst>
              <a:ext uri="{FF2B5EF4-FFF2-40B4-BE49-F238E27FC236}">
                <a16:creationId xmlns:a16="http://schemas.microsoft.com/office/drawing/2014/main" id="{15C7784D-2BC5-49FD-B3B7-89160DBA15CD}"/>
              </a:ext>
            </a:extLst>
          </p:cNvPr>
          <p:cNvSpPr txBox="1">
            <a:spLocks noChangeArrowheads="1"/>
          </p:cNvSpPr>
          <p:nvPr/>
        </p:nvSpPr>
        <p:spPr bwMode="auto">
          <a:xfrm>
            <a:off x="5716793" y="862648"/>
            <a:ext cx="2519363"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1400" dirty="0">
                <a:latin typeface="ＭＳ Ｐゴシック" panose="020B0600070205080204" pitchFamily="50" charset="-128"/>
                <a:ea typeface="ＭＳ Ｐゴシック" panose="020B0600070205080204" pitchFamily="50" charset="-128"/>
              </a:rPr>
              <a:t>麻 薬 施 用 者 免 許 証</a:t>
            </a:r>
          </a:p>
        </p:txBody>
      </p:sp>
      <p:sp>
        <p:nvSpPr>
          <p:cNvPr id="93195" name="Text Box 29">
            <a:extLst>
              <a:ext uri="{FF2B5EF4-FFF2-40B4-BE49-F238E27FC236}">
                <a16:creationId xmlns:a16="http://schemas.microsoft.com/office/drawing/2014/main" id="{A6823BD1-2958-4FEB-8CAF-117808DA7427}"/>
              </a:ext>
            </a:extLst>
          </p:cNvPr>
          <p:cNvSpPr txBox="1">
            <a:spLocks noChangeArrowheads="1"/>
          </p:cNvSpPr>
          <p:nvPr/>
        </p:nvSpPr>
        <p:spPr bwMode="auto">
          <a:xfrm>
            <a:off x="4819650" y="850900"/>
            <a:ext cx="10118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1200" dirty="0">
                <a:latin typeface="ＭＳ Ｐゴシック" panose="020B0600070205080204" pitchFamily="50" charset="-128"/>
                <a:ea typeface="ＭＳ Ｐゴシック" panose="020B0600070205080204" pitchFamily="50" charset="-128"/>
              </a:rPr>
              <a:t>０５○○○○</a:t>
            </a:r>
            <a:endParaRPr lang="en-US" altLang="ja-JP" sz="1200" dirty="0">
              <a:latin typeface="ＭＳ Ｐゴシック" panose="020B0600070205080204" pitchFamily="50" charset="-128"/>
              <a:ea typeface="ＭＳ Ｐゴシック" panose="020B0600070205080204" pitchFamily="50" charset="-128"/>
            </a:endParaRPr>
          </a:p>
        </p:txBody>
      </p:sp>
      <p:sp>
        <p:nvSpPr>
          <p:cNvPr id="93196" name="Text Box 30">
            <a:extLst>
              <a:ext uri="{FF2B5EF4-FFF2-40B4-BE49-F238E27FC236}">
                <a16:creationId xmlns:a16="http://schemas.microsoft.com/office/drawing/2014/main" id="{EA00F14A-954F-4972-A627-599C3EA585B9}"/>
              </a:ext>
            </a:extLst>
          </p:cNvPr>
          <p:cNvSpPr txBox="1">
            <a:spLocks noChangeArrowheads="1"/>
          </p:cNvSpPr>
          <p:nvPr/>
        </p:nvSpPr>
        <p:spPr bwMode="auto">
          <a:xfrm>
            <a:off x="1826336" y="862648"/>
            <a:ext cx="5886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1200" b="1" dirty="0">
                <a:solidFill>
                  <a:srgbClr val="FF0000"/>
                </a:solidFill>
                <a:latin typeface="ＭＳ Ｐゴシック" panose="020B0600070205080204" pitchFamily="50" charset="-128"/>
                <a:ea typeface="ＭＳ Ｐゴシック" panose="020B0600070205080204" pitchFamily="50" charset="-128"/>
              </a:rPr>
              <a:t> 施用 </a:t>
            </a:r>
          </a:p>
        </p:txBody>
      </p:sp>
      <p:sp>
        <p:nvSpPr>
          <p:cNvPr id="36" name="テキスト ボックス 13">
            <a:extLst>
              <a:ext uri="{FF2B5EF4-FFF2-40B4-BE49-F238E27FC236}">
                <a16:creationId xmlns:a16="http://schemas.microsoft.com/office/drawing/2014/main" id="{8658F35B-81E6-460C-AA1F-6757E20D325D}"/>
              </a:ext>
            </a:extLst>
          </p:cNvPr>
          <p:cNvSpPr txBox="1">
            <a:spLocks noChangeArrowheads="1"/>
          </p:cNvSpPr>
          <p:nvPr/>
        </p:nvSpPr>
        <p:spPr bwMode="auto">
          <a:xfrm>
            <a:off x="4889500" y="3406775"/>
            <a:ext cx="4002980" cy="1261884"/>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2400" b="1" dirty="0">
                <a:solidFill>
                  <a:schemeClr val="tx2"/>
                </a:solidFill>
                <a:latin typeface="ＭＳ Ｐゴシック" panose="020B0600070205080204" pitchFamily="50" charset="-128"/>
                <a:ea typeface="ＭＳ Ｐゴシック" panose="020B0600070205080204" pitchFamily="50" charset="-128"/>
              </a:rPr>
              <a:t>・継続申請は表記どおり記入。　　　　　　　　　　</a:t>
            </a:r>
          </a:p>
          <a:p>
            <a:pPr marL="180975" indent="-180975" eaLnBrk="1" hangingPunct="1">
              <a:spcBef>
                <a:spcPct val="0"/>
              </a:spcBef>
              <a:buFontTx/>
              <a:buNone/>
              <a:defRPr/>
            </a:pPr>
            <a:r>
              <a:rPr lang="ja-JP" altLang="en-US" sz="2400" b="1" dirty="0">
                <a:solidFill>
                  <a:schemeClr val="tx2"/>
                </a:solidFill>
                <a:latin typeface="ＭＳ Ｐゴシック" panose="020B0600070205080204" pitchFamily="50" charset="-128"/>
                <a:ea typeface="ＭＳ Ｐゴシック" panose="020B0600070205080204" pitchFamily="50" charset="-128"/>
              </a:rPr>
              <a:t>・変更がある場合は，</a:t>
            </a:r>
            <a:r>
              <a:rPr lang="ja-JP" altLang="en-US" sz="2400" b="1" dirty="0">
                <a:solidFill>
                  <a:srgbClr val="FF0000"/>
                </a:solidFill>
                <a:latin typeface="ＭＳ Ｐゴシック" panose="020B0600070205080204" pitchFamily="50" charset="-128"/>
                <a:ea typeface="ＭＳ Ｐゴシック" panose="020B0600070205080204" pitchFamily="50" charset="-128"/>
              </a:rPr>
              <a:t>事前に</a:t>
            </a:r>
            <a:r>
              <a:rPr lang="ja-JP" altLang="en-US" sz="2400" b="1" dirty="0">
                <a:solidFill>
                  <a:schemeClr val="tx2"/>
                </a:solidFill>
                <a:latin typeface="ＭＳ Ｐゴシック" panose="020B0600070205080204" pitchFamily="50" charset="-128"/>
                <a:ea typeface="ＭＳ Ｐゴシック" panose="020B0600070205080204" pitchFamily="50" charset="-128"/>
              </a:rPr>
              <a:t>　　記載事項変更届を提出</a:t>
            </a:r>
            <a:r>
              <a:rPr lang="ja-JP" altLang="en-US" sz="2800" dirty="0">
                <a:solidFill>
                  <a:schemeClr val="tx2"/>
                </a:solidFill>
                <a:latin typeface="ＭＳ Ｐゴシック" panose="020B0600070205080204" pitchFamily="50" charset="-128"/>
                <a:ea typeface="ＭＳ Ｐゴシック" panose="020B0600070205080204" pitchFamily="50" charset="-128"/>
              </a:rPr>
              <a:t>。</a:t>
            </a:r>
          </a:p>
        </p:txBody>
      </p:sp>
      <p:sp>
        <p:nvSpPr>
          <p:cNvPr id="93198" name="Text Box 33">
            <a:extLst>
              <a:ext uri="{FF2B5EF4-FFF2-40B4-BE49-F238E27FC236}">
                <a16:creationId xmlns:a16="http://schemas.microsoft.com/office/drawing/2014/main" id="{D3AE21E0-436F-4089-9BEC-3558ADC62FA4}"/>
              </a:ext>
            </a:extLst>
          </p:cNvPr>
          <p:cNvSpPr txBox="1">
            <a:spLocks noChangeArrowheads="1"/>
          </p:cNvSpPr>
          <p:nvPr/>
        </p:nvSpPr>
        <p:spPr bwMode="auto">
          <a:xfrm>
            <a:off x="6172200" y="1751013"/>
            <a:ext cx="800219" cy="2154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800" dirty="0">
                <a:latin typeface="ＭＳ Ｐゴシック" panose="020B0600070205080204" pitchFamily="50" charset="-128"/>
                <a:ea typeface="ＭＳ Ｐゴシック" panose="020B0600070205080204" pitchFamily="50" charset="-128"/>
              </a:rPr>
              <a:t>○○○○病院</a:t>
            </a:r>
          </a:p>
        </p:txBody>
      </p:sp>
      <p:sp>
        <p:nvSpPr>
          <p:cNvPr id="93199" name="Text Box 34">
            <a:extLst>
              <a:ext uri="{FF2B5EF4-FFF2-40B4-BE49-F238E27FC236}">
                <a16:creationId xmlns:a16="http://schemas.microsoft.com/office/drawing/2014/main" id="{85A9FD06-56AC-4E15-8E77-94DADFA3E5C8}"/>
              </a:ext>
            </a:extLst>
          </p:cNvPr>
          <p:cNvSpPr txBox="1">
            <a:spLocks noChangeArrowheads="1"/>
          </p:cNvSpPr>
          <p:nvPr/>
        </p:nvSpPr>
        <p:spPr bwMode="auto">
          <a:xfrm>
            <a:off x="6189663" y="1430338"/>
            <a:ext cx="1365250"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800">
                <a:latin typeface="ＭＳ Ｐゴシック" panose="020B0600070205080204" pitchFamily="50" charset="-128"/>
                <a:ea typeface="ＭＳ Ｐゴシック" panose="020B0600070205080204" pitchFamily="50" charset="-128"/>
              </a:rPr>
              <a:t>鹿児島市○○町□□</a:t>
            </a:r>
            <a:r>
              <a:rPr lang="en-US" altLang="ja-JP" sz="800">
                <a:latin typeface="ＭＳ Ｐゴシック" panose="020B0600070205080204" pitchFamily="50" charset="-128"/>
                <a:ea typeface="ＭＳ Ｐゴシック" panose="020B0600070205080204" pitchFamily="50" charset="-128"/>
              </a:rPr>
              <a:t>-△△</a:t>
            </a:r>
          </a:p>
        </p:txBody>
      </p:sp>
      <p:sp>
        <p:nvSpPr>
          <p:cNvPr id="93200" name="Text Box 35">
            <a:extLst>
              <a:ext uri="{FF2B5EF4-FFF2-40B4-BE49-F238E27FC236}">
                <a16:creationId xmlns:a16="http://schemas.microsoft.com/office/drawing/2014/main" id="{AB1D9273-BF1E-421C-A22C-EEFC4DEC06FE}"/>
              </a:ext>
            </a:extLst>
          </p:cNvPr>
          <p:cNvSpPr txBox="1">
            <a:spLocks noChangeArrowheads="1"/>
          </p:cNvSpPr>
          <p:nvPr/>
        </p:nvSpPr>
        <p:spPr bwMode="auto">
          <a:xfrm>
            <a:off x="6200775" y="2781300"/>
            <a:ext cx="1365250"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800">
                <a:latin typeface="ＭＳ Ｐゴシック" panose="020B0600070205080204" pitchFamily="50" charset="-128"/>
                <a:ea typeface="ＭＳ Ｐゴシック" panose="020B0600070205080204" pitchFamily="50" charset="-128"/>
              </a:rPr>
              <a:t>鹿児島市○○町□□</a:t>
            </a:r>
            <a:r>
              <a:rPr lang="en-US" altLang="ja-JP" sz="800">
                <a:latin typeface="ＭＳ Ｐゴシック" panose="020B0600070205080204" pitchFamily="50" charset="-128"/>
                <a:ea typeface="ＭＳ Ｐゴシック" panose="020B0600070205080204" pitchFamily="50" charset="-128"/>
              </a:rPr>
              <a:t>-△△</a:t>
            </a:r>
          </a:p>
        </p:txBody>
      </p:sp>
      <p:sp>
        <p:nvSpPr>
          <p:cNvPr id="93202" name="Line 38">
            <a:extLst>
              <a:ext uri="{FF2B5EF4-FFF2-40B4-BE49-F238E27FC236}">
                <a16:creationId xmlns:a16="http://schemas.microsoft.com/office/drawing/2014/main" id="{C3E08B5E-11FD-441D-8DC9-243ACF7A1528}"/>
              </a:ext>
            </a:extLst>
          </p:cNvPr>
          <p:cNvSpPr>
            <a:spLocks noChangeShapeType="1"/>
          </p:cNvSpPr>
          <p:nvPr/>
        </p:nvSpPr>
        <p:spPr bwMode="auto">
          <a:xfrm flipH="1" flipV="1">
            <a:off x="4211637" y="1844675"/>
            <a:ext cx="1368425" cy="11886"/>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93203" name="AutoShape 23">
            <a:extLst>
              <a:ext uri="{FF2B5EF4-FFF2-40B4-BE49-F238E27FC236}">
                <a16:creationId xmlns:a16="http://schemas.microsoft.com/office/drawing/2014/main" id="{3FE421BF-55A5-4D5A-8D22-6D9B799A5DAD}"/>
              </a:ext>
            </a:extLst>
          </p:cNvPr>
          <p:cNvSpPr>
            <a:spLocks noChangeArrowheads="1"/>
          </p:cNvSpPr>
          <p:nvPr/>
        </p:nvSpPr>
        <p:spPr bwMode="auto">
          <a:xfrm>
            <a:off x="1400396" y="1251728"/>
            <a:ext cx="2807768" cy="1529572"/>
          </a:xfrm>
          <a:prstGeom prst="roundRect">
            <a:avLst>
              <a:gd name="adj" fmla="val 16667"/>
            </a:avLst>
          </a:prstGeom>
          <a:noFill/>
          <a:ln w="571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1800">
              <a:latin typeface="ＭＳ Ｐゴシック" panose="020B0600070205080204" pitchFamily="50" charset="-128"/>
              <a:ea typeface="ＭＳ Ｐゴシック" panose="020B0600070205080204" pitchFamily="50" charset="-128"/>
            </a:endParaRPr>
          </a:p>
        </p:txBody>
      </p:sp>
      <p:sp>
        <p:nvSpPr>
          <p:cNvPr id="93204" name="AutoShape 24">
            <a:extLst>
              <a:ext uri="{FF2B5EF4-FFF2-40B4-BE49-F238E27FC236}">
                <a16:creationId xmlns:a16="http://schemas.microsoft.com/office/drawing/2014/main" id="{62687A00-0A40-4D04-BA5C-D237D9CA3F3D}"/>
              </a:ext>
            </a:extLst>
          </p:cNvPr>
          <p:cNvSpPr>
            <a:spLocks noChangeArrowheads="1"/>
          </p:cNvSpPr>
          <p:nvPr/>
        </p:nvSpPr>
        <p:spPr bwMode="auto">
          <a:xfrm>
            <a:off x="5580063" y="1268413"/>
            <a:ext cx="2232025" cy="1409700"/>
          </a:xfrm>
          <a:prstGeom prst="roundRect">
            <a:avLst>
              <a:gd name="adj" fmla="val 16667"/>
            </a:avLst>
          </a:prstGeom>
          <a:noFill/>
          <a:ln w="571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1800">
              <a:latin typeface="ＭＳ Ｐゴシック" panose="020B0600070205080204" pitchFamily="50" charset="-128"/>
              <a:ea typeface="ＭＳ Ｐゴシック" panose="020B0600070205080204" pitchFamily="50" charset="-128"/>
            </a:endParaRPr>
          </a:p>
        </p:txBody>
      </p:sp>
      <p:sp>
        <p:nvSpPr>
          <p:cNvPr id="44" name="正方形/長方形 43">
            <a:extLst>
              <a:ext uri="{FF2B5EF4-FFF2-40B4-BE49-F238E27FC236}">
                <a16:creationId xmlns:a16="http://schemas.microsoft.com/office/drawing/2014/main" id="{BA2CA613-2DEE-43AA-81FA-270BD5B5E66E}"/>
              </a:ext>
            </a:extLst>
          </p:cNvPr>
          <p:cNvSpPr/>
          <p:nvPr/>
        </p:nvSpPr>
        <p:spPr>
          <a:xfrm>
            <a:off x="3175" y="0"/>
            <a:ext cx="9144000" cy="62071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記載内容について</a:t>
            </a:r>
          </a:p>
        </p:txBody>
      </p:sp>
      <p:sp>
        <p:nvSpPr>
          <p:cNvPr id="93206" name="正方形/長方形 1">
            <a:extLst>
              <a:ext uri="{FF2B5EF4-FFF2-40B4-BE49-F238E27FC236}">
                <a16:creationId xmlns:a16="http://schemas.microsoft.com/office/drawing/2014/main" id="{55DBAF46-6C9B-40CC-8040-9D9CB256C644}"/>
              </a:ext>
            </a:extLst>
          </p:cNvPr>
          <p:cNvSpPr>
            <a:spLocks noChangeArrowheads="1"/>
          </p:cNvSpPr>
          <p:nvPr/>
        </p:nvSpPr>
        <p:spPr bwMode="auto">
          <a:xfrm>
            <a:off x="1701114" y="4394034"/>
            <a:ext cx="2585964" cy="307777"/>
          </a:xfrm>
          <a:prstGeom prst="rect">
            <a:avLst/>
          </a:prstGeom>
          <a:solidFill>
            <a:schemeClr val="bg1"/>
          </a:solidFill>
          <a:ln>
            <a:noFill/>
          </a:ln>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1400" b="1" dirty="0">
                <a:solidFill>
                  <a:srgbClr val="FF0000"/>
                </a:solidFill>
                <a:latin typeface="ＭＳ Ｐゴシック" panose="020B0600070205080204" pitchFamily="50" charset="-128"/>
                <a:ea typeface="ＭＳ Ｐゴシック" panose="020B0600070205080204" pitchFamily="50" charset="-128"/>
              </a:rPr>
              <a:t>更新前の免許番号０５○○○○</a:t>
            </a:r>
            <a:endParaRPr lang="en-US" altLang="ja-JP" sz="1400" b="1" dirty="0">
              <a:solidFill>
                <a:srgbClr val="FF0000"/>
              </a:solidFill>
              <a:latin typeface="ＭＳ Ｐゴシック" panose="020B0600070205080204" pitchFamily="50" charset="-128"/>
              <a:ea typeface="ＭＳ Ｐゴシック" panose="020B0600070205080204" pitchFamily="50" charset="-128"/>
            </a:endParaRPr>
          </a:p>
        </p:txBody>
      </p:sp>
      <p:sp>
        <p:nvSpPr>
          <p:cNvPr id="93207" name="正方形/長方形 1">
            <a:extLst>
              <a:ext uri="{FF2B5EF4-FFF2-40B4-BE49-F238E27FC236}">
                <a16:creationId xmlns:a16="http://schemas.microsoft.com/office/drawing/2014/main" id="{0319427A-2723-49BF-9D5E-24EBDBFF190A}"/>
              </a:ext>
            </a:extLst>
          </p:cNvPr>
          <p:cNvSpPr>
            <a:spLocks noChangeArrowheads="1"/>
          </p:cNvSpPr>
          <p:nvPr/>
        </p:nvSpPr>
        <p:spPr bwMode="auto">
          <a:xfrm>
            <a:off x="3014914" y="6462908"/>
            <a:ext cx="1082348" cy="307777"/>
          </a:xfrm>
          <a:prstGeom prst="rect">
            <a:avLst/>
          </a:prstGeom>
          <a:solidFill>
            <a:schemeClr val="bg1"/>
          </a:solidFill>
          <a:ln>
            <a:noFill/>
          </a:ln>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1400" b="1" dirty="0">
                <a:solidFill>
                  <a:srgbClr val="FF0000"/>
                </a:solidFill>
                <a:latin typeface="ＭＳ Ｐゴシック" panose="020B0600070205080204" pitchFamily="50" charset="-128"/>
                <a:ea typeface="ＭＳ Ｐゴシック" panose="020B0600070205080204" pitchFamily="50" charset="-128"/>
              </a:rPr>
              <a:t>押印は不要</a:t>
            </a:r>
            <a:endParaRPr lang="en-US" altLang="ja-JP" sz="1400" b="1" dirty="0">
              <a:solidFill>
                <a:srgbClr val="FF0000"/>
              </a:solidFill>
              <a:latin typeface="ＭＳ Ｐゴシック" panose="020B0600070205080204" pitchFamily="50" charset="-128"/>
              <a:ea typeface="ＭＳ Ｐゴシック" panose="020B0600070205080204" pitchFamily="50" charset="-128"/>
            </a:endParaRPr>
          </a:p>
        </p:txBody>
      </p:sp>
      <p:sp>
        <p:nvSpPr>
          <p:cNvPr id="24" name="AutoShape 24">
            <a:extLst>
              <a:ext uri="{FF2B5EF4-FFF2-40B4-BE49-F238E27FC236}">
                <a16:creationId xmlns:a16="http://schemas.microsoft.com/office/drawing/2014/main" id="{5DA720A8-9317-45BB-9BD2-0C9BD6264282}"/>
              </a:ext>
            </a:extLst>
          </p:cNvPr>
          <p:cNvSpPr>
            <a:spLocks noChangeArrowheads="1"/>
          </p:cNvSpPr>
          <p:nvPr/>
        </p:nvSpPr>
        <p:spPr bwMode="auto">
          <a:xfrm>
            <a:off x="5580063" y="2781300"/>
            <a:ext cx="2232025" cy="555625"/>
          </a:xfrm>
          <a:prstGeom prst="roundRect">
            <a:avLst>
              <a:gd name="adj" fmla="val 16667"/>
            </a:avLst>
          </a:prstGeom>
          <a:noFill/>
          <a:ln w="57150">
            <a:solidFill>
              <a:srgbClr val="FF33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1800">
              <a:latin typeface="ＭＳ Ｐゴシック" panose="020B0600070205080204" pitchFamily="50" charset="-128"/>
              <a:ea typeface="ＭＳ Ｐゴシック" panose="020B0600070205080204" pitchFamily="50" charset="-128"/>
            </a:endParaRPr>
          </a:p>
        </p:txBody>
      </p:sp>
      <p:sp>
        <p:nvSpPr>
          <p:cNvPr id="25" name="AutoShape 24">
            <a:extLst>
              <a:ext uri="{FF2B5EF4-FFF2-40B4-BE49-F238E27FC236}">
                <a16:creationId xmlns:a16="http://schemas.microsoft.com/office/drawing/2014/main" id="{1D8A1502-5D4D-487C-9566-0A8D05C889C4}"/>
              </a:ext>
            </a:extLst>
          </p:cNvPr>
          <p:cNvSpPr>
            <a:spLocks noChangeArrowheads="1"/>
          </p:cNvSpPr>
          <p:nvPr/>
        </p:nvSpPr>
        <p:spPr bwMode="auto">
          <a:xfrm>
            <a:off x="1511298" y="5567176"/>
            <a:ext cx="2585964" cy="814574"/>
          </a:xfrm>
          <a:prstGeom prst="roundRect">
            <a:avLst>
              <a:gd name="adj" fmla="val 16667"/>
            </a:avLst>
          </a:prstGeom>
          <a:noFill/>
          <a:ln w="57150">
            <a:solidFill>
              <a:srgbClr val="FF33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1800">
              <a:latin typeface="ＭＳ Ｐゴシック" panose="020B0600070205080204" pitchFamily="50" charset="-128"/>
              <a:ea typeface="ＭＳ Ｐゴシック" panose="020B0600070205080204" pitchFamily="50" charset="-128"/>
            </a:endParaRPr>
          </a:p>
        </p:txBody>
      </p:sp>
      <p:sp>
        <p:nvSpPr>
          <p:cNvPr id="26" name="Line 37">
            <a:extLst>
              <a:ext uri="{FF2B5EF4-FFF2-40B4-BE49-F238E27FC236}">
                <a16:creationId xmlns:a16="http://schemas.microsoft.com/office/drawing/2014/main" id="{DBA7B3B0-4A93-4EBC-9ED5-E38FF08A4A95}"/>
              </a:ext>
            </a:extLst>
          </p:cNvPr>
          <p:cNvSpPr>
            <a:spLocks noChangeShapeType="1"/>
          </p:cNvSpPr>
          <p:nvPr/>
        </p:nvSpPr>
        <p:spPr bwMode="auto">
          <a:xfrm flipH="1">
            <a:off x="4044944" y="3072854"/>
            <a:ext cx="1535113" cy="2452460"/>
          </a:xfrm>
          <a:prstGeom prst="line">
            <a:avLst/>
          </a:prstGeom>
          <a:noFill/>
          <a:ln w="76200">
            <a:solidFill>
              <a:srgbClr val="FF3399"/>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93201" name="Line 37">
            <a:extLst>
              <a:ext uri="{FF2B5EF4-FFF2-40B4-BE49-F238E27FC236}">
                <a16:creationId xmlns:a16="http://schemas.microsoft.com/office/drawing/2014/main" id="{AD897F8D-5ED8-41DB-A270-18B01AB13ABD}"/>
              </a:ext>
            </a:extLst>
          </p:cNvPr>
          <p:cNvSpPr>
            <a:spLocks noChangeShapeType="1"/>
          </p:cNvSpPr>
          <p:nvPr/>
        </p:nvSpPr>
        <p:spPr bwMode="auto">
          <a:xfrm flipH="1">
            <a:off x="3787768" y="1133476"/>
            <a:ext cx="1274768" cy="3260558"/>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スライド番号プレースホルダー 3">
            <a:extLst>
              <a:ext uri="{FF2B5EF4-FFF2-40B4-BE49-F238E27FC236}">
                <a16:creationId xmlns:a16="http://schemas.microsoft.com/office/drawing/2014/main" id="{CDDCC04D-FAC5-44F2-AFE5-E3D51D9B46A2}"/>
              </a:ext>
            </a:extLst>
          </p:cNvPr>
          <p:cNvSpPr>
            <a:spLocks noGrp="1"/>
          </p:cNvSpPr>
          <p:nvPr>
            <p:ph type="sldNum" sz="quarter" idx="12"/>
          </p:nvPr>
        </p:nvSpPr>
        <p:spPr bwMode="auto">
          <a:xfrm>
            <a:off x="7905750" y="6391275"/>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4B1BC396-ADB0-4FA4-BAEF-427503F31FDD}" type="slidenum">
              <a:rPr kumimoji="0" lang="en-US" altLang="ja-JP" smtClean="0">
                <a:solidFill>
                  <a:srgbClr val="42424F"/>
                </a:solidFill>
              </a:rPr>
              <a:pPr/>
              <a:t>16</a:t>
            </a:fld>
            <a:endParaRPr kumimoji="0" lang="en-US" altLang="ja-JP">
              <a:solidFill>
                <a:srgbClr val="42424F"/>
              </a:solidFill>
            </a:endParaRPr>
          </a:p>
        </p:txBody>
      </p:sp>
      <p:graphicFrame>
        <p:nvGraphicFramePr>
          <p:cNvPr id="5" name="表 4">
            <a:extLst>
              <a:ext uri="{FF2B5EF4-FFF2-40B4-BE49-F238E27FC236}">
                <a16:creationId xmlns:a16="http://schemas.microsoft.com/office/drawing/2014/main" id="{B5E46BA2-8860-428E-AFE3-38C5B1ADC4DD}"/>
              </a:ext>
            </a:extLst>
          </p:cNvPr>
          <p:cNvGraphicFramePr>
            <a:graphicFrameLocks noGrp="1"/>
          </p:cNvGraphicFramePr>
          <p:nvPr>
            <p:extLst>
              <p:ext uri="{D42A27DB-BD31-4B8C-83A1-F6EECF244321}">
                <p14:modId xmlns:p14="http://schemas.microsoft.com/office/powerpoint/2010/main" val="410949965"/>
              </p:ext>
            </p:extLst>
          </p:nvPr>
        </p:nvGraphicFramePr>
        <p:xfrm>
          <a:off x="611188" y="904875"/>
          <a:ext cx="6192838" cy="3840204"/>
        </p:xfrm>
        <a:graphic>
          <a:graphicData uri="http://schemas.openxmlformats.org/drawingml/2006/table">
            <a:tbl>
              <a:tblPr firstRow="1" bandRow="1">
                <a:tableStyleId>{5C22544A-7EE6-4342-B048-85BDC9FD1C3A}</a:tableStyleId>
              </a:tblPr>
              <a:tblGrid>
                <a:gridCol w="863873">
                  <a:extLst>
                    <a:ext uri="{9D8B030D-6E8A-4147-A177-3AD203B41FA5}">
                      <a16:colId xmlns:a16="http://schemas.microsoft.com/office/drawing/2014/main" val="20000"/>
                    </a:ext>
                  </a:extLst>
                </a:gridCol>
                <a:gridCol w="2520585">
                  <a:extLst>
                    <a:ext uri="{9D8B030D-6E8A-4147-A177-3AD203B41FA5}">
                      <a16:colId xmlns:a16="http://schemas.microsoft.com/office/drawing/2014/main" val="20001"/>
                    </a:ext>
                  </a:extLst>
                </a:gridCol>
                <a:gridCol w="2808380">
                  <a:extLst>
                    <a:ext uri="{9D8B030D-6E8A-4147-A177-3AD203B41FA5}">
                      <a16:colId xmlns:a16="http://schemas.microsoft.com/office/drawing/2014/main" val="20002"/>
                    </a:ext>
                  </a:extLst>
                </a:gridCol>
              </a:tblGrid>
              <a:tr h="335230">
                <a:tc>
                  <a:txBody>
                    <a:bodyPr/>
                    <a:lstStyle/>
                    <a:p>
                      <a:endParaRPr kumimoji="1" lang="ja-JP" altLang="en-US" sz="1600" dirty="0">
                        <a:latin typeface="+mj-ea"/>
                        <a:ea typeface="+mj-ea"/>
                      </a:endParaRPr>
                    </a:p>
                  </a:txBody>
                  <a:tcPr marL="91442" marR="91442" marT="45697" marB="45697"/>
                </a:tc>
                <a:tc>
                  <a:txBody>
                    <a:bodyPr/>
                    <a:lstStyle/>
                    <a:p>
                      <a:endParaRPr kumimoji="1" lang="ja-JP" altLang="en-US" sz="1600" dirty="0">
                        <a:latin typeface="+mj-ea"/>
                        <a:ea typeface="+mj-ea"/>
                      </a:endParaRPr>
                    </a:p>
                  </a:txBody>
                  <a:tcPr marL="91442" marR="91442" marT="45697" marB="45697"/>
                </a:tc>
                <a:tc>
                  <a:txBody>
                    <a:bodyPr/>
                    <a:lstStyle/>
                    <a:p>
                      <a:pPr algn="dist"/>
                      <a:r>
                        <a:rPr kumimoji="1" lang="ja-JP" altLang="en-US" sz="1600" dirty="0">
                          <a:latin typeface="+mj-ea"/>
                          <a:ea typeface="+mj-ea"/>
                        </a:rPr>
                        <a:t>業務内容</a:t>
                      </a:r>
                    </a:p>
                  </a:txBody>
                  <a:tcPr marL="91442" marR="91442" marT="45697" marB="45697"/>
                </a:tc>
                <a:extLst>
                  <a:ext uri="{0D108BD9-81ED-4DB2-BD59-A6C34878D82A}">
                    <a16:rowId xmlns:a16="http://schemas.microsoft.com/office/drawing/2014/main" val="10000"/>
                  </a:ext>
                </a:extLst>
              </a:tr>
              <a:tr h="700987">
                <a:tc>
                  <a:txBody>
                    <a:bodyPr/>
                    <a:lstStyle/>
                    <a:p>
                      <a:pPr algn="ctr"/>
                      <a:r>
                        <a:rPr kumimoji="1" lang="ja-JP" altLang="en-US" sz="2000" b="0" dirty="0">
                          <a:solidFill>
                            <a:schemeClr val="tx1"/>
                          </a:solidFill>
                          <a:latin typeface="+mj-ea"/>
                          <a:ea typeface="+mj-ea"/>
                        </a:rPr>
                        <a:t>○</a:t>
                      </a:r>
                    </a:p>
                  </a:txBody>
                  <a:tcPr marL="91442" marR="91442" marT="45697" marB="45697" anchor="ctr"/>
                </a:tc>
                <a:tc>
                  <a:txBody>
                    <a:bodyPr/>
                    <a:lstStyle/>
                    <a:p>
                      <a:r>
                        <a:rPr kumimoji="1" lang="ja-JP" altLang="en-US" sz="2000" dirty="0">
                          <a:latin typeface="+mj-ea"/>
                          <a:ea typeface="+mj-ea"/>
                        </a:rPr>
                        <a:t>代表取締役</a:t>
                      </a:r>
                      <a:endParaRPr kumimoji="1" lang="en-US" altLang="ja-JP" sz="2000" dirty="0">
                        <a:latin typeface="+mj-ea"/>
                        <a:ea typeface="+mj-ea"/>
                      </a:endParaRPr>
                    </a:p>
                    <a:p>
                      <a:r>
                        <a:rPr kumimoji="1" lang="ja-JP" altLang="en-US" sz="2000" dirty="0">
                          <a:latin typeface="+mj-ea"/>
                          <a:ea typeface="+mj-ea"/>
                        </a:rPr>
                        <a:t>　　○○　○○</a:t>
                      </a:r>
                      <a:endParaRPr kumimoji="1" lang="en-US" altLang="ja-JP" sz="2000" dirty="0">
                        <a:latin typeface="+mj-ea"/>
                        <a:ea typeface="+mj-ea"/>
                      </a:endParaRPr>
                    </a:p>
                  </a:txBody>
                  <a:tcPr marL="91442" marR="91442" marT="45697" marB="45697"/>
                </a:tc>
                <a:tc>
                  <a:txBody>
                    <a:bodyPr/>
                    <a:lstStyle/>
                    <a:p>
                      <a:pPr algn="ctr"/>
                      <a:r>
                        <a:rPr kumimoji="1" lang="ja-JP" altLang="en-US" sz="2000" dirty="0">
                          <a:latin typeface="+mj-ea"/>
                          <a:ea typeface="+mj-ea"/>
                        </a:rPr>
                        <a:t>業　務　全　般</a:t>
                      </a:r>
                    </a:p>
                  </a:txBody>
                  <a:tcPr marL="91442" marR="91442" marT="45697" marB="45697" anchor="ctr"/>
                </a:tc>
                <a:extLst>
                  <a:ext uri="{0D108BD9-81ED-4DB2-BD59-A6C34878D82A}">
                    <a16:rowId xmlns:a16="http://schemas.microsoft.com/office/drawing/2014/main" val="10001"/>
                  </a:ext>
                </a:extLst>
              </a:tr>
              <a:tr h="700987">
                <a:tc>
                  <a:txBody>
                    <a:bodyPr/>
                    <a:lstStyle/>
                    <a:p>
                      <a:pPr algn="ctr"/>
                      <a:r>
                        <a:rPr lang="ja-JP" altLang="en-US" sz="2000" b="0" dirty="0">
                          <a:solidFill>
                            <a:schemeClr val="tx1"/>
                          </a:solidFill>
                          <a:latin typeface="+mj-ea"/>
                          <a:ea typeface="+mj-ea"/>
                        </a:rPr>
                        <a:t>○</a:t>
                      </a:r>
                    </a:p>
                  </a:txBody>
                  <a:tcPr marL="91442" marR="91442" marT="45697" marB="45697" anchor="ctr"/>
                </a:tc>
                <a:tc>
                  <a:txBody>
                    <a:bodyPr/>
                    <a:lstStyle/>
                    <a:p>
                      <a:r>
                        <a:rPr kumimoji="1" lang="ja-JP" altLang="en-US" sz="2000" dirty="0">
                          <a:latin typeface="+mj-ea"/>
                          <a:ea typeface="+mj-ea"/>
                        </a:rPr>
                        <a:t>代表取締役</a:t>
                      </a:r>
                      <a:endParaRPr kumimoji="1" lang="en-US" altLang="ja-JP" sz="2000" dirty="0">
                        <a:latin typeface="+mj-ea"/>
                        <a:ea typeface="+mj-ea"/>
                      </a:endParaRPr>
                    </a:p>
                    <a:p>
                      <a:r>
                        <a:rPr kumimoji="1" lang="ja-JP" altLang="en-US" sz="2000" dirty="0">
                          <a:latin typeface="+mj-ea"/>
                          <a:ea typeface="+mj-ea"/>
                        </a:rPr>
                        <a:t>　　</a:t>
                      </a:r>
                      <a:r>
                        <a:rPr kumimoji="1" lang="en-US" altLang="ja-JP" sz="2000" dirty="0">
                          <a:latin typeface="+mj-ea"/>
                          <a:ea typeface="+mj-ea"/>
                        </a:rPr>
                        <a:t>××</a:t>
                      </a:r>
                      <a:r>
                        <a:rPr kumimoji="1" lang="ja-JP" altLang="en-US" sz="2000" dirty="0">
                          <a:latin typeface="+mj-ea"/>
                          <a:ea typeface="+mj-ea"/>
                        </a:rPr>
                        <a:t>　</a:t>
                      </a:r>
                      <a:r>
                        <a:rPr kumimoji="1" lang="en-US" altLang="ja-JP" sz="2000" dirty="0">
                          <a:latin typeface="+mj-ea"/>
                          <a:ea typeface="+mj-ea"/>
                        </a:rPr>
                        <a:t>××</a:t>
                      </a:r>
                      <a:endParaRPr kumimoji="1" lang="ja-JP" altLang="en-US" sz="2000" dirty="0">
                        <a:latin typeface="+mj-ea"/>
                        <a:ea typeface="+mj-ea"/>
                      </a:endParaRPr>
                    </a:p>
                  </a:txBody>
                  <a:tcPr marL="91442" marR="91442" marT="45697" marB="45697"/>
                </a:tc>
                <a:tc>
                  <a:txBody>
                    <a:bodyPr/>
                    <a:lstStyle/>
                    <a:p>
                      <a:pPr algn="ctr"/>
                      <a:r>
                        <a:rPr kumimoji="1" lang="ja-JP" altLang="en-US" sz="2000" dirty="0">
                          <a:latin typeface="+mj-ea"/>
                          <a:ea typeface="+mj-ea"/>
                        </a:rPr>
                        <a:t>業　務　全　般</a:t>
                      </a:r>
                    </a:p>
                  </a:txBody>
                  <a:tcPr marL="91442" marR="91442" marT="45697" marB="45697" anchor="ctr"/>
                </a:tc>
                <a:extLst>
                  <a:ext uri="{0D108BD9-81ED-4DB2-BD59-A6C34878D82A}">
                    <a16:rowId xmlns:a16="http://schemas.microsoft.com/office/drawing/2014/main" val="10002"/>
                  </a:ext>
                </a:extLst>
              </a:tr>
              <a:tr h="700987">
                <a:tc>
                  <a:txBody>
                    <a:bodyPr/>
                    <a:lstStyle/>
                    <a:p>
                      <a:pPr algn="ctr"/>
                      <a:endParaRPr kumimoji="1" lang="ja-JP" altLang="en-US" sz="2000" dirty="0">
                        <a:latin typeface="+mj-ea"/>
                        <a:ea typeface="+mj-ea"/>
                      </a:endParaRPr>
                    </a:p>
                  </a:txBody>
                  <a:tcPr marL="91442" marR="91442" marT="45697" marB="45697" anchor="ctr"/>
                </a:tc>
                <a:tc>
                  <a:txBody>
                    <a:bodyPr/>
                    <a:lstStyle/>
                    <a:p>
                      <a:r>
                        <a:rPr kumimoji="1" lang="ja-JP" altLang="en-US" sz="2000" dirty="0">
                          <a:latin typeface="+mj-ea"/>
                          <a:ea typeface="+mj-ea"/>
                        </a:rPr>
                        <a:t>取締役</a:t>
                      </a:r>
                      <a:endParaRPr kumimoji="1" lang="en-US" altLang="ja-JP" sz="2000" dirty="0">
                        <a:latin typeface="+mj-ea"/>
                        <a:ea typeface="+mj-ea"/>
                      </a:endParaRPr>
                    </a:p>
                    <a:p>
                      <a:r>
                        <a:rPr kumimoji="1" lang="ja-JP" altLang="en-US" sz="2000" dirty="0">
                          <a:latin typeface="+mj-ea"/>
                          <a:ea typeface="+mj-ea"/>
                        </a:rPr>
                        <a:t>　　□□　□□</a:t>
                      </a:r>
                    </a:p>
                  </a:txBody>
                  <a:tcPr marL="91442" marR="91442" marT="45697" marB="45697"/>
                </a:tc>
                <a:tc>
                  <a:txBody>
                    <a:bodyPr/>
                    <a:lstStyle/>
                    <a:p>
                      <a:pPr algn="ctr"/>
                      <a:r>
                        <a:rPr kumimoji="1" lang="ja-JP" altLang="en-US" sz="2000" dirty="0">
                          <a:latin typeface="+mj-ea"/>
                          <a:ea typeface="+mj-ea"/>
                        </a:rPr>
                        <a:t>総　務　担　当</a:t>
                      </a:r>
                    </a:p>
                  </a:txBody>
                  <a:tcPr marL="91442" marR="91442" marT="45697" marB="45697" anchor="ctr"/>
                </a:tc>
                <a:extLst>
                  <a:ext uri="{0D108BD9-81ED-4DB2-BD59-A6C34878D82A}">
                    <a16:rowId xmlns:a16="http://schemas.microsoft.com/office/drawing/2014/main" val="10003"/>
                  </a:ext>
                </a:extLst>
              </a:tr>
              <a:tr h="700987">
                <a:tc>
                  <a:txBody>
                    <a:bodyPr/>
                    <a:lstStyle/>
                    <a:p>
                      <a:pPr algn="ctr"/>
                      <a:r>
                        <a:rPr kumimoji="1" lang="ja-JP" altLang="en-US" sz="2000" dirty="0">
                          <a:solidFill>
                            <a:schemeClr val="tx1"/>
                          </a:solidFill>
                          <a:latin typeface="+mj-ea"/>
                          <a:ea typeface="+mj-ea"/>
                        </a:rPr>
                        <a:t>○</a:t>
                      </a:r>
                    </a:p>
                  </a:txBody>
                  <a:tcPr marL="91442" marR="91442" marT="45697" marB="45697" anchor="ctr"/>
                </a:tc>
                <a:tc>
                  <a:txBody>
                    <a:bodyPr/>
                    <a:lstStyle/>
                    <a:p>
                      <a:r>
                        <a:rPr kumimoji="1" lang="ja-JP" altLang="en-US" sz="2000" dirty="0">
                          <a:latin typeface="+mj-ea"/>
                          <a:ea typeface="+mj-ea"/>
                        </a:rPr>
                        <a:t>取締役</a:t>
                      </a:r>
                      <a:endParaRPr kumimoji="1" lang="en-US" altLang="ja-JP" sz="2000" dirty="0">
                        <a:latin typeface="+mj-ea"/>
                        <a:ea typeface="+mj-ea"/>
                      </a:endParaRPr>
                    </a:p>
                    <a:p>
                      <a:r>
                        <a:rPr kumimoji="1" lang="ja-JP" altLang="en-US" sz="2000" dirty="0">
                          <a:latin typeface="+mj-ea"/>
                          <a:ea typeface="+mj-ea"/>
                        </a:rPr>
                        <a:t>　　△△　△△</a:t>
                      </a:r>
                    </a:p>
                  </a:txBody>
                  <a:tcPr marL="91442" marR="91442" marT="45697" marB="45697"/>
                </a:tc>
                <a:tc>
                  <a:txBody>
                    <a:bodyPr/>
                    <a:lstStyle/>
                    <a:p>
                      <a:pPr algn="ctr"/>
                      <a:r>
                        <a:rPr kumimoji="1" lang="ja-JP" altLang="en-US" sz="2000" dirty="0">
                          <a:latin typeface="+mj-ea"/>
                          <a:ea typeface="+mj-ea"/>
                        </a:rPr>
                        <a:t>販　売　担　当</a:t>
                      </a:r>
                    </a:p>
                  </a:txBody>
                  <a:tcPr marL="91442" marR="91442" marT="45697" marB="45697" anchor="ctr"/>
                </a:tc>
                <a:extLst>
                  <a:ext uri="{0D108BD9-81ED-4DB2-BD59-A6C34878D82A}">
                    <a16:rowId xmlns:a16="http://schemas.microsoft.com/office/drawing/2014/main" val="10004"/>
                  </a:ext>
                </a:extLst>
              </a:tr>
              <a:tr h="700987">
                <a:tc>
                  <a:txBody>
                    <a:bodyPr/>
                    <a:lstStyle/>
                    <a:p>
                      <a:pPr algn="ctr"/>
                      <a:endParaRPr kumimoji="1" lang="ja-JP" altLang="en-US" sz="2000" dirty="0">
                        <a:latin typeface="+mj-ea"/>
                        <a:ea typeface="+mj-ea"/>
                      </a:endParaRPr>
                    </a:p>
                  </a:txBody>
                  <a:tcPr marL="91442" marR="91442" marT="45697" marB="45697" anchor="ctr"/>
                </a:tc>
                <a:tc>
                  <a:txBody>
                    <a:bodyPr/>
                    <a:lstStyle/>
                    <a:p>
                      <a:r>
                        <a:rPr kumimoji="1" lang="ja-JP" altLang="en-US" sz="2000" dirty="0">
                          <a:latin typeface="+mj-ea"/>
                          <a:ea typeface="+mj-ea"/>
                        </a:rPr>
                        <a:t>監査役</a:t>
                      </a:r>
                      <a:endParaRPr kumimoji="1" lang="en-US" altLang="ja-JP" sz="2000" dirty="0">
                        <a:latin typeface="+mj-ea"/>
                        <a:ea typeface="+mj-ea"/>
                      </a:endParaRPr>
                    </a:p>
                    <a:p>
                      <a:r>
                        <a:rPr kumimoji="1" lang="ja-JP" altLang="en-US" sz="2000" dirty="0">
                          <a:latin typeface="+mj-ea"/>
                          <a:ea typeface="+mj-ea"/>
                        </a:rPr>
                        <a:t>　　▽▽　▽▽</a:t>
                      </a:r>
                    </a:p>
                  </a:txBody>
                  <a:tcPr marL="91442" marR="91442" marT="45697" marB="45697"/>
                </a:tc>
                <a:tc>
                  <a:txBody>
                    <a:bodyPr/>
                    <a:lstStyle/>
                    <a:p>
                      <a:endParaRPr kumimoji="1" lang="ja-JP" altLang="en-US" sz="2000" dirty="0">
                        <a:latin typeface="+mj-ea"/>
                        <a:ea typeface="+mj-ea"/>
                      </a:endParaRPr>
                    </a:p>
                  </a:txBody>
                  <a:tcPr marL="91442" marR="91442" marT="45697" marB="45697" anchor="ctr"/>
                </a:tc>
                <a:extLst>
                  <a:ext uri="{0D108BD9-81ED-4DB2-BD59-A6C34878D82A}">
                    <a16:rowId xmlns:a16="http://schemas.microsoft.com/office/drawing/2014/main" val="10005"/>
                  </a:ext>
                </a:extLst>
              </a:tr>
            </a:tbl>
          </a:graphicData>
        </a:graphic>
      </p:graphicFrame>
      <p:sp>
        <p:nvSpPr>
          <p:cNvPr id="94241" name="テキスト ボックス 15">
            <a:extLst>
              <a:ext uri="{FF2B5EF4-FFF2-40B4-BE49-F238E27FC236}">
                <a16:creationId xmlns:a16="http://schemas.microsoft.com/office/drawing/2014/main" id="{173BE726-1EA3-403B-9DB8-49937D1481BB}"/>
              </a:ext>
            </a:extLst>
          </p:cNvPr>
          <p:cNvSpPr txBox="1">
            <a:spLocks noChangeArrowheads="1"/>
          </p:cNvSpPr>
          <p:nvPr/>
        </p:nvSpPr>
        <p:spPr bwMode="auto">
          <a:xfrm>
            <a:off x="1042988" y="4799013"/>
            <a:ext cx="6810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1800" dirty="0">
                <a:latin typeface="ＭＳ Ｐゴシック" panose="020B0600070205080204" pitchFamily="50" charset="-128"/>
                <a:ea typeface="ＭＳ Ｐゴシック" panose="020B0600070205080204" pitchFamily="50" charset="-128"/>
              </a:rPr>
              <a:t>　弊社の業務分業票は上記のとおりであり，</a:t>
            </a:r>
            <a:r>
              <a:rPr lang="ja-JP" altLang="en-US" sz="1800" dirty="0">
                <a:solidFill>
                  <a:srgbClr val="FF0000"/>
                </a:solidFill>
                <a:latin typeface="ＭＳ Ｐゴシック" panose="020B0600070205080204" pitchFamily="50" charset="-128"/>
                <a:ea typeface="ＭＳ Ｐゴシック" panose="020B0600070205080204" pitchFamily="50" charset="-128"/>
              </a:rPr>
              <a:t>麻薬に関する業務</a:t>
            </a:r>
            <a:r>
              <a:rPr lang="ja-JP" altLang="en-US" sz="1800" dirty="0">
                <a:latin typeface="ＭＳ Ｐゴシック" panose="020B0600070205080204" pitchFamily="50" charset="-128"/>
                <a:ea typeface="ＭＳ Ｐゴシック" panose="020B0600070205080204" pitchFamily="50" charset="-128"/>
              </a:rPr>
              <a:t>を行う</a:t>
            </a:r>
            <a:endParaRPr lang="en-US" altLang="ja-JP" sz="1800" dirty="0">
              <a:latin typeface="ＭＳ Ｐゴシック" panose="020B0600070205080204" pitchFamily="50" charset="-128"/>
              <a:ea typeface="ＭＳ Ｐゴシック" panose="020B0600070205080204" pitchFamily="50" charset="-128"/>
            </a:endParaRPr>
          </a:p>
          <a:p>
            <a:pPr eaLnBrk="1" hangingPunct="1">
              <a:spcBef>
                <a:spcPct val="0"/>
              </a:spcBef>
              <a:buClrTx/>
              <a:buSzTx/>
              <a:buFontTx/>
              <a:buNone/>
            </a:pPr>
            <a:r>
              <a:rPr lang="ja-JP" altLang="en-US" sz="1800" dirty="0">
                <a:latin typeface="ＭＳ Ｐゴシック" panose="020B0600070205080204" pitchFamily="50" charset="-128"/>
                <a:ea typeface="ＭＳ Ｐゴシック" panose="020B0600070205080204" pitchFamily="50" charset="-128"/>
              </a:rPr>
              <a:t>役員は，○印のものです。</a:t>
            </a:r>
          </a:p>
        </p:txBody>
      </p:sp>
      <p:sp>
        <p:nvSpPr>
          <p:cNvPr id="94242" name="テキスト ボックス 16">
            <a:extLst>
              <a:ext uri="{FF2B5EF4-FFF2-40B4-BE49-F238E27FC236}">
                <a16:creationId xmlns:a16="http://schemas.microsoft.com/office/drawing/2014/main" id="{E96405C0-E983-4E35-B3DB-F3C68C059ECF}"/>
              </a:ext>
            </a:extLst>
          </p:cNvPr>
          <p:cNvSpPr txBox="1">
            <a:spLocks noChangeArrowheads="1"/>
          </p:cNvSpPr>
          <p:nvPr/>
        </p:nvSpPr>
        <p:spPr bwMode="auto">
          <a:xfrm>
            <a:off x="3203575" y="5373688"/>
            <a:ext cx="52562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1800" dirty="0">
                <a:latin typeface="ＭＳ Ｐゴシック" panose="020B0600070205080204" pitchFamily="50" charset="-128"/>
                <a:ea typeface="ＭＳ Ｐゴシック" panose="020B0600070205080204" pitchFamily="50" charset="-128"/>
              </a:rPr>
              <a:t>令和７年</a:t>
            </a:r>
            <a:r>
              <a:rPr lang="en-US" altLang="ja-JP" sz="1800" dirty="0">
                <a:latin typeface="ＭＳ Ｐゴシック" panose="020B0600070205080204" pitchFamily="50" charset="-128"/>
                <a:ea typeface="ＭＳ Ｐゴシック" panose="020B0600070205080204" pitchFamily="50" charset="-128"/>
              </a:rPr>
              <a:t>10</a:t>
            </a:r>
            <a:r>
              <a:rPr lang="ja-JP" altLang="en-US" sz="1800" dirty="0">
                <a:latin typeface="ＭＳ Ｐゴシック" panose="020B0600070205080204" pitchFamily="50" charset="-128"/>
                <a:ea typeface="ＭＳ Ｐゴシック" panose="020B0600070205080204" pitchFamily="50" charset="-128"/>
              </a:rPr>
              <a:t>月１日</a:t>
            </a:r>
            <a:endParaRPr lang="en-US" altLang="ja-JP" sz="1800" dirty="0">
              <a:latin typeface="ＭＳ Ｐゴシック" panose="020B0600070205080204" pitchFamily="50" charset="-128"/>
              <a:ea typeface="ＭＳ Ｐゴシック" panose="020B0600070205080204" pitchFamily="50" charset="-128"/>
            </a:endParaRPr>
          </a:p>
          <a:p>
            <a:pPr eaLnBrk="1" hangingPunct="1">
              <a:spcBef>
                <a:spcPct val="0"/>
              </a:spcBef>
              <a:buClrTx/>
              <a:buSzTx/>
              <a:buFontTx/>
              <a:buNone/>
            </a:pPr>
            <a:r>
              <a:rPr lang="ja-JP" altLang="en-US" sz="1800" dirty="0">
                <a:latin typeface="ＭＳ Ｐゴシック" panose="020B0600070205080204" pitchFamily="50" charset="-128"/>
                <a:ea typeface="ＭＳ Ｐゴシック" panose="020B0600070205080204" pitchFamily="50" charset="-128"/>
              </a:rPr>
              <a:t>　　　　　　　　　　鹿児島市○○町○○</a:t>
            </a:r>
            <a:endParaRPr lang="en-US" altLang="ja-JP" sz="1800" dirty="0">
              <a:latin typeface="ＭＳ Ｐゴシック" panose="020B0600070205080204" pitchFamily="50" charset="-128"/>
              <a:ea typeface="ＭＳ Ｐゴシック" panose="020B0600070205080204" pitchFamily="50" charset="-128"/>
            </a:endParaRPr>
          </a:p>
          <a:p>
            <a:pPr eaLnBrk="1" hangingPunct="1">
              <a:spcBef>
                <a:spcPct val="0"/>
              </a:spcBef>
              <a:buClrTx/>
              <a:buSzTx/>
              <a:buFontTx/>
              <a:buNone/>
            </a:pPr>
            <a:r>
              <a:rPr lang="ja-JP" altLang="en-US" sz="1800" dirty="0">
                <a:latin typeface="ＭＳ Ｐゴシック" panose="020B0600070205080204" pitchFamily="50" charset="-128"/>
                <a:ea typeface="ＭＳ Ｐゴシック" panose="020B0600070205080204" pitchFamily="50" charset="-128"/>
              </a:rPr>
              <a:t>　　　　　　　　　　株式会社□▽○◇</a:t>
            </a:r>
            <a:endParaRPr lang="en-US" altLang="ja-JP" sz="1800" dirty="0">
              <a:latin typeface="ＭＳ Ｐゴシック" panose="020B0600070205080204" pitchFamily="50" charset="-128"/>
              <a:ea typeface="ＭＳ Ｐゴシック" panose="020B0600070205080204" pitchFamily="50" charset="-128"/>
            </a:endParaRPr>
          </a:p>
          <a:p>
            <a:pPr eaLnBrk="1" hangingPunct="1">
              <a:spcBef>
                <a:spcPct val="0"/>
              </a:spcBef>
              <a:buClrTx/>
              <a:buSzTx/>
              <a:buFontTx/>
              <a:buNone/>
            </a:pPr>
            <a:r>
              <a:rPr lang="ja-JP" altLang="en-US" sz="1800" dirty="0">
                <a:latin typeface="ＭＳ Ｐゴシック" panose="020B0600070205080204" pitchFamily="50" charset="-128"/>
                <a:ea typeface="ＭＳ Ｐゴシック" panose="020B0600070205080204" pitchFamily="50" charset="-128"/>
              </a:rPr>
              <a:t>　　　　　　　　　　　　代表取締役　　○○　○○　</a:t>
            </a:r>
          </a:p>
        </p:txBody>
      </p:sp>
      <p:sp>
        <p:nvSpPr>
          <p:cNvPr id="8" name="右中かっこ 7">
            <a:extLst>
              <a:ext uri="{FF2B5EF4-FFF2-40B4-BE49-F238E27FC236}">
                <a16:creationId xmlns:a16="http://schemas.microsoft.com/office/drawing/2014/main" id="{A189CFEC-D347-40F6-B35C-43313BB67CE5}"/>
              </a:ext>
            </a:extLst>
          </p:cNvPr>
          <p:cNvSpPr/>
          <p:nvPr/>
        </p:nvSpPr>
        <p:spPr>
          <a:xfrm>
            <a:off x="6877050" y="1222375"/>
            <a:ext cx="504825" cy="2854698"/>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ＭＳ Ｐゴシック" panose="020B0600070205080204" pitchFamily="50" charset="-128"/>
              <a:ea typeface="ＭＳ Ｐゴシック" panose="020B0600070205080204" pitchFamily="50" charset="-128"/>
            </a:endParaRPr>
          </a:p>
        </p:txBody>
      </p:sp>
      <p:sp>
        <p:nvSpPr>
          <p:cNvPr id="94244" name="テキスト ボックス 7">
            <a:extLst>
              <a:ext uri="{FF2B5EF4-FFF2-40B4-BE49-F238E27FC236}">
                <a16:creationId xmlns:a16="http://schemas.microsoft.com/office/drawing/2014/main" id="{3A14174D-3EFE-4FC2-B1CD-81CF135F82B2}"/>
              </a:ext>
            </a:extLst>
          </p:cNvPr>
          <p:cNvSpPr txBox="1">
            <a:spLocks noChangeArrowheads="1"/>
          </p:cNvSpPr>
          <p:nvPr/>
        </p:nvSpPr>
        <p:spPr bwMode="auto">
          <a:xfrm>
            <a:off x="7454899" y="1066266"/>
            <a:ext cx="1292662" cy="325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2400" b="1" dirty="0">
                <a:solidFill>
                  <a:srgbClr val="FF0000"/>
                </a:solidFill>
                <a:latin typeface="ＭＳ Ｐゴシック" panose="020B0600070205080204" pitchFamily="50" charset="-128"/>
                <a:ea typeface="ＭＳ Ｐゴシック" panose="020B0600070205080204" pitchFamily="50" charset="-128"/>
              </a:rPr>
              <a:t>代表取締役</a:t>
            </a:r>
            <a:r>
              <a:rPr lang="en-US" altLang="ja-JP" sz="2400" b="1" dirty="0">
                <a:solidFill>
                  <a:srgbClr val="FF0000"/>
                </a:solidFill>
                <a:latin typeface="ＭＳ Ｐゴシック" panose="020B0600070205080204" pitchFamily="50" charset="-128"/>
                <a:ea typeface="ＭＳ Ｐゴシック" panose="020B0600070205080204" pitchFamily="50" charset="-128"/>
              </a:rPr>
              <a:t>(</a:t>
            </a:r>
            <a:r>
              <a:rPr lang="ja-JP" altLang="en-US" sz="2400" b="1" dirty="0">
                <a:solidFill>
                  <a:srgbClr val="FF0000"/>
                </a:solidFill>
                <a:latin typeface="ＭＳ Ｐゴシック" panose="020B0600070205080204" pitchFamily="50" charset="-128"/>
                <a:ea typeface="ＭＳ Ｐゴシック" panose="020B0600070205080204" pitchFamily="50" charset="-128"/>
              </a:rPr>
              <a:t>業務を行う</a:t>
            </a:r>
            <a:endParaRPr lang="en-US" altLang="ja-JP" sz="2400" b="1" dirty="0">
              <a:solidFill>
                <a:srgbClr val="FF0000"/>
              </a:solidFill>
              <a:latin typeface="ＭＳ Ｐゴシック" panose="020B0600070205080204" pitchFamily="50" charset="-128"/>
              <a:ea typeface="ＭＳ Ｐゴシック" panose="020B0600070205080204" pitchFamily="50" charset="-128"/>
            </a:endParaRPr>
          </a:p>
          <a:p>
            <a:pPr eaLnBrk="1" hangingPunct="1">
              <a:spcBef>
                <a:spcPct val="0"/>
              </a:spcBef>
              <a:buClrTx/>
              <a:buSzTx/>
              <a:buFontTx/>
              <a:buNone/>
            </a:pPr>
            <a:r>
              <a:rPr lang="ja-JP" altLang="en-US" sz="2400" b="1" dirty="0">
                <a:solidFill>
                  <a:srgbClr val="FF0000"/>
                </a:solidFill>
                <a:latin typeface="ＭＳ Ｐゴシック" panose="020B0600070205080204" pitchFamily="50" charset="-128"/>
                <a:ea typeface="ＭＳ Ｐゴシック" panose="020B0600070205080204" pitchFamily="50" charset="-128"/>
              </a:rPr>
              <a:t>役員）が複数いる場合，</a:t>
            </a:r>
            <a:endParaRPr lang="en-US" altLang="ja-JP" sz="2400" b="1" dirty="0">
              <a:solidFill>
                <a:srgbClr val="FF0000"/>
              </a:solidFill>
              <a:latin typeface="ＭＳ Ｐゴシック" panose="020B0600070205080204" pitchFamily="50" charset="-128"/>
              <a:ea typeface="ＭＳ Ｐゴシック" panose="020B0600070205080204" pitchFamily="50" charset="-128"/>
            </a:endParaRPr>
          </a:p>
          <a:p>
            <a:pPr eaLnBrk="1" hangingPunct="1">
              <a:spcBef>
                <a:spcPct val="0"/>
              </a:spcBef>
              <a:buClrTx/>
              <a:buSzTx/>
              <a:buFontTx/>
              <a:buNone/>
            </a:pPr>
            <a:r>
              <a:rPr lang="ja-JP" altLang="en-US" sz="2400" b="1" dirty="0">
                <a:solidFill>
                  <a:srgbClr val="FF0000"/>
                </a:solidFill>
                <a:latin typeface="ＭＳ Ｐゴシック" panose="020B0600070205080204" pitchFamily="50" charset="-128"/>
                <a:ea typeface="ＭＳ Ｐゴシック" panose="020B0600070205080204" pitchFamily="50" charset="-128"/>
              </a:rPr>
              <a:t>それぞれ診断書が必要</a:t>
            </a:r>
          </a:p>
        </p:txBody>
      </p:sp>
      <p:sp>
        <p:nvSpPr>
          <p:cNvPr id="10" name="正方形/長方形 9">
            <a:extLst>
              <a:ext uri="{FF2B5EF4-FFF2-40B4-BE49-F238E27FC236}">
                <a16:creationId xmlns:a16="http://schemas.microsoft.com/office/drawing/2014/main" id="{32AB8A24-C318-4699-AC51-AB8C4D68D877}"/>
              </a:ext>
            </a:extLst>
          </p:cNvPr>
          <p:cNvSpPr/>
          <p:nvPr/>
        </p:nvSpPr>
        <p:spPr>
          <a:xfrm>
            <a:off x="-20638" y="0"/>
            <a:ext cx="9144001" cy="62071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 typeface="Arial" charset="0"/>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業務を行う役員の組織図（卸売業者）</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正方形/長方形 5"/>
          <p:cNvSpPr/>
          <p:nvPr/>
        </p:nvSpPr>
        <p:spPr>
          <a:xfrm>
            <a:off x="0" y="5733256"/>
            <a:ext cx="8999538" cy="1124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8" name="角丸四角形 7"/>
          <p:cNvSpPr/>
          <p:nvPr/>
        </p:nvSpPr>
        <p:spPr>
          <a:xfrm>
            <a:off x="683568" y="1124744"/>
            <a:ext cx="7560840" cy="936104"/>
          </a:xfrm>
          <a:prstGeom prst="roundRect">
            <a:avLst/>
          </a:prstGeom>
          <a:solidFill>
            <a:srgbClr val="99CCFF"/>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3200" dirty="0">
                <a:latin typeface="+mj-ea"/>
                <a:ea typeface="+mj-ea"/>
              </a:rPr>
              <a:t>申請書提出後，記載事項に変更が生じた</a:t>
            </a:r>
          </a:p>
        </p:txBody>
      </p:sp>
      <p:sp>
        <p:nvSpPr>
          <p:cNvPr id="9" name="角丸四角形 8"/>
          <p:cNvSpPr/>
          <p:nvPr/>
        </p:nvSpPr>
        <p:spPr>
          <a:xfrm>
            <a:off x="467544" y="3140968"/>
            <a:ext cx="8171954" cy="3312368"/>
          </a:xfrm>
          <a:prstGeom prst="roundRect">
            <a:avLst/>
          </a:prstGeom>
          <a:solidFill>
            <a:schemeClr val="accent4">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t"/>
          <a:lstStyle/>
          <a:p>
            <a:r>
              <a:rPr kumimoji="1" lang="en-US" altLang="ja-JP" sz="3200" dirty="0">
                <a:latin typeface="+mj-ea"/>
                <a:ea typeface="+mj-ea"/>
              </a:rPr>
              <a:t>【</a:t>
            </a:r>
            <a:r>
              <a:rPr kumimoji="1" lang="ja-JP" altLang="en-US" sz="3200" dirty="0">
                <a:latin typeface="+mj-ea"/>
                <a:ea typeface="+mj-ea"/>
              </a:rPr>
              <a:t>対応</a:t>
            </a:r>
            <a:r>
              <a:rPr kumimoji="1" lang="en-US" altLang="ja-JP" sz="3200" dirty="0">
                <a:latin typeface="+mj-ea"/>
                <a:ea typeface="+mj-ea"/>
              </a:rPr>
              <a:t>】</a:t>
            </a:r>
          </a:p>
          <a:p>
            <a:r>
              <a:rPr kumimoji="1" lang="ja-JP" altLang="en-US" sz="3200" dirty="0">
                <a:latin typeface="+mj-ea"/>
                <a:ea typeface="+mj-ea"/>
              </a:rPr>
              <a:t>現行の免許証に対する</a:t>
            </a:r>
            <a:r>
              <a:rPr kumimoji="1" lang="ja-JP" altLang="en-US" sz="3200" u="sng" dirty="0">
                <a:latin typeface="+mj-ea"/>
                <a:ea typeface="+mj-ea"/>
              </a:rPr>
              <a:t>記載事項変更届</a:t>
            </a:r>
            <a:r>
              <a:rPr kumimoji="1" lang="ja-JP" altLang="en-US" sz="3200" dirty="0">
                <a:latin typeface="+mj-ea"/>
                <a:ea typeface="+mj-ea"/>
              </a:rPr>
              <a:t>を</a:t>
            </a:r>
            <a:endParaRPr kumimoji="1" lang="en-US" altLang="ja-JP" sz="3200" dirty="0">
              <a:latin typeface="+mj-ea"/>
              <a:ea typeface="+mj-ea"/>
            </a:endParaRPr>
          </a:p>
          <a:p>
            <a:r>
              <a:rPr kumimoji="1" lang="ja-JP" altLang="en-US" sz="3200" dirty="0">
                <a:latin typeface="+mj-ea"/>
                <a:ea typeface="+mj-ea"/>
              </a:rPr>
              <a:t>提出してください。</a:t>
            </a:r>
            <a:endParaRPr kumimoji="1" lang="en-US" altLang="ja-JP" sz="3200" dirty="0">
              <a:latin typeface="+mj-ea"/>
              <a:ea typeface="+mj-ea"/>
            </a:endParaRPr>
          </a:p>
          <a:p>
            <a:pPr algn="ctr"/>
            <a:endParaRPr lang="en-US" altLang="ja-JP" sz="3200" dirty="0">
              <a:latin typeface="+mj-ea"/>
              <a:ea typeface="+mj-ea"/>
            </a:endParaRPr>
          </a:p>
          <a:p>
            <a:r>
              <a:rPr kumimoji="1" lang="en-US" altLang="ja-JP" sz="3200" dirty="0">
                <a:latin typeface="+mj-ea"/>
                <a:ea typeface="+mj-ea"/>
              </a:rPr>
              <a:t>※</a:t>
            </a:r>
            <a:r>
              <a:rPr kumimoji="1" lang="ja-JP" altLang="en-US" sz="3200" dirty="0">
                <a:latin typeface="+mj-ea"/>
                <a:ea typeface="+mj-ea"/>
              </a:rPr>
              <a:t> 現行の免許証を書き換えるとともに，変更</a:t>
            </a:r>
            <a:endParaRPr kumimoji="1" lang="en-US" altLang="ja-JP" sz="3200" dirty="0">
              <a:latin typeface="+mj-ea"/>
              <a:ea typeface="+mj-ea"/>
            </a:endParaRPr>
          </a:p>
          <a:p>
            <a:r>
              <a:rPr lang="ja-JP" altLang="en-US" sz="3200" dirty="0">
                <a:latin typeface="+mj-ea"/>
                <a:ea typeface="+mj-ea"/>
              </a:rPr>
              <a:t>　　</a:t>
            </a:r>
            <a:r>
              <a:rPr kumimoji="1" lang="ja-JP" altLang="en-US" sz="3200" dirty="0">
                <a:latin typeface="+mj-ea"/>
                <a:ea typeface="+mj-ea"/>
              </a:rPr>
              <a:t>された内容を継続申請書に反映します。</a:t>
            </a:r>
            <a:endParaRPr kumimoji="1" lang="en-US" altLang="ja-JP" sz="3200" dirty="0">
              <a:latin typeface="+mj-ea"/>
              <a:ea typeface="+mj-ea"/>
            </a:endParaRPr>
          </a:p>
          <a:p>
            <a:endParaRPr kumimoji="1" lang="ja-JP" altLang="en-US" sz="3200" dirty="0">
              <a:latin typeface="+mj-ea"/>
              <a:ea typeface="+mj-ea"/>
            </a:endParaRPr>
          </a:p>
        </p:txBody>
      </p:sp>
      <p:cxnSp>
        <p:nvCxnSpPr>
          <p:cNvPr id="11" name="直線矢印コネクタ 10"/>
          <p:cNvCxnSpPr/>
          <p:nvPr/>
        </p:nvCxnSpPr>
        <p:spPr>
          <a:xfrm>
            <a:off x="4463988" y="2276872"/>
            <a:ext cx="0" cy="72008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3175" y="0"/>
            <a:ext cx="9144000" cy="72008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mj-ea"/>
                <a:ea typeface="+mj-ea"/>
                <a:cs typeface="メイリオ" pitchFamily="50" charset="-128"/>
              </a:rPr>
              <a:t>継続申請時の注意事項</a:t>
            </a:r>
          </a:p>
        </p:txBody>
      </p:sp>
      <p:sp>
        <p:nvSpPr>
          <p:cNvPr id="12" name="スライド番号プレースホルダー 3">
            <a:extLst>
              <a:ext uri="{FF2B5EF4-FFF2-40B4-BE49-F238E27FC236}">
                <a16:creationId xmlns:a16="http://schemas.microsoft.com/office/drawing/2014/main" id="{373D12F4-6C59-4802-BA96-FA1963349C72}"/>
              </a:ext>
            </a:extLst>
          </p:cNvPr>
          <p:cNvSpPr txBox="1">
            <a:spLocks/>
          </p:cNvSpPr>
          <p:nvPr/>
        </p:nvSpPr>
        <p:spPr bwMode="auto">
          <a:xfrm>
            <a:off x="8059750" y="6310064"/>
            <a:ext cx="7620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defPPr>
              <a:defRPr lang="ja-JP"/>
            </a:defPPr>
            <a:lvl1pPr algn="r" rtl="0" eaLnBrk="1" fontAlgn="base" hangingPunct="1">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0" fontAlgn="base" latinLnBrk="0"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914400" rtl="0" eaLnBrk="0" fontAlgn="base" latinLnBrk="0"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914400" rtl="0" eaLnBrk="0" fontAlgn="base" latinLnBrk="0"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914400" rtl="0" eaLnBrk="0" fontAlgn="base" latinLnBrk="0"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9pPr>
          </a:lstStyle>
          <a:p>
            <a:fld id="{CAA273B8-705F-4E16-859B-F86EF357BBE3}" type="slidenum">
              <a:rPr kumimoji="0" lang="en-US" altLang="ja-JP" smtClean="0">
                <a:solidFill>
                  <a:srgbClr val="42424F"/>
                </a:solidFill>
              </a:rPr>
              <a:pPr/>
              <a:t>17</a:t>
            </a:fld>
            <a:endParaRPr kumimoji="0" lang="en-US" altLang="ja-JP" dirty="0">
              <a:solidFill>
                <a:srgbClr val="42424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100392" y="6350555"/>
            <a:ext cx="762000" cy="365125"/>
          </a:xfrm>
        </p:spPr>
        <p:txBody>
          <a:bodyPr/>
          <a:lstStyle/>
          <a:p>
            <a:pPr>
              <a:defRPr/>
            </a:pPr>
            <a:fld id="{F029EFF5-F2A7-4175-BFB1-A549EF297B63}" type="slidenum">
              <a:rPr lang="en-US" altLang="ja-JP" smtClean="0">
                <a:latin typeface="ＭＳ Ｐゴシック" panose="020B0600070205080204" pitchFamily="50" charset="-128"/>
              </a:rPr>
              <a:pPr>
                <a:defRPr/>
              </a:pPr>
              <a:t>18</a:t>
            </a:fld>
            <a:endParaRPr lang="en-US" altLang="ja-JP" dirty="0">
              <a:latin typeface="ＭＳ Ｐゴシック" panose="020B0600070205080204" pitchFamily="50" charset="-128"/>
            </a:endParaRPr>
          </a:p>
        </p:txBody>
      </p:sp>
      <p:sp>
        <p:nvSpPr>
          <p:cNvPr id="8" name="角丸四角形 7"/>
          <p:cNvSpPr/>
          <p:nvPr/>
        </p:nvSpPr>
        <p:spPr>
          <a:xfrm>
            <a:off x="775192" y="764704"/>
            <a:ext cx="7560840" cy="936104"/>
          </a:xfrm>
          <a:prstGeom prst="roundRect">
            <a:avLst/>
          </a:prstGeom>
          <a:solidFill>
            <a:srgbClr val="99CCFF"/>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3200" dirty="0">
                <a:latin typeface="ＭＳ Ｐゴシック" panose="020B0600070205080204" pitchFamily="50" charset="-128"/>
                <a:ea typeface="ＭＳ Ｐゴシック" panose="020B0600070205080204" pitchFamily="50" charset="-128"/>
              </a:rPr>
              <a:t>申請書作成時期に異動があった</a:t>
            </a:r>
          </a:p>
        </p:txBody>
      </p:sp>
      <p:sp>
        <p:nvSpPr>
          <p:cNvPr id="9" name="角丸四角形 8"/>
          <p:cNvSpPr/>
          <p:nvPr/>
        </p:nvSpPr>
        <p:spPr>
          <a:xfrm>
            <a:off x="487160" y="2553568"/>
            <a:ext cx="8136904" cy="4140944"/>
          </a:xfrm>
          <a:prstGeom prst="roundRect">
            <a:avLst/>
          </a:prstGeom>
          <a:solidFill>
            <a:schemeClr val="accent4">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t"/>
          <a:lstStyle/>
          <a:p>
            <a:r>
              <a:rPr kumimoji="1" lang="en-US" altLang="ja-JP" sz="3200" dirty="0">
                <a:latin typeface="ＭＳ Ｐゴシック" panose="020B0600070205080204" pitchFamily="50" charset="-128"/>
                <a:ea typeface="ＭＳ Ｐゴシック" panose="020B0600070205080204" pitchFamily="50" charset="-128"/>
              </a:rPr>
              <a:t>【</a:t>
            </a:r>
            <a:r>
              <a:rPr kumimoji="1" lang="ja-JP" altLang="en-US" sz="3200" dirty="0">
                <a:latin typeface="ＭＳ Ｐゴシック" panose="020B0600070205080204" pitchFamily="50" charset="-128"/>
                <a:ea typeface="ＭＳ Ｐゴシック" panose="020B0600070205080204" pitchFamily="50" charset="-128"/>
              </a:rPr>
              <a:t>対応</a:t>
            </a:r>
            <a:r>
              <a:rPr kumimoji="1" lang="en-US" altLang="ja-JP" sz="3200" dirty="0">
                <a:latin typeface="ＭＳ Ｐゴシック" panose="020B0600070205080204" pitchFamily="50" charset="-128"/>
                <a:ea typeface="ＭＳ Ｐゴシック" panose="020B0600070205080204" pitchFamily="50" charset="-128"/>
              </a:rPr>
              <a:t>】</a:t>
            </a:r>
          </a:p>
          <a:p>
            <a:r>
              <a:rPr kumimoji="1" lang="ja-JP" altLang="en-US" sz="3200" dirty="0">
                <a:latin typeface="ＭＳ Ｐゴシック" panose="020B0600070205080204" pitchFamily="50" charset="-128"/>
                <a:ea typeface="ＭＳ Ｐゴシック" panose="020B0600070205080204" pitchFamily="50" charset="-128"/>
              </a:rPr>
              <a:t>①記載事項変更届を提出</a:t>
            </a:r>
            <a:endParaRPr kumimoji="1" lang="en-US" altLang="ja-JP" sz="3200" dirty="0">
              <a:latin typeface="ＭＳ Ｐゴシック" panose="020B0600070205080204" pitchFamily="50" charset="-128"/>
              <a:ea typeface="ＭＳ Ｐゴシック" panose="020B0600070205080204" pitchFamily="50" charset="-128"/>
            </a:endParaRPr>
          </a:p>
          <a:p>
            <a:r>
              <a:rPr lang="ja-JP" altLang="en-US" sz="3200" dirty="0">
                <a:latin typeface="ＭＳ Ｐゴシック" panose="020B0600070205080204" pitchFamily="50" charset="-128"/>
                <a:ea typeface="ＭＳ Ｐゴシック" panose="020B0600070205080204" pitchFamily="50" charset="-128"/>
              </a:rPr>
              <a:t>②異動元から異動先へ，継続対象者である旨の伝達を確実に行い，継続する場合は，</a:t>
            </a:r>
            <a:r>
              <a:rPr lang="ja-JP" altLang="en-US" sz="3200" dirty="0">
                <a:solidFill>
                  <a:srgbClr val="FF0000"/>
                </a:solidFill>
                <a:latin typeface="ＭＳ Ｐゴシック" panose="020B0600070205080204" pitchFamily="50" charset="-128"/>
                <a:ea typeface="ＭＳ Ｐゴシック" panose="020B0600070205080204" pitchFamily="50" charset="-128"/>
              </a:rPr>
              <a:t>異動先の病院で</a:t>
            </a:r>
            <a:r>
              <a:rPr lang="ja-JP" altLang="en-US" sz="3200" dirty="0">
                <a:latin typeface="ＭＳ Ｐゴシック" panose="020B0600070205080204" pitchFamily="50" charset="-128"/>
                <a:ea typeface="ＭＳ Ｐゴシック" panose="020B0600070205080204" pitchFamily="50" charset="-128"/>
              </a:rPr>
              <a:t>継続申請を行う。</a:t>
            </a:r>
          </a:p>
          <a:p>
            <a:br>
              <a:rPr lang="en-US" altLang="ja-JP" sz="3200" dirty="0">
                <a:latin typeface="ＭＳ Ｐゴシック" panose="020B0600070205080204" pitchFamily="50" charset="-128"/>
                <a:ea typeface="ＭＳ Ｐゴシック" panose="020B0600070205080204" pitchFamily="50" charset="-128"/>
              </a:rPr>
            </a:br>
            <a:r>
              <a:rPr lang="en-US" altLang="ja-JP" sz="3200" dirty="0">
                <a:latin typeface="ＭＳ Ｐゴシック" panose="020B0600070205080204" pitchFamily="50" charset="-128"/>
                <a:ea typeface="ＭＳ Ｐゴシック" panose="020B0600070205080204" pitchFamily="50" charset="-128"/>
              </a:rPr>
              <a:t>※</a:t>
            </a:r>
            <a:r>
              <a:rPr lang="ja-JP" altLang="en-US" sz="3200" dirty="0">
                <a:latin typeface="ＭＳ Ｐゴシック" panose="020B0600070205080204" pitchFamily="50" charset="-128"/>
                <a:ea typeface="ＭＳ Ｐゴシック" panose="020B0600070205080204" pitchFamily="50" charset="-128"/>
              </a:rPr>
              <a:t> </a:t>
            </a:r>
            <a:r>
              <a:rPr kumimoji="1" lang="ja-JP" altLang="en-US" sz="3200" dirty="0">
                <a:latin typeface="ＭＳ Ｐゴシック" panose="020B0600070205080204" pitchFamily="50" charset="-128"/>
                <a:ea typeface="ＭＳ Ｐゴシック" panose="020B0600070205080204" pitchFamily="50" charset="-128"/>
              </a:rPr>
              <a:t>異動者の継続申請が漏れ，申請書が</a:t>
            </a:r>
            <a:endParaRPr kumimoji="1" lang="en-US" altLang="ja-JP" sz="3200" dirty="0">
              <a:latin typeface="ＭＳ Ｐゴシック" panose="020B0600070205080204" pitchFamily="50" charset="-128"/>
              <a:ea typeface="ＭＳ Ｐゴシック" panose="020B0600070205080204" pitchFamily="50" charset="-128"/>
            </a:endParaRPr>
          </a:p>
          <a:p>
            <a:r>
              <a:rPr lang="ja-JP" altLang="en-US" sz="3200" dirty="0">
                <a:latin typeface="ＭＳ Ｐゴシック" panose="020B0600070205080204" pitchFamily="50" charset="-128"/>
                <a:ea typeface="ＭＳ Ｐゴシック" panose="020B0600070205080204" pitchFamily="50" charset="-128"/>
              </a:rPr>
              <a:t>　　</a:t>
            </a:r>
            <a:r>
              <a:rPr kumimoji="1" lang="ja-JP" altLang="en-US" sz="3200" dirty="0">
                <a:latin typeface="ＭＳ Ｐゴシック" panose="020B0600070205080204" pitchFamily="50" charset="-128"/>
                <a:ea typeface="ＭＳ Ｐゴシック" panose="020B0600070205080204" pitchFamily="50" charset="-128"/>
              </a:rPr>
              <a:t>提出されないことがあります</a:t>
            </a:r>
            <a:r>
              <a:rPr lang="ja-JP" altLang="en-US" sz="3200" dirty="0">
                <a:latin typeface="ＭＳ Ｐゴシック" panose="020B0600070205080204" pitchFamily="50" charset="-128"/>
                <a:ea typeface="ＭＳ Ｐゴシック" panose="020B0600070205080204" pitchFamily="50" charset="-128"/>
              </a:rPr>
              <a:t>。</a:t>
            </a:r>
            <a:endParaRPr kumimoji="1" lang="en-US" altLang="ja-JP" sz="3200" dirty="0">
              <a:latin typeface="ＭＳ Ｐゴシック" panose="020B0600070205080204" pitchFamily="50" charset="-128"/>
              <a:ea typeface="ＭＳ Ｐゴシック" panose="020B0600070205080204" pitchFamily="50" charset="-128"/>
            </a:endParaRPr>
          </a:p>
        </p:txBody>
      </p:sp>
      <p:cxnSp>
        <p:nvCxnSpPr>
          <p:cNvPr id="11" name="直線矢印コネクタ 10"/>
          <p:cNvCxnSpPr/>
          <p:nvPr/>
        </p:nvCxnSpPr>
        <p:spPr>
          <a:xfrm>
            <a:off x="4572000" y="1772816"/>
            <a:ext cx="0" cy="79208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3175" y="0"/>
            <a:ext cx="9144000" cy="69269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継続申請時の注意事項</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2385725861"/>
              </p:ext>
            </p:extLst>
          </p:nvPr>
        </p:nvGraphicFramePr>
        <p:xfrm>
          <a:off x="89756" y="1181823"/>
          <a:ext cx="8964488" cy="3564803"/>
        </p:xfrm>
        <a:graphic>
          <a:graphicData uri="http://schemas.openxmlformats.org/drawingml/2006/table">
            <a:tbl>
              <a:tblPr firstRow="1" bandRow="1">
                <a:tableStyleId>{21E4AEA4-8DFA-4A89-87EB-49C32662AFE0}</a:tableStyleId>
              </a:tblPr>
              <a:tblGrid>
                <a:gridCol w="4410236">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2682044">
                  <a:extLst>
                    <a:ext uri="{9D8B030D-6E8A-4147-A177-3AD203B41FA5}">
                      <a16:colId xmlns:a16="http://schemas.microsoft.com/office/drawing/2014/main" val="20002"/>
                    </a:ext>
                  </a:extLst>
                </a:gridCol>
              </a:tblGrid>
              <a:tr h="482897">
                <a:tc>
                  <a:txBody>
                    <a:bodyPr/>
                    <a:lstStyle/>
                    <a:p>
                      <a:pPr algn="ctr"/>
                      <a:r>
                        <a:rPr kumimoji="1" lang="ja-JP" altLang="en-US" sz="2800" dirty="0">
                          <a:latin typeface="+mj-ea"/>
                          <a:ea typeface="+mj-ea"/>
                        </a:rPr>
                        <a:t>日時</a:t>
                      </a:r>
                      <a:endParaRPr kumimoji="1" lang="ja-JP" altLang="en-US" sz="2800" b="0" dirty="0">
                        <a:latin typeface="+mj-ea"/>
                        <a:ea typeface="+mj-ea"/>
                      </a:endParaRPr>
                    </a:p>
                  </a:txBody>
                  <a:tcPr marL="91437" marR="91437" marT="45716" marB="45716" anchor="ctr"/>
                </a:tc>
                <a:tc>
                  <a:txBody>
                    <a:bodyPr/>
                    <a:lstStyle/>
                    <a:p>
                      <a:pPr algn="ctr"/>
                      <a:r>
                        <a:rPr kumimoji="1" lang="ja-JP" altLang="en-US" sz="2800" dirty="0">
                          <a:latin typeface="+mj-ea"/>
                          <a:ea typeface="+mj-ea"/>
                        </a:rPr>
                        <a:t>窓口</a:t>
                      </a:r>
                      <a:endParaRPr kumimoji="1" lang="ja-JP" altLang="en-US" sz="2800" b="0" dirty="0">
                        <a:latin typeface="+mj-ea"/>
                        <a:ea typeface="+mj-ea"/>
                      </a:endParaRPr>
                    </a:p>
                  </a:txBody>
                  <a:tcPr marL="91437" marR="91437" marT="45716" marB="45716" anchor="ctr"/>
                </a:tc>
                <a:tc>
                  <a:txBody>
                    <a:bodyPr/>
                    <a:lstStyle/>
                    <a:p>
                      <a:pPr algn="ctr"/>
                      <a:r>
                        <a:rPr kumimoji="1" lang="ja-JP" altLang="en-US" sz="2800" dirty="0">
                          <a:latin typeface="+mj-ea"/>
                          <a:ea typeface="+mj-ea"/>
                        </a:rPr>
                        <a:t>対象</a:t>
                      </a:r>
                      <a:endParaRPr kumimoji="1" lang="ja-JP" altLang="en-US" sz="2800" b="0" dirty="0">
                        <a:latin typeface="+mj-ea"/>
                        <a:ea typeface="+mj-ea"/>
                      </a:endParaRPr>
                    </a:p>
                  </a:txBody>
                  <a:tcPr marL="91437" marR="91437" marT="45716" marB="45716" anchor="ctr"/>
                </a:tc>
                <a:extLst>
                  <a:ext uri="{0D108BD9-81ED-4DB2-BD59-A6C34878D82A}">
                    <a16:rowId xmlns:a16="http://schemas.microsoft.com/office/drawing/2014/main" val="10000"/>
                  </a:ext>
                </a:extLst>
              </a:tr>
              <a:tr h="1492179">
                <a:tc>
                  <a:txBody>
                    <a:bodyPr/>
                    <a:lstStyle/>
                    <a:p>
                      <a:pPr algn="l"/>
                      <a:r>
                        <a:rPr kumimoji="1" lang="en-US" altLang="ja-JP" sz="2400" u="sng" dirty="0">
                          <a:solidFill>
                            <a:srgbClr val="FF0000"/>
                          </a:solidFill>
                          <a:latin typeface="+mj-ea"/>
                          <a:ea typeface="+mj-ea"/>
                        </a:rPr>
                        <a:t>10</a:t>
                      </a:r>
                      <a:r>
                        <a:rPr kumimoji="1" lang="ja-JP" altLang="en-US" sz="2400" u="sng" dirty="0">
                          <a:solidFill>
                            <a:srgbClr val="FF0000"/>
                          </a:solidFill>
                          <a:latin typeface="+mj-ea"/>
                          <a:ea typeface="+mj-ea"/>
                        </a:rPr>
                        <a:t>月１日（水）～</a:t>
                      </a:r>
                      <a:r>
                        <a:rPr kumimoji="1" lang="en-US" altLang="ja-JP" sz="2400" u="sng" dirty="0">
                          <a:solidFill>
                            <a:srgbClr val="FF0000"/>
                          </a:solidFill>
                          <a:latin typeface="+mj-ea"/>
                          <a:ea typeface="+mj-ea"/>
                        </a:rPr>
                        <a:t>10</a:t>
                      </a:r>
                      <a:r>
                        <a:rPr kumimoji="1" lang="ja-JP" altLang="en-US" sz="2400" u="sng" dirty="0">
                          <a:solidFill>
                            <a:srgbClr val="FF0000"/>
                          </a:solidFill>
                          <a:latin typeface="+mj-ea"/>
                          <a:ea typeface="+mj-ea"/>
                        </a:rPr>
                        <a:t>月３日（金）</a:t>
                      </a:r>
                    </a:p>
                    <a:p>
                      <a:pPr algn="ctr"/>
                      <a:r>
                        <a:rPr kumimoji="1" lang="ja-JP" altLang="en-US" sz="2400" dirty="0">
                          <a:latin typeface="+mj-ea"/>
                          <a:ea typeface="+mj-ea"/>
                        </a:rPr>
                        <a:t>午前８時</a:t>
                      </a:r>
                      <a:r>
                        <a:rPr kumimoji="1" lang="en-US" altLang="ja-JP" sz="2400" dirty="0">
                          <a:latin typeface="+mj-ea"/>
                          <a:ea typeface="+mj-ea"/>
                        </a:rPr>
                        <a:t>30</a:t>
                      </a:r>
                      <a:r>
                        <a:rPr kumimoji="1" lang="ja-JP" altLang="en-US" sz="2400" dirty="0">
                          <a:latin typeface="+mj-ea"/>
                          <a:ea typeface="+mj-ea"/>
                        </a:rPr>
                        <a:t>分～午後５時</a:t>
                      </a:r>
                      <a:br>
                        <a:rPr kumimoji="1" lang="en-US" altLang="ja-JP" sz="2400" dirty="0">
                          <a:latin typeface="+mj-ea"/>
                          <a:ea typeface="+mj-ea"/>
                        </a:rPr>
                      </a:br>
                      <a:r>
                        <a:rPr kumimoji="1" lang="ja-JP" altLang="en-US" sz="2400" dirty="0">
                          <a:latin typeface="+mj-ea"/>
                          <a:ea typeface="+mj-ea"/>
                        </a:rPr>
                        <a:t>（正午～午後１時を除く）</a:t>
                      </a:r>
                      <a:endParaRPr kumimoji="1" lang="en-US" altLang="ja-JP" sz="2400" b="0" dirty="0">
                        <a:solidFill>
                          <a:srgbClr val="FF0000"/>
                        </a:solidFill>
                        <a:latin typeface="+mj-ea"/>
                        <a:ea typeface="+mj-ea"/>
                      </a:endParaRPr>
                    </a:p>
                  </a:txBody>
                  <a:tcPr marL="91437" marR="91437" marT="45716" marB="45716" anchor="ctr"/>
                </a:tc>
                <a:tc rowSpan="2">
                  <a:txBody>
                    <a:bodyPr/>
                    <a:lstStyle/>
                    <a:p>
                      <a:pPr algn="ctr"/>
                      <a:r>
                        <a:rPr kumimoji="1" lang="zh-TW" altLang="en-US" sz="2400" dirty="0">
                          <a:latin typeface="ＭＳ Ｐゴシック" panose="020B0600070205080204" pitchFamily="50" charset="-128"/>
                          <a:ea typeface="ＭＳ Ｐゴシック" panose="020B0600070205080204" pitchFamily="50" charset="-128"/>
                        </a:rPr>
                        <a:t>県庁</a:t>
                      </a:r>
                      <a:r>
                        <a:rPr kumimoji="1" lang="ja-JP" altLang="en-US" sz="2400" dirty="0">
                          <a:latin typeface="ＭＳ Ｐゴシック" panose="020B0600070205080204" pitchFamily="50" charset="-128"/>
                          <a:ea typeface="ＭＳ Ｐゴシック" panose="020B0600070205080204" pitchFamily="50" charset="-128"/>
                        </a:rPr>
                        <a:t>３</a:t>
                      </a:r>
                      <a:r>
                        <a:rPr kumimoji="1" lang="zh-TW" altLang="en-US" sz="2400" dirty="0">
                          <a:latin typeface="ＭＳ Ｐゴシック" panose="020B0600070205080204" pitchFamily="50" charset="-128"/>
                          <a:ea typeface="ＭＳ Ｐゴシック" panose="020B0600070205080204" pitchFamily="50" charset="-128"/>
                        </a:rPr>
                        <a:t>階</a:t>
                      </a:r>
                      <a:endParaRPr kumimoji="1" lang="en-US" altLang="zh-TW" sz="2400" dirty="0">
                        <a:latin typeface="ＭＳ Ｐゴシック" panose="020B0600070205080204" pitchFamily="50" charset="-128"/>
                        <a:ea typeface="ＭＳ Ｐゴシック" panose="020B0600070205080204" pitchFamily="50" charset="-128"/>
                      </a:endParaRPr>
                    </a:p>
                    <a:p>
                      <a:pPr algn="ctr"/>
                      <a:r>
                        <a:rPr kumimoji="1" lang="ja-JP" altLang="en-US" sz="2400" dirty="0">
                          <a:latin typeface="ＭＳ Ｐゴシック" panose="020B0600070205080204" pitchFamily="50" charset="-128"/>
                          <a:ea typeface="ＭＳ Ｐゴシック" panose="020B0600070205080204" pitchFamily="50" charset="-128"/>
                        </a:rPr>
                        <a:t>薬務課</a:t>
                      </a:r>
                      <a:endParaRPr kumimoji="1" lang="en-US" altLang="zh-TW" sz="2400" b="0" dirty="0">
                        <a:solidFill>
                          <a:schemeClr val="tx1"/>
                        </a:solidFill>
                        <a:latin typeface="ＭＳ Ｐゴシック" panose="020B0600070205080204" pitchFamily="50" charset="-128"/>
                        <a:ea typeface="ＭＳ Ｐゴシック" panose="020B0600070205080204" pitchFamily="50" charset="-128"/>
                      </a:endParaRPr>
                    </a:p>
                  </a:txBody>
                  <a:tcPr marL="91437" marR="91437" marT="45716" marB="45716" anchor="ctr"/>
                </a:tc>
                <a:tc>
                  <a:txBody>
                    <a:bodyPr/>
                    <a:lstStyle/>
                    <a:p>
                      <a:r>
                        <a:rPr kumimoji="1" lang="ja-JP" altLang="en-US" sz="2400" dirty="0">
                          <a:latin typeface="+mj-ea"/>
                          <a:ea typeface="+mj-ea"/>
                        </a:rPr>
                        <a:t>麻薬卸売業者</a:t>
                      </a:r>
                      <a:endParaRPr kumimoji="1" lang="en-US" altLang="ja-JP" sz="2400" b="0" dirty="0">
                        <a:latin typeface="+mj-ea"/>
                        <a:ea typeface="+mj-ea"/>
                      </a:endParaRPr>
                    </a:p>
                  </a:txBody>
                  <a:tcPr marL="91437" marR="91437" marT="45716" marB="45716" anchor="ctr"/>
                </a:tc>
                <a:extLst>
                  <a:ext uri="{0D108BD9-81ED-4DB2-BD59-A6C34878D82A}">
                    <a16:rowId xmlns:a16="http://schemas.microsoft.com/office/drawing/2014/main" val="10001"/>
                  </a:ext>
                </a:extLst>
              </a:tr>
              <a:tr h="1475416">
                <a:tc>
                  <a:txBody>
                    <a:bodyPr/>
                    <a:lstStyle/>
                    <a:p>
                      <a:pPr algn="l"/>
                      <a:r>
                        <a:rPr kumimoji="1" lang="en-US" altLang="ja-JP" sz="2400" u="sng" dirty="0">
                          <a:solidFill>
                            <a:srgbClr val="FF0000"/>
                          </a:solidFill>
                          <a:latin typeface="ＭＳ Ｐゴシック" panose="020B0600070205080204" pitchFamily="50" charset="-128"/>
                          <a:ea typeface="ＭＳ Ｐゴシック" panose="020B0600070205080204" pitchFamily="50" charset="-128"/>
                        </a:rPr>
                        <a:t>10</a:t>
                      </a:r>
                      <a:r>
                        <a:rPr kumimoji="1" lang="ja-JP" altLang="en-US" sz="2400" u="sng" dirty="0">
                          <a:solidFill>
                            <a:srgbClr val="FF0000"/>
                          </a:solidFill>
                          <a:latin typeface="ＭＳ Ｐゴシック" panose="020B0600070205080204" pitchFamily="50" charset="-128"/>
                          <a:ea typeface="ＭＳ Ｐゴシック" panose="020B0600070205080204" pitchFamily="50" charset="-128"/>
                        </a:rPr>
                        <a:t>月６日（月）～</a:t>
                      </a:r>
                      <a:r>
                        <a:rPr kumimoji="1" lang="en-US" altLang="ja-JP" sz="2400" u="sng" dirty="0">
                          <a:solidFill>
                            <a:srgbClr val="FF0000"/>
                          </a:solidFill>
                          <a:latin typeface="ＭＳ Ｐゴシック" panose="020B0600070205080204" pitchFamily="50" charset="-128"/>
                          <a:ea typeface="ＭＳ Ｐゴシック" panose="020B0600070205080204" pitchFamily="50" charset="-128"/>
                        </a:rPr>
                        <a:t>10</a:t>
                      </a:r>
                      <a:r>
                        <a:rPr kumimoji="1" lang="ja-JP" altLang="en-US" sz="2400" u="sng" dirty="0">
                          <a:solidFill>
                            <a:srgbClr val="FF0000"/>
                          </a:solidFill>
                          <a:latin typeface="ＭＳ Ｐゴシック" panose="020B0600070205080204" pitchFamily="50" charset="-128"/>
                          <a:ea typeface="ＭＳ Ｐゴシック" panose="020B0600070205080204" pitchFamily="50" charset="-128"/>
                        </a:rPr>
                        <a:t>月</a:t>
                      </a:r>
                      <a:r>
                        <a:rPr kumimoji="1" lang="en-US" altLang="ja-JP" sz="2400" u="sng" dirty="0">
                          <a:solidFill>
                            <a:srgbClr val="FF0000"/>
                          </a:solidFill>
                          <a:latin typeface="ＭＳ Ｐゴシック" panose="020B0600070205080204" pitchFamily="50" charset="-128"/>
                          <a:ea typeface="ＭＳ Ｐゴシック" panose="020B0600070205080204" pitchFamily="50" charset="-128"/>
                        </a:rPr>
                        <a:t>10</a:t>
                      </a:r>
                      <a:r>
                        <a:rPr kumimoji="1" lang="ja-JP" altLang="en-US" sz="2400" u="sng" dirty="0">
                          <a:solidFill>
                            <a:srgbClr val="FF0000"/>
                          </a:solidFill>
                          <a:latin typeface="ＭＳ Ｐゴシック" panose="020B0600070205080204" pitchFamily="50" charset="-128"/>
                          <a:ea typeface="ＭＳ Ｐゴシック" panose="020B0600070205080204" pitchFamily="50" charset="-128"/>
                        </a:rPr>
                        <a:t>日（金）</a:t>
                      </a:r>
                      <a:endParaRPr kumimoji="1" lang="en-US" altLang="ja-JP" sz="2400" u="sng" dirty="0">
                        <a:solidFill>
                          <a:srgbClr val="FF0000"/>
                        </a:solidFill>
                        <a:latin typeface="ＭＳ Ｐゴシック" panose="020B0600070205080204" pitchFamily="50" charset="-128"/>
                        <a:ea typeface="ＭＳ Ｐゴシック" panose="020B0600070205080204" pitchFamily="50" charset="-128"/>
                      </a:endParaRPr>
                    </a:p>
                    <a:p>
                      <a:pPr algn="l"/>
                      <a:r>
                        <a:rPr kumimoji="1" lang="zh-TW" altLang="en-US" sz="2400" dirty="0">
                          <a:latin typeface="ＭＳ Ｐゴシック" panose="020B0600070205080204" pitchFamily="50" charset="-128"/>
                          <a:ea typeface="ＭＳ Ｐゴシック" panose="020B0600070205080204" pitchFamily="50" charset="-128"/>
                        </a:rPr>
                        <a:t>午前８時</a:t>
                      </a:r>
                      <a:r>
                        <a:rPr kumimoji="1" lang="en-US" altLang="zh-TW" sz="2400" dirty="0">
                          <a:latin typeface="ＭＳ Ｐゴシック" panose="020B0600070205080204" pitchFamily="50" charset="-128"/>
                          <a:ea typeface="ＭＳ Ｐゴシック" panose="020B0600070205080204" pitchFamily="50" charset="-128"/>
                        </a:rPr>
                        <a:t>30</a:t>
                      </a:r>
                      <a:r>
                        <a:rPr kumimoji="1" lang="zh-TW" altLang="en-US" sz="2400" dirty="0">
                          <a:latin typeface="ＭＳ Ｐゴシック" panose="020B0600070205080204" pitchFamily="50" charset="-128"/>
                          <a:ea typeface="ＭＳ Ｐゴシック" panose="020B0600070205080204" pitchFamily="50" charset="-128"/>
                        </a:rPr>
                        <a:t>分～午後５時</a:t>
                      </a:r>
                      <a:endParaRPr kumimoji="1" lang="en-US" altLang="zh-TW" sz="2400" dirty="0">
                        <a:latin typeface="ＭＳ Ｐゴシック" panose="020B0600070205080204" pitchFamily="50" charset="-128"/>
                        <a:ea typeface="ＭＳ Ｐゴシック" panose="020B0600070205080204" pitchFamily="50" charset="-128"/>
                      </a:endParaRPr>
                    </a:p>
                    <a:p>
                      <a:pPr algn="ctr"/>
                      <a:r>
                        <a:rPr kumimoji="1" lang="ja-JP" altLang="en-US" sz="2400" dirty="0">
                          <a:latin typeface="ＭＳ Ｐゴシック" panose="020B0600070205080204" pitchFamily="50" charset="-128"/>
                          <a:ea typeface="ＭＳ Ｐゴシック" panose="020B0600070205080204" pitchFamily="50" charset="-128"/>
                        </a:rPr>
                        <a:t>（正午～午後１時を除く）</a:t>
                      </a:r>
                      <a:endParaRPr kumimoji="1" lang="en-US" altLang="ja-JP" sz="2400" b="0" dirty="0">
                        <a:solidFill>
                          <a:srgbClr val="FF0000"/>
                        </a:solidFill>
                        <a:latin typeface="ＭＳ Ｐゴシック" panose="020B0600070205080204" pitchFamily="50" charset="-128"/>
                        <a:ea typeface="ＭＳ Ｐゴシック" panose="020B0600070205080204" pitchFamily="50" charset="-128"/>
                      </a:endParaRPr>
                    </a:p>
                  </a:txBody>
                  <a:tcPr marL="91437" marR="91437" marT="45716" marB="45716" anchor="ctr"/>
                </a:tc>
                <a:tc vMerge="1">
                  <a:txBody>
                    <a:bodyPr/>
                    <a:lstStyle/>
                    <a:p>
                      <a:pPr algn="ctr"/>
                      <a:endParaRPr kumimoji="1" lang="en-US" altLang="zh-TW" sz="2400" b="0" dirty="0">
                        <a:solidFill>
                          <a:schemeClr val="tx1"/>
                        </a:solidFill>
                        <a:latin typeface="ＭＳ Ｐゴシック" panose="020B0600070205080204" pitchFamily="50" charset="-128"/>
                        <a:ea typeface="ＭＳ Ｐゴシック" panose="020B0600070205080204" pitchFamily="50" charset="-128"/>
                      </a:endParaRPr>
                    </a:p>
                  </a:txBody>
                  <a:tcPr marL="91437" marR="91437" marT="45716" marB="45716" anchor="ctr"/>
                </a:tc>
                <a:tc>
                  <a:txBody>
                    <a:bodyPr/>
                    <a:lstStyle/>
                    <a:p>
                      <a:r>
                        <a:rPr kumimoji="1" lang="ja-JP" altLang="en-US" sz="2400" dirty="0">
                          <a:latin typeface="ＭＳ Ｐゴシック" panose="020B0600070205080204" pitchFamily="50" charset="-128"/>
                          <a:ea typeface="ＭＳ Ｐゴシック" panose="020B0600070205080204" pitchFamily="50" charset="-128"/>
                        </a:rPr>
                        <a:t>病院</a:t>
                      </a:r>
                      <a:endParaRPr kumimoji="1" lang="en-US" altLang="ja-JP" sz="2400" dirty="0">
                        <a:latin typeface="ＭＳ Ｐゴシック" panose="020B0600070205080204" pitchFamily="50" charset="-128"/>
                        <a:ea typeface="ＭＳ Ｐゴシック" panose="020B0600070205080204" pitchFamily="50" charset="-128"/>
                      </a:endParaRPr>
                    </a:p>
                    <a:p>
                      <a:r>
                        <a:rPr kumimoji="1" lang="ja-JP" altLang="en-US" sz="2400" dirty="0">
                          <a:latin typeface="ＭＳ Ｐゴシック" panose="020B0600070205080204" pitchFamily="50" charset="-128"/>
                          <a:ea typeface="ＭＳ Ｐゴシック" panose="020B0600070205080204" pitchFamily="50" charset="-128"/>
                        </a:rPr>
                        <a:t>診療所</a:t>
                      </a:r>
                      <a:endParaRPr kumimoji="1" lang="en-US" altLang="ja-JP" sz="2400" dirty="0">
                        <a:latin typeface="ＭＳ Ｐゴシック" panose="020B0600070205080204" pitchFamily="50" charset="-128"/>
                        <a:ea typeface="ＭＳ Ｐゴシック" panose="020B0600070205080204" pitchFamily="50" charset="-128"/>
                      </a:endParaRPr>
                    </a:p>
                    <a:p>
                      <a:r>
                        <a:rPr kumimoji="1" lang="ja-JP" altLang="en-US" sz="2400" dirty="0">
                          <a:latin typeface="ＭＳ Ｐゴシック" panose="020B0600070205080204" pitchFamily="50" charset="-128"/>
                          <a:ea typeface="ＭＳ Ｐゴシック" panose="020B0600070205080204" pitchFamily="50" charset="-128"/>
                        </a:rPr>
                        <a:t>動物診療施設</a:t>
                      </a:r>
                      <a:endParaRPr kumimoji="1" lang="en-US" altLang="ja-JP" sz="2400" dirty="0">
                        <a:latin typeface="ＭＳ Ｐゴシック" panose="020B0600070205080204" pitchFamily="50" charset="-128"/>
                        <a:ea typeface="ＭＳ Ｐゴシック" panose="020B0600070205080204" pitchFamily="50" charset="-128"/>
                      </a:endParaRPr>
                    </a:p>
                    <a:p>
                      <a:r>
                        <a:rPr kumimoji="1" lang="ja-JP" altLang="en-US" sz="2400" dirty="0">
                          <a:latin typeface="ＭＳ Ｐゴシック" panose="020B0600070205080204" pitchFamily="50" charset="-128"/>
                          <a:ea typeface="ＭＳ Ｐゴシック" panose="020B0600070205080204" pitchFamily="50" charset="-128"/>
                        </a:rPr>
                        <a:t>麻薬研究者</a:t>
                      </a:r>
                      <a:endParaRPr kumimoji="1" lang="zh-TW" altLang="en-US" sz="2400" b="0" dirty="0">
                        <a:latin typeface="ＭＳ Ｐゴシック" panose="020B0600070205080204" pitchFamily="50" charset="-128"/>
                        <a:ea typeface="ＭＳ Ｐゴシック" panose="020B0600070205080204" pitchFamily="50" charset="-128"/>
                      </a:endParaRPr>
                    </a:p>
                  </a:txBody>
                  <a:tcPr marL="91437" marR="91437" marT="45716" marB="45716" anchor="ctr"/>
                </a:tc>
                <a:extLst>
                  <a:ext uri="{0D108BD9-81ED-4DB2-BD59-A6C34878D82A}">
                    <a16:rowId xmlns:a16="http://schemas.microsoft.com/office/drawing/2014/main" val="9318244"/>
                  </a:ext>
                </a:extLst>
              </a:tr>
            </a:tbl>
          </a:graphicData>
        </a:graphic>
      </p:graphicFrame>
      <p:sp>
        <p:nvSpPr>
          <p:cNvPr id="7" name="正方形/長方形 6"/>
          <p:cNvSpPr/>
          <p:nvPr/>
        </p:nvSpPr>
        <p:spPr>
          <a:xfrm>
            <a:off x="7016" y="11759"/>
            <a:ext cx="9144000" cy="73394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mj-ea"/>
                <a:ea typeface="+mj-ea"/>
                <a:cs typeface="メイリオ" pitchFamily="50" charset="-128"/>
              </a:rPr>
              <a:t>免許継続申請の受付日時について</a:t>
            </a:r>
          </a:p>
        </p:txBody>
      </p:sp>
      <p:sp>
        <p:nvSpPr>
          <p:cNvPr id="2" name="テキスト ボックス 1"/>
          <p:cNvSpPr txBox="1"/>
          <p:nvPr/>
        </p:nvSpPr>
        <p:spPr>
          <a:xfrm>
            <a:off x="35992" y="4721077"/>
            <a:ext cx="9005992" cy="461665"/>
          </a:xfrm>
          <a:prstGeom prst="rect">
            <a:avLst/>
          </a:prstGeom>
          <a:noFill/>
        </p:spPr>
        <p:txBody>
          <a:bodyPr wrap="none" rtlCol="0">
            <a:spAutoFit/>
          </a:bodyPr>
          <a:lstStyle/>
          <a:p>
            <a:r>
              <a:rPr lang="en-US" altLang="ja-JP" sz="2400" dirty="0">
                <a:latin typeface="+mj-ea"/>
                <a:ea typeface="+mj-ea"/>
              </a:rPr>
              <a:t>※</a:t>
            </a:r>
            <a:r>
              <a:rPr lang="ja-JP" altLang="en-US" sz="2400" dirty="0">
                <a:latin typeface="+mj-ea"/>
                <a:ea typeface="+mj-ea"/>
              </a:rPr>
              <a:t>窓口に持参される場合は，収入証紙を購入してからお越し下さい。</a:t>
            </a:r>
            <a:endParaRPr kumimoji="1" lang="ja-JP" altLang="en-US" sz="2400" dirty="0">
              <a:latin typeface="+mj-ea"/>
              <a:ea typeface="+mj-ea"/>
            </a:endParaRPr>
          </a:p>
        </p:txBody>
      </p:sp>
      <p:sp>
        <p:nvSpPr>
          <p:cNvPr id="5" name="テキスト ボックス 4">
            <a:extLst>
              <a:ext uri="{FF2B5EF4-FFF2-40B4-BE49-F238E27FC236}">
                <a16:creationId xmlns:a16="http://schemas.microsoft.com/office/drawing/2014/main" id="{0BC6D6E2-CE07-460C-84C6-A69C35241B50}"/>
              </a:ext>
            </a:extLst>
          </p:cNvPr>
          <p:cNvSpPr txBox="1"/>
          <p:nvPr/>
        </p:nvSpPr>
        <p:spPr>
          <a:xfrm>
            <a:off x="-324544" y="5877272"/>
            <a:ext cx="8443337" cy="830997"/>
          </a:xfrm>
          <a:prstGeom prst="rect">
            <a:avLst/>
          </a:prstGeom>
          <a:noFill/>
        </p:spPr>
        <p:txBody>
          <a:bodyPr wrap="none" rtlCol="0">
            <a:spAutoFit/>
          </a:bodyPr>
          <a:lstStyle/>
          <a:p>
            <a:r>
              <a:rPr lang="ja-JP" altLang="en-US" sz="2400" dirty="0">
                <a:latin typeface="+mj-ea"/>
                <a:ea typeface="+mj-ea"/>
              </a:rPr>
              <a:t>　　受付期間：</a:t>
            </a:r>
            <a:r>
              <a:rPr lang="en-US" altLang="ja-JP" sz="2400" dirty="0">
                <a:solidFill>
                  <a:srgbClr val="FF0000"/>
                </a:solidFill>
                <a:latin typeface="+mj-ea"/>
                <a:ea typeface="+mj-ea"/>
              </a:rPr>
              <a:t>10</a:t>
            </a:r>
            <a:r>
              <a:rPr lang="ja-JP" altLang="en-US" sz="2400" dirty="0">
                <a:solidFill>
                  <a:srgbClr val="FF0000"/>
                </a:solidFill>
                <a:latin typeface="+mj-ea"/>
                <a:ea typeface="+mj-ea"/>
              </a:rPr>
              <a:t>月１日（水）～</a:t>
            </a:r>
            <a:r>
              <a:rPr lang="en-US" altLang="ja-JP" sz="2400" dirty="0">
                <a:solidFill>
                  <a:srgbClr val="FF0000"/>
                </a:solidFill>
                <a:latin typeface="+mj-ea"/>
                <a:ea typeface="+mj-ea"/>
              </a:rPr>
              <a:t>10</a:t>
            </a:r>
            <a:r>
              <a:rPr lang="ja-JP" altLang="en-US" sz="2400" dirty="0">
                <a:solidFill>
                  <a:srgbClr val="FF0000"/>
                </a:solidFill>
                <a:latin typeface="+mj-ea"/>
                <a:ea typeface="+mj-ea"/>
              </a:rPr>
              <a:t>月</a:t>
            </a:r>
            <a:r>
              <a:rPr lang="en-US" altLang="ja-JP" sz="2400" dirty="0">
                <a:solidFill>
                  <a:srgbClr val="FF0000"/>
                </a:solidFill>
                <a:latin typeface="+mj-ea"/>
                <a:ea typeface="+mj-ea"/>
              </a:rPr>
              <a:t>17</a:t>
            </a:r>
            <a:r>
              <a:rPr lang="ja-JP" altLang="en-US" sz="2400" dirty="0">
                <a:solidFill>
                  <a:srgbClr val="FF0000"/>
                </a:solidFill>
                <a:latin typeface="+mj-ea"/>
                <a:ea typeface="+mj-ea"/>
              </a:rPr>
              <a:t>日（金）</a:t>
            </a:r>
            <a:endParaRPr lang="en-US" altLang="ja-JP" sz="2400" dirty="0">
              <a:solidFill>
                <a:srgbClr val="FF0000"/>
              </a:solidFill>
              <a:latin typeface="+mj-ea"/>
              <a:ea typeface="+mj-ea"/>
            </a:endParaRPr>
          </a:p>
          <a:p>
            <a:r>
              <a:rPr kumimoji="1" lang="ja-JP" altLang="en-US" sz="2400" dirty="0">
                <a:latin typeface="+mj-ea"/>
                <a:ea typeface="+mj-ea"/>
              </a:rPr>
              <a:t>　　簡易書留，特定記録，レターパック等での送付を推奨します。</a:t>
            </a:r>
          </a:p>
        </p:txBody>
      </p:sp>
      <p:sp>
        <p:nvSpPr>
          <p:cNvPr id="8" name="テキスト ボックス 7">
            <a:extLst>
              <a:ext uri="{FF2B5EF4-FFF2-40B4-BE49-F238E27FC236}">
                <a16:creationId xmlns:a16="http://schemas.microsoft.com/office/drawing/2014/main" id="{9D55ABBB-582D-44C4-8E1F-4F41722FD4C3}"/>
              </a:ext>
            </a:extLst>
          </p:cNvPr>
          <p:cNvSpPr txBox="1"/>
          <p:nvPr/>
        </p:nvSpPr>
        <p:spPr>
          <a:xfrm>
            <a:off x="29212" y="720158"/>
            <a:ext cx="1107996" cy="461665"/>
          </a:xfrm>
          <a:prstGeom prst="rect">
            <a:avLst/>
          </a:prstGeom>
          <a:noFill/>
        </p:spPr>
        <p:txBody>
          <a:bodyPr wrap="none" rtlCol="0">
            <a:spAutoFit/>
          </a:bodyPr>
          <a:lstStyle/>
          <a:p>
            <a:r>
              <a:rPr kumimoji="1" lang="en-US" altLang="ja-JP" sz="2400" dirty="0">
                <a:latin typeface="+mj-ea"/>
                <a:ea typeface="+mj-ea"/>
              </a:rPr>
              <a:t>【</a:t>
            </a:r>
            <a:r>
              <a:rPr kumimoji="1" lang="ja-JP" altLang="en-US" sz="2400" dirty="0">
                <a:latin typeface="+mj-ea"/>
                <a:ea typeface="+mj-ea"/>
              </a:rPr>
              <a:t>窓口</a:t>
            </a:r>
            <a:r>
              <a:rPr kumimoji="1" lang="en-US" altLang="ja-JP" sz="2400" dirty="0">
                <a:latin typeface="+mj-ea"/>
                <a:ea typeface="+mj-ea"/>
              </a:rPr>
              <a:t>】</a:t>
            </a:r>
            <a:endParaRPr kumimoji="1" lang="ja-JP" altLang="en-US" sz="2400" dirty="0">
              <a:latin typeface="+mj-ea"/>
              <a:ea typeface="+mj-ea"/>
            </a:endParaRPr>
          </a:p>
        </p:txBody>
      </p:sp>
      <p:sp>
        <p:nvSpPr>
          <p:cNvPr id="9" name="テキスト ボックス 8">
            <a:extLst>
              <a:ext uri="{FF2B5EF4-FFF2-40B4-BE49-F238E27FC236}">
                <a16:creationId xmlns:a16="http://schemas.microsoft.com/office/drawing/2014/main" id="{28F006C0-4DB2-41EC-A808-A18B749AF6C7}"/>
              </a:ext>
            </a:extLst>
          </p:cNvPr>
          <p:cNvSpPr txBox="1"/>
          <p:nvPr/>
        </p:nvSpPr>
        <p:spPr>
          <a:xfrm>
            <a:off x="53440" y="5327921"/>
            <a:ext cx="1107996" cy="461665"/>
          </a:xfrm>
          <a:prstGeom prst="rect">
            <a:avLst/>
          </a:prstGeom>
          <a:noFill/>
        </p:spPr>
        <p:txBody>
          <a:bodyPr wrap="none" rtlCol="0">
            <a:spAutoFit/>
          </a:bodyPr>
          <a:lstStyle/>
          <a:p>
            <a:r>
              <a:rPr kumimoji="1" lang="en-US" altLang="ja-JP" sz="2400" dirty="0">
                <a:latin typeface="+mj-ea"/>
                <a:ea typeface="+mj-ea"/>
              </a:rPr>
              <a:t>【</a:t>
            </a:r>
            <a:r>
              <a:rPr kumimoji="1" lang="ja-JP" altLang="en-US" sz="2400" dirty="0">
                <a:latin typeface="+mj-ea"/>
                <a:ea typeface="+mj-ea"/>
              </a:rPr>
              <a:t>郵送</a:t>
            </a:r>
            <a:r>
              <a:rPr kumimoji="1" lang="en-US" altLang="ja-JP" sz="2400" dirty="0">
                <a:latin typeface="+mj-ea"/>
                <a:ea typeface="+mj-ea"/>
              </a:rPr>
              <a:t>】</a:t>
            </a:r>
            <a:endParaRPr kumimoji="1" lang="ja-JP" altLang="en-US" sz="2400" dirty="0">
              <a:latin typeface="+mj-ea"/>
              <a:ea typeface="+mj-ea"/>
            </a:endParaRPr>
          </a:p>
        </p:txBody>
      </p:sp>
      <p:sp>
        <p:nvSpPr>
          <p:cNvPr id="10" name="スライド番号プレースホルダー 1">
            <a:extLst>
              <a:ext uri="{FF2B5EF4-FFF2-40B4-BE49-F238E27FC236}">
                <a16:creationId xmlns:a16="http://schemas.microsoft.com/office/drawing/2014/main" id="{7B940BA6-21B1-4C52-B614-B835E1D44660}"/>
              </a:ext>
            </a:extLst>
          </p:cNvPr>
          <p:cNvSpPr>
            <a:spLocks noGrp="1"/>
          </p:cNvSpPr>
          <p:nvPr>
            <p:ph type="sldNum" sz="quarter" idx="12"/>
          </p:nvPr>
        </p:nvSpPr>
        <p:spPr>
          <a:xfrm>
            <a:off x="8100392" y="6350555"/>
            <a:ext cx="762000" cy="365125"/>
          </a:xfrm>
        </p:spPr>
        <p:txBody>
          <a:bodyPr/>
          <a:lstStyle/>
          <a:p>
            <a:pPr>
              <a:defRPr/>
            </a:pPr>
            <a:fld id="{F029EFF5-F2A7-4175-BFB1-A549EF297B63}" type="slidenum">
              <a:rPr lang="en-US" altLang="ja-JP" smtClean="0">
                <a:latin typeface="ＭＳ Ｐゴシック" panose="020B0600070205080204" pitchFamily="50" charset="-128"/>
              </a:rPr>
              <a:pPr>
                <a:defRPr/>
              </a:pPr>
              <a:t>19</a:t>
            </a:fld>
            <a:endParaRPr lang="en-US" altLang="ja-JP" dirty="0">
              <a:latin typeface="ＭＳ Ｐゴシック" panose="020B0600070205080204" pitchFamily="50" charset="-128"/>
            </a:endParaRPr>
          </a:p>
        </p:txBody>
      </p:sp>
    </p:spTree>
    <p:extLst>
      <p:ext uri="{BB962C8B-B14F-4D97-AF65-F5344CB8AC3E}">
        <p14:creationId xmlns:p14="http://schemas.microsoft.com/office/powerpoint/2010/main" val="856928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a:extLst>
              <a:ext uri="{FF2B5EF4-FFF2-40B4-BE49-F238E27FC236}">
                <a16:creationId xmlns:a16="http://schemas.microsoft.com/office/drawing/2014/main" id="{196E629C-2733-4D24-87B5-A6BF44000106}"/>
              </a:ext>
            </a:extLst>
          </p:cNvPr>
          <p:cNvSpPr>
            <a:spLocks noGrp="1"/>
          </p:cNvSpPr>
          <p:nvPr>
            <p:ph type="title"/>
          </p:nvPr>
        </p:nvSpPr>
        <p:spPr>
          <a:xfrm>
            <a:off x="582613" y="0"/>
            <a:ext cx="8229600" cy="1143000"/>
          </a:xfrm>
        </p:spPr>
        <p:txBody>
          <a:bodyPr/>
          <a:lstStyle/>
          <a:p>
            <a:pPr eaLnBrk="1" hangingPunct="1">
              <a:defRPr/>
            </a:pPr>
            <a:r>
              <a:rPr lang="ja-JP" altLang="en-US" dirty="0">
                <a:effectLst>
                  <a:outerShdw blurRad="38100" dist="38100" dir="2700000" algn="tl">
                    <a:srgbClr val="000000">
                      <a:alpha val="43137"/>
                    </a:srgbClr>
                  </a:outerShdw>
                </a:effectLst>
              </a:rPr>
              <a:t>内容</a:t>
            </a:r>
          </a:p>
        </p:txBody>
      </p:sp>
      <p:sp>
        <p:nvSpPr>
          <p:cNvPr id="6147" name="コンテンツ プレースホルダー 2">
            <a:extLst>
              <a:ext uri="{FF2B5EF4-FFF2-40B4-BE49-F238E27FC236}">
                <a16:creationId xmlns:a16="http://schemas.microsoft.com/office/drawing/2014/main" id="{B2106BE0-62E3-4CF6-9F9B-B748D2BC4AE5}"/>
              </a:ext>
            </a:extLst>
          </p:cNvPr>
          <p:cNvSpPr>
            <a:spLocks noGrp="1"/>
          </p:cNvSpPr>
          <p:nvPr>
            <p:ph idx="1"/>
          </p:nvPr>
        </p:nvSpPr>
        <p:spPr>
          <a:xfrm>
            <a:off x="468313" y="1582738"/>
            <a:ext cx="8893175" cy="4389437"/>
          </a:xfrm>
        </p:spPr>
        <p:txBody>
          <a:bodyPr anchor="ctr"/>
          <a:lstStyle/>
          <a:p>
            <a:pPr eaLnBrk="1" hangingPunct="1">
              <a:defRPr/>
            </a:pPr>
            <a:r>
              <a:rPr lang="ja-JP" altLang="en-US" sz="3200" dirty="0">
                <a:latin typeface="ＭＳ Ｐゴシック" panose="020B0600070205080204" pitchFamily="50" charset="-128"/>
                <a:ea typeface="ＭＳ Ｐゴシック" panose="020B0600070205080204" pitchFamily="50" charset="-128"/>
              </a:rPr>
              <a:t>麻薬年間届について</a:t>
            </a:r>
            <a:endParaRPr lang="en-US" altLang="ja-JP" sz="3200" dirty="0">
              <a:latin typeface="ＭＳ Ｐゴシック" panose="020B0600070205080204" pitchFamily="50" charset="-128"/>
              <a:ea typeface="ＭＳ Ｐゴシック" panose="020B0600070205080204" pitchFamily="50" charset="-128"/>
            </a:endParaRPr>
          </a:p>
          <a:p>
            <a:pPr eaLnBrk="1" hangingPunct="1">
              <a:defRPr/>
            </a:pPr>
            <a:r>
              <a:rPr lang="ja-JP" altLang="en-US" sz="3200" dirty="0">
                <a:latin typeface="ＭＳ Ｐゴシック" panose="020B0600070205080204" pitchFamily="50" charset="-128"/>
                <a:ea typeface="ＭＳ Ｐゴシック" panose="020B0600070205080204" pitchFamily="50" charset="-128"/>
              </a:rPr>
              <a:t>麻薬免許の継続申請について</a:t>
            </a:r>
            <a:endParaRPr lang="en-US" altLang="ja-JP" sz="3200" dirty="0">
              <a:latin typeface="ＭＳ Ｐゴシック" panose="020B0600070205080204" pitchFamily="50" charset="-128"/>
              <a:ea typeface="ＭＳ Ｐゴシック" panose="020B0600070205080204" pitchFamily="50" charset="-128"/>
            </a:endParaRPr>
          </a:p>
          <a:p>
            <a:pPr eaLnBrk="1" hangingPunct="1">
              <a:defRPr/>
            </a:pPr>
            <a:r>
              <a:rPr lang="ja-JP" altLang="en-US" sz="3200" dirty="0">
                <a:latin typeface="ＭＳ Ｐゴシック" panose="020B0600070205080204" pitchFamily="50" charset="-128"/>
                <a:ea typeface="ＭＳ Ｐゴシック" panose="020B0600070205080204" pitchFamily="50" charset="-128"/>
              </a:rPr>
              <a:t>麻薬の取扱いについて</a:t>
            </a:r>
            <a:endParaRPr lang="en-US" altLang="ja-JP" sz="3200" dirty="0">
              <a:latin typeface="ＭＳ Ｐゴシック" panose="020B0600070205080204" pitchFamily="50" charset="-128"/>
              <a:ea typeface="ＭＳ Ｐゴシック" panose="020B0600070205080204" pitchFamily="50" charset="-128"/>
            </a:endParaRPr>
          </a:p>
          <a:p>
            <a:pPr eaLnBrk="1" hangingPunct="1">
              <a:defRPr/>
            </a:pPr>
            <a:r>
              <a:rPr lang="ja-JP" altLang="en-US" sz="3200" dirty="0">
                <a:latin typeface="ＭＳ Ｐゴシック" panose="020B0600070205080204" pitchFamily="50" charset="-128"/>
                <a:ea typeface="ＭＳ Ｐゴシック" panose="020B0600070205080204" pitchFamily="50" charset="-128"/>
              </a:rPr>
              <a:t>向精神薬の取扱いについて</a:t>
            </a:r>
            <a:endParaRPr lang="en-US" altLang="ja-JP" sz="3200" dirty="0">
              <a:latin typeface="ＭＳ Ｐゴシック" panose="020B0600070205080204" pitchFamily="50" charset="-128"/>
              <a:ea typeface="ＭＳ Ｐゴシック" panose="020B0600070205080204" pitchFamily="50" charset="-128"/>
            </a:endParaRPr>
          </a:p>
          <a:p>
            <a:pPr eaLnBrk="1" hangingPunct="1">
              <a:defRPr/>
            </a:pPr>
            <a:r>
              <a:rPr lang="ja-JP" altLang="en-US" sz="3200" dirty="0">
                <a:latin typeface="ＭＳ Ｐゴシック" panose="020B0600070205080204" pitchFamily="50" charset="-128"/>
                <a:ea typeface="ＭＳ Ｐゴシック" panose="020B0600070205080204" pitchFamily="50" charset="-128"/>
              </a:rPr>
              <a:t>覚醒剤原料の取扱いについて</a:t>
            </a:r>
            <a:endParaRPr lang="en-US" altLang="ja-JP" sz="3200" dirty="0">
              <a:latin typeface="ＭＳ Ｐゴシック" panose="020B0600070205080204" pitchFamily="50" charset="-128"/>
              <a:ea typeface="ＭＳ Ｐゴシック" panose="020B0600070205080204" pitchFamily="50" charset="-128"/>
            </a:endParaRPr>
          </a:p>
          <a:p>
            <a:pPr eaLnBrk="1" hangingPunct="1">
              <a:defRPr/>
            </a:pPr>
            <a:r>
              <a:rPr lang="ja-JP" altLang="ja-JP" sz="3200" dirty="0">
                <a:latin typeface="ＭＳ Ｐゴシック" panose="020B0600070205080204" pitchFamily="50" charset="-128"/>
                <a:ea typeface="ＭＳ Ｐゴシック" panose="020B0600070205080204" pitchFamily="50" charset="-128"/>
              </a:rPr>
              <a:t>医療用麻薬及び向精神薬等に関する違反・</a:t>
            </a:r>
            <a:endParaRPr lang="en-US" altLang="ja-JP" sz="3200" dirty="0">
              <a:latin typeface="ＭＳ Ｐゴシック" panose="020B0600070205080204" pitchFamily="50" charset="-128"/>
              <a:ea typeface="ＭＳ Ｐゴシック" panose="020B0600070205080204" pitchFamily="50" charset="-128"/>
            </a:endParaRPr>
          </a:p>
          <a:p>
            <a:pPr marL="0" indent="0" eaLnBrk="1" hangingPunct="1">
              <a:buNone/>
              <a:defRPr/>
            </a:pPr>
            <a:r>
              <a:rPr lang="ja-JP" altLang="en-US" sz="3200" dirty="0">
                <a:latin typeface="ＭＳ Ｐゴシック" panose="020B0600070205080204" pitchFamily="50" charset="-128"/>
                <a:ea typeface="ＭＳ Ｐゴシック" panose="020B0600070205080204" pitchFamily="50" charset="-128"/>
              </a:rPr>
              <a:t>　</a:t>
            </a:r>
            <a:r>
              <a:rPr lang="ja-JP" altLang="ja-JP" sz="3200" dirty="0">
                <a:latin typeface="ＭＳ Ｐゴシック" panose="020B0600070205080204" pitchFamily="50" charset="-128"/>
                <a:ea typeface="ＭＳ Ｐゴシック" panose="020B0600070205080204" pitchFamily="50" charset="-128"/>
              </a:rPr>
              <a:t>事故事例について</a:t>
            </a:r>
            <a:endParaRPr lang="en-US" altLang="ja-JP" sz="3200" dirty="0">
              <a:latin typeface="ＭＳ Ｐゴシック" panose="020B0600070205080204" pitchFamily="50" charset="-128"/>
              <a:ea typeface="ＭＳ Ｐゴシック" panose="020B0600070205080204" pitchFamily="50" charset="-128"/>
            </a:endParaRPr>
          </a:p>
        </p:txBody>
      </p:sp>
      <p:sp>
        <p:nvSpPr>
          <p:cNvPr id="10244" name="スライド番号プレースホルダ 3">
            <a:extLst>
              <a:ext uri="{FF2B5EF4-FFF2-40B4-BE49-F238E27FC236}">
                <a16:creationId xmlns:a16="http://schemas.microsoft.com/office/drawing/2014/main" id="{5CAE7AB9-A580-4ED7-992A-B49B7532572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53292012-0C96-4CF4-98E8-EB950021D2A0}"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2</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スライド番号プレースホルダー 3">
            <a:extLst>
              <a:ext uri="{FF2B5EF4-FFF2-40B4-BE49-F238E27FC236}">
                <a16:creationId xmlns:a16="http://schemas.microsoft.com/office/drawing/2014/main" id="{8D74233D-6FC3-4C0D-AB4B-EBF97CC3604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DE83DAE9-9C59-4AFD-8E50-044370EA576C}" type="slidenum">
              <a:rPr kumimoji="0" lang="en-US" altLang="ja-JP" smtClean="0">
                <a:solidFill>
                  <a:srgbClr val="42424F"/>
                </a:solidFill>
              </a:rPr>
              <a:pPr/>
              <a:t>20</a:t>
            </a:fld>
            <a:endParaRPr kumimoji="0" lang="en-US" altLang="ja-JP">
              <a:solidFill>
                <a:srgbClr val="42424F"/>
              </a:solidFill>
            </a:endParaRPr>
          </a:p>
        </p:txBody>
      </p:sp>
      <p:sp>
        <p:nvSpPr>
          <p:cNvPr id="5" name="角丸四角形 4">
            <a:extLst>
              <a:ext uri="{FF2B5EF4-FFF2-40B4-BE49-F238E27FC236}">
                <a16:creationId xmlns:a16="http://schemas.microsoft.com/office/drawing/2014/main" id="{0866D092-706B-4BCB-AB36-F6B4B1725007}"/>
              </a:ext>
            </a:extLst>
          </p:cNvPr>
          <p:cNvSpPr/>
          <p:nvPr/>
        </p:nvSpPr>
        <p:spPr>
          <a:xfrm>
            <a:off x="863588" y="988219"/>
            <a:ext cx="7416824" cy="1183486"/>
          </a:xfrm>
          <a:prstGeom prst="roundRect">
            <a:avLst/>
          </a:prstGeom>
          <a:solidFill>
            <a:schemeClr val="accent2">
              <a:lumMod val="20000"/>
              <a:lumOff val="80000"/>
            </a:schemeClr>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TW" altLang="en-US" sz="2800" dirty="0">
                <a:latin typeface="ＭＳ Ｐゴシック" panose="020B0600070205080204" pitchFamily="50" charset="-128"/>
                <a:ea typeface="ＭＳ Ｐゴシック" panose="020B0600070205080204" pitchFamily="50" charset="-128"/>
              </a:rPr>
              <a:t>免許継続申請書</a:t>
            </a:r>
            <a:r>
              <a:rPr lang="ja-JP" altLang="en-US" sz="2800" dirty="0">
                <a:latin typeface="ＭＳ Ｐゴシック" panose="020B0600070205080204" pitchFamily="50" charset="-128"/>
                <a:ea typeface="ＭＳ Ｐゴシック" panose="020B0600070205080204" pitchFamily="50" charset="-128"/>
              </a:rPr>
              <a:t>類の提出を受け，</a:t>
            </a:r>
            <a:endParaRPr lang="en-US" altLang="ja-JP" sz="2800" dirty="0">
              <a:latin typeface="ＭＳ Ｐゴシック" panose="020B0600070205080204" pitchFamily="50" charset="-128"/>
              <a:ea typeface="ＭＳ Ｐゴシック" panose="020B0600070205080204" pitchFamily="50" charset="-128"/>
            </a:endParaRPr>
          </a:p>
          <a:p>
            <a:pPr algn="ctr">
              <a:defRPr/>
            </a:pPr>
            <a:r>
              <a:rPr lang="en-US" altLang="ja-JP" sz="2800" dirty="0">
                <a:latin typeface="ＭＳ Ｐゴシック" panose="020B0600070205080204" pitchFamily="50" charset="-128"/>
                <a:ea typeface="ＭＳ Ｐゴシック" panose="020B0600070205080204" pitchFamily="50" charset="-128"/>
              </a:rPr>
              <a:t>12</a:t>
            </a:r>
            <a:r>
              <a:rPr lang="ja-JP" altLang="en-US" sz="2800" dirty="0">
                <a:latin typeface="ＭＳ Ｐゴシック" panose="020B0600070205080204" pitchFamily="50" charset="-128"/>
                <a:ea typeface="ＭＳ Ｐゴシック" panose="020B0600070205080204" pitchFamily="50" charset="-128"/>
              </a:rPr>
              <a:t>月中旬までに新免許証を送付</a:t>
            </a:r>
            <a:endParaRPr lang="en-US" altLang="ja-JP" sz="2800" dirty="0">
              <a:latin typeface="ＭＳ Ｐゴシック" panose="020B0600070205080204" pitchFamily="50" charset="-128"/>
              <a:ea typeface="ＭＳ Ｐゴシック" panose="020B0600070205080204" pitchFamily="50" charset="-128"/>
            </a:endParaRPr>
          </a:p>
        </p:txBody>
      </p:sp>
      <p:sp>
        <p:nvSpPr>
          <p:cNvPr id="6" name="角丸四角形 5">
            <a:extLst>
              <a:ext uri="{FF2B5EF4-FFF2-40B4-BE49-F238E27FC236}">
                <a16:creationId xmlns:a16="http://schemas.microsoft.com/office/drawing/2014/main" id="{12134540-24F0-487D-AD8E-FA8A117B74A7}"/>
              </a:ext>
            </a:extLst>
          </p:cNvPr>
          <p:cNvSpPr/>
          <p:nvPr/>
        </p:nvSpPr>
        <p:spPr>
          <a:xfrm>
            <a:off x="863588" y="2589954"/>
            <a:ext cx="7416824" cy="2592536"/>
          </a:xfrm>
          <a:prstGeom prst="roundRect">
            <a:avLst/>
          </a:prstGeom>
          <a:solidFill>
            <a:schemeClr val="accent4">
              <a:lumMod val="40000"/>
              <a:lumOff val="60000"/>
            </a:schemeClr>
          </a:solidFill>
          <a:ln/>
        </p:spPr>
        <p:style>
          <a:lnRef idx="1">
            <a:schemeClr val="dk1"/>
          </a:lnRef>
          <a:fillRef idx="2">
            <a:schemeClr val="dk1"/>
          </a:fillRef>
          <a:effectRef idx="1">
            <a:schemeClr val="dk1"/>
          </a:effectRef>
          <a:fontRef idx="minor">
            <a:schemeClr val="dk1"/>
          </a:fontRef>
        </p:style>
        <p:txBody>
          <a:bodyPr anchor="ctr"/>
          <a:lstStyle/>
          <a:p>
            <a:pPr>
              <a:defRPr/>
            </a:pPr>
            <a:r>
              <a:rPr lang="ja-JP" altLang="en-US" sz="2800" dirty="0">
                <a:latin typeface="ＭＳ Ｐゴシック" panose="020B0600070205080204" pitchFamily="50" charset="-128"/>
                <a:ea typeface="ＭＳ Ｐゴシック" panose="020B0600070205080204" pitchFamily="50" charset="-128"/>
              </a:rPr>
              <a:t>以下の書類を薬務課に送付</a:t>
            </a:r>
            <a:endParaRPr lang="en-US" altLang="ja-JP" sz="2800" dirty="0">
              <a:latin typeface="ＭＳ Ｐゴシック" panose="020B0600070205080204" pitchFamily="50" charset="-128"/>
              <a:ea typeface="ＭＳ Ｐゴシック" panose="020B0600070205080204" pitchFamily="50" charset="-128"/>
            </a:endParaRPr>
          </a:p>
          <a:p>
            <a:pPr>
              <a:defRPr/>
            </a:pPr>
            <a:r>
              <a:rPr lang="ja-JP" altLang="en-US" sz="2800" dirty="0">
                <a:solidFill>
                  <a:schemeClr val="tx1"/>
                </a:solidFill>
                <a:latin typeface="ＭＳ Ｐゴシック" panose="020B0600070205080204" pitchFamily="50" charset="-128"/>
                <a:ea typeface="ＭＳ Ｐゴシック" panose="020B0600070205080204" pitchFamily="50" charset="-128"/>
              </a:rPr>
              <a:t>・</a:t>
            </a:r>
            <a:r>
              <a:rPr lang="ja-JP" altLang="en-US" sz="2800" dirty="0">
                <a:solidFill>
                  <a:srgbClr val="FF0000"/>
                </a:solidFill>
                <a:latin typeface="ＭＳ Ｐゴシック" panose="020B0600070205080204" pitchFamily="50" charset="-128"/>
                <a:ea typeface="ＭＳ Ｐゴシック" panose="020B0600070205080204" pitchFamily="50" charset="-128"/>
              </a:rPr>
              <a:t>麻薬取扱者免許証返納届</a:t>
            </a:r>
            <a:r>
              <a:rPr lang="ja-JP" altLang="en-US" sz="2800" dirty="0">
                <a:solidFill>
                  <a:schemeClr val="tx1"/>
                </a:solidFill>
                <a:latin typeface="ＭＳ Ｐゴシック" panose="020B0600070205080204" pitchFamily="50" charset="-128"/>
                <a:ea typeface="ＭＳ Ｐゴシック" panose="020B0600070205080204" pitchFamily="50" charset="-128"/>
              </a:rPr>
              <a:t>（旧免許証を添付）</a:t>
            </a:r>
            <a:endParaRPr lang="en-US" altLang="ja-JP" sz="2800" dirty="0">
              <a:solidFill>
                <a:schemeClr val="tx1"/>
              </a:solidFill>
              <a:latin typeface="ＭＳ Ｐゴシック" panose="020B0600070205080204" pitchFamily="50" charset="-128"/>
              <a:ea typeface="ＭＳ Ｐゴシック" panose="020B0600070205080204" pitchFamily="50" charset="-128"/>
            </a:endParaRPr>
          </a:p>
          <a:p>
            <a:pPr>
              <a:defRPr/>
            </a:pPr>
            <a:endParaRPr lang="en-US" altLang="ja-JP" sz="2800" dirty="0">
              <a:latin typeface="ＭＳ Ｐゴシック" panose="020B0600070205080204" pitchFamily="50" charset="-128"/>
              <a:ea typeface="ＭＳ Ｐゴシック" panose="020B0600070205080204" pitchFamily="50" charset="-128"/>
            </a:endParaRPr>
          </a:p>
          <a:p>
            <a:pPr>
              <a:defRPr/>
            </a:pPr>
            <a:r>
              <a:rPr lang="ja-JP" altLang="en-US" sz="2800" dirty="0">
                <a:latin typeface="ＭＳ Ｐゴシック" panose="020B0600070205080204" pitchFamily="50" charset="-128"/>
                <a:ea typeface="ＭＳ Ｐゴシック" panose="020B0600070205080204" pitchFamily="50" charset="-128"/>
              </a:rPr>
              <a:t>　</a:t>
            </a:r>
            <a:r>
              <a:rPr lang="en-US" altLang="ja-JP" sz="2800" dirty="0">
                <a:latin typeface="ＭＳ Ｐゴシック" panose="020B0600070205080204" pitchFamily="50" charset="-128"/>
                <a:ea typeface="ＭＳ Ｐゴシック" panose="020B0600070205080204" pitchFamily="50" charset="-128"/>
              </a:rPr>
              <a:t>【</a:t>
            </a:r>
            <a:r>
              <a:rPr lang="ja-JP" altLang="en-US" sz="2800" dirty="0">
                <a:latin typeface="ＭＳ Ｐゴシック" panose="020B0600070205080204" pitchFamily="50" charset="-128"/>
                <a:ea typeface="ＭＳ Ｐゴシック" panose="020B0600070205080204" pitchFamily="50" charset="-128"/>
              </a:rPr>
              <a:t>期間</a:t>
            </a:r>
            <a:r>
              <a:rPr lang="en-US" altLang="ja-JP" sz="2800" dirty="0">
                <a:latin typeface="ＭＳ Ｐゴシック" panose="020B0600070205080204" pitchFamily="50" charset="-128"/>
                <a:ea typeface="ＭＳ Ｐゴシック" panose="020B0600070205080204" pitchFamily="50" charset="-128"/>
              </a:rPr>
              <a:t>】</a:t>
            </a:r>
            <a:r>
              <a:rPr lang="ja-JP" altLang="en-US" sz="2800" dirty="0">
                <a:latin typeface="ＭＳ Ｐゴシック" panose="020B0600070205080204" pitchFamily="50" charset="-128"/>
                <a:ea typeface="ＭＳ Ｐゴシック" panose="020B0600070205080204" pitchFamily="50" charset="-128"/>
              </a:rPr>
              <a:t>令和８年</a:t>
            </a:r>
            <a:r>
              <a:rPr lang="ja-JP" altLang="en-US" sz="2800" u="sng" dirty="0">
                <a:latin typeface="ＭＳ Ｐゴシック" panose="020B0600070205080204" pitchFamily="50" charset="-128"/>
                <a:ea typeface="ＭＳ Ｐゴシック" panose="020B0600070205080204" pitchFamily="50" charset="-128"/>
              </a:rPr>
              <a:t>１月５日（月）～１月</a:t>
            </a:r>
            <a:r>
              <a:rPr lang="en-US" altLang="ja-JP" sz="2800" u="sng" dirty="0">
                <a:latin typeface="ＭＳ Ｐゴシック" panose="020B0600070205080204" pitchFamily="50" charset="-128"/>
                <a:ea typeface="ＭＳ Ｐゴシック" panose="020B0600070205080204" pitchFamily="50" charset="-128"/>
              </a:rPr>
              <a:t>15</a:t>
            </a:r>
            <a:r>
              <a:rPr lang="ja-JP" altLang="en-US" sz="2800" u="sng" dirty="0">
                <a:latin typeface="ＭＳ Ｐゴシック" panose="020B0600070205080204" pitchFamily="50" charset="-128"/>
                <a:ea typeface="ＭＳ Ｐゴシック" panose="020B0600070205080204" pitchFamily="50" charset="-128"/>
              </a:rPr>
              <a:t>日（木）</a:t>
            </a:r>
            <a:endParaRPr lang="en-US" altLang="ja-JP" sz="2800" u="sng" dirty="0">
              <a:latin typeface="ＭＳ Ｐゴシック" panose="020B0600070205080204" pitchFamily="50" charset="-128"/>
              <a:ea typeface="ＭＳ Ｐゴシック" panose="020B0600070205080204" pitchFamily="50" charset="-128"/>
            </a:endParaRPr>
          </a:p>
          <a:p>
            <a:pPr>
              <a:defRPr/>
            </a:pPr>
            <a:r>
              <a:rPr lang="ja-JP" altLang="en-US" sz="2000" b="1" dirty="0">
                <a:latin typeface="ＭＳ Ｐゴシック" panose="020B0600070205080204" pitchFamily="50" charset="-128"/>
                <a:ea typeface="ＭＳ Ｐゴシック" panose="020B0600070205080204" pitchFamily="50" charset="-128"/>
              </a:rPr>
              <a:t>　　</a:t>
            </a:r>
            <a:r>
              <a:rPr lang="en-US" altLang="ja-JP" sz="2000" b="1" u="sng" dirty="0">
                <a:solidFill>
                  <a:srgbClr val="FF0000"/>
                </a:solidFill>
                <a:latin typeface="ＭＳ Ｐゴシック" panose="020B0600070205080204" pitchFamily="50" charset="-128"/>
                <a:ea typeface="ＭＳ Ｐゴシック" panose="020B0600070205080204" pitchFamily="50" charset="-128"/>
              </a:rPr>
              <a:t>※</a:t>
            </a:r>
            <a:r>
              <a:rPr lang="ja-JP" altLang="en-US" sz="2000" b="1" u="sng" dirty="0">
                <a:solidFill>
                  <a:srgbClr val="FF0000"/>
                </a:solidFill>
                <a:latin typeface="ＭＳ Ｐゴシック" panose="020B0600070205080204" pitchFamily="50" charset="-128"/>
                <a:ea typeface="ＭＳ Ｐゴシック" panose="020B0600070205080204" pitchFamily="50" charset="-128"/>
              </a:rPr>
              <a:t>　</a:t>
            </a:r>
            <a:r>
              <a:rPr lang="en-US" altLang="ja-JP" sz="2000" b="1" u="sng" dirty="0">
                <a:solidFill>
                  <a:srgbClr val="FF0000"/>
                </a:solidFill>
                <a:latin typeface="ＭＳ Ｐゴシック" panose="020B0600070205080204" pitchFamily="50" charset="-128"/>
                <a:ea typeface="ＭＳ Ｐゴシック" panose="020B0600070205080204" pitchFamily="50" charset="-128"/>
              </a:rPr>
              <a:t>12</a:t>
            </a:r>
            <a:r>
              <a:rPr lang="ja-JP" altLang="en-US" sz="2000" b="1" u="sng" dirty="0">
                <a:solidFill>
                  <a:srgbClr val="FF0000"/>
                </a:solidFill>
                <a:latin typeface="ＭＳ Ｐゴシック" panose="020B0600070205080204" pitchFamily="50" charset="-128"/>
                <a:ea typeface="ＭＳ Ｐゴシック" panose="020B0600070205080204" pitchFamily="50" charset="-128"/>
              </a:rPr>
              <a:t>月中に返納しないようにお願いします。</a:t>
            </a:r>
            <a:endParaRPr lang="en-US" altLang="ja-JP" sz="2000" b="1" u="sng" dirty="0">
              <a:solidFill>
                <a:srgbClr val="FF0000"/>
              </a:solidFill>
              <a:latin typeface="ＭＳ Ｐゴシック" panose="020B0600070205080204" pitchFamily="50" charset="-128"/>
              <a:ea typeface="ＭＳ Ｐゴシック" panose="020B0600070205080204" pitchFamily="50" charset="-128"/>
            </a:endParaRPr>
          </a:p>
          <a:p>
            <a:pPr>
              <a:defRPr/>
            </a:pPr>
            <a:r>
              <a:rPr lang="ja-JP" altLang="en-US" sz="2000" b="1" dirty="0">
                <a:solidFill>
                  <a:srgbClr val="FF0000"/>
                </a:solidFill>
                <a:latin typeface="ＭＳ Ｐゴシック" panose="020B0600070205080204" pitchFamily="50" charset="-128"/>
                <a:ea typeface="ＭＳ Ｐゴシック" panose="020B0600070205080204" pitchFamily="50" charset="-128"/>
              </a:rPr>
              <a:t>　　</a:t>
            </a:r>
            <a:r>
              <a:rPr lang="en-US" altLang="ja-JP" sz="2000" b="1" u="sng" dirty="0">
                <a:solidFill>
                  <a:srgbClr val="FF0000"/>
                </a:solidFill>
                <a:latin typeface="ＭＳ Ｐゴシック" panose="020B0600070205080204" pitchFamily="50" charset="-128"/>
                <a:ea typeface="ＭＳ Ｐゴシック" panose="020B0600070205080204" pitchFamily="50" charset="-128"/>
              </a:rPr>
              <a:t>※</a:t>
            </a:r>
            <a:r>
              <a:rPr lang="ja-JP" altLang="en-US" sz="2000" b="1" u="sng" dirty="0">
                <a:solidFill>
                  <a:srgbClr val="FF0000"/>
                </a:solidFill>
                <a:latin typeface="ＭＳ Ｐゴシック" panose="020B0600070205080204" pitchFamily="50" charset="-128"/>
                <a:ea typeface="ＭＳ Ｐゴシック" panose="020B0600070205080204" pitchFamily="50" charset="-128"/>
              </a:rPr>
              <a:t>　</a:t>
            </a:r>
            <a:r>
              <a:rPr lang="en-US" altLang="ja-JP" sz="2000" b="1" u="sng" dirty="0">
                <a:solidFill>
                  <a:srgbClr val="FF0000"/>
                </a:solidFill>
                <a:latin typeface="ＭＳ Ｐゴシック" panose="020B0600070205080204" pitchFamily="50" charset="-128"/>
                <a:ea typeface="ＭＳ Ｐゴシック" panose="020B0600070205080204" pitchFamily="50" charset="-128"/>
              </a:rPr>
              <a:t>15</a:t>
            </a:r>
            <a:r>
              <a:rPr lang="ja-JP" altLang="en-US" sz="2000" b="1" u="sng" dirty="0">
                <a:solidFill>
                  <a:srgbClr val="FF0000"/>
                </a:solidFill>
                <a:latin typeface="ＭＳ Ｐゴシック" panose="020B0600070205080204" pitchFamily="50" charset="-128"/>
                <a:ea typeface="ＭＳ Ｐゴシック" panose="020B0600070205080204" pitchFamily="50" charset="-128"/>
              </a:rPr>
              <a:t>日を超過すると，遅延理由書の提出が必要です。</a:t>
            </a:r>
            <a:endParaRPr lang="en-US" altLang="ja-JP" sz="2000" b="1" u="sng" dirty="0">
              <a:solidFill>
                <a:srgbClr val="FF0000"/>
              </a:solidFill>
              <a:latin typeface="ＭＳ Ｐゴシック" panose="020B0600070205080204" pitchFamily="50" charset="-128"/>
              <a:ea typeface="ＭＳ Ｐゴシック" panose="020B0600070205080204" pitchFamily="50" charset="-128"/>
            </a:endParaRPr>
          </a:p>
        </p:txBody>
      </p:sp>
      <p:cxnSp>
        <p:nvCxnSpPr>
          <p:cNvPr id="7" name="直線矢印コネクタ 6">
            <a:extLst>
              <a:ext uri="{FF2B5EF4-FFF2-40B4-BE49-F238E27FC236}">
                <a16:creationId xmlns:a16="http://schemas.microsoft.com/office/drawing/2014/main" id="{364EB6DE-D844-4FBD-868A-EBBA3A453CE2}"/>
              </a:ext>
            </a:extLst>
          </p:cNvPr>
          <p:cNvCxnSpPr/>
          <p:nvPr/>
        </p:nvCxnSpPr>
        <p:spPr>
          <a:xfrm>
            <a:off x="4572000" y="2171705"/>
            <a:ext cx="0" cy="431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正方形/長方形 7">
            <a:extLst>
              <a:ext uri="{FF2B5EF4-FFF2-40B4-BE49-F238E27FC236}">
                <a16:creationId xmlns:a16="http://schemas.microsoft.com/office/drawing/2014/main" id="{FF3A24BA-7DA1-4052-A54B-49D051256C9B}"/>
              </a:ext>
            </a:extLst>
          </p:cNvPr>
          <p:cNvSpPr/>
          <p:nvPr/>
        </p:nvSpPr>
        <p:spPr>
          <a:xfrm>
            <a:off x="3175" y="0"/>
            <a:ext cx="9144000" cy="67599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今後の流れ</a:t>
            </a:r>
          </a:p>
        </p:txBody>
      </p:sp>
      <p:sp>
        <p:nvSpPr>
          <p:cNvPr id="9" name="角丸四角形 8">
            <a:extLst>
              <a:ext uri="{FF2B5EF4-FFF2-40B4-BE49-F238E27FC236}">
                <a16:creationId xmlns:a16="http://schemas.microsoft.com/office/drawing/2014/main" id="{A508A6C8-6976-4790-8B97-6D0146EF71BC}"/>
              </a:ext>
            </a:extLst>
          </p:cNvPr>
          <p:cNvSpPr/>
          <p:nvPr/>
        </p:nvSpPr>
        <p:spPr>
          <a:xfrm>
            <a:off x="863588" y="5494719"/>
            <a:ext cx="7416824" cy="1046961"/>
          </a:xfrm>
          <a:prstGeom prst="roundRect">
            <a:avLst/>
          </a:prstGeom>
          <a:solidFill>
            <a:srgbClr val="FFCCFF"/>
          </a:solidFill>
          <a:ln>
            <a:solidFill>
              <a:srgbClr val="FFCCFF"/>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2800" dirty="0">
                <a:latin typeface="ＭＳ Ｐゴシック" panose="020B0600070205080204" pitchFamily="50" charset="-128"/>
                <a:ea typeface="ＭＳ Ｐゴシック" panose="020B0600070205080204" pitchFamily="50" charset="-128"/>
              </a:rPr>
              <a:t>令和８年１月からは</a:t>
            </a:r>
            <a:r>
              <a:rPr lang="en-US" altLang="ja-JP" sz="2800" b="1" dirty="0">
                <a:solidFill>
                  <a:srgbClr val="FF0000"/>
                </a:solidFill>
                <a:latin typeface="ＭＳ Ｐゴシック" panose="020B0600070205080204" pitchFamily="50" charset="-128"/>
                <a:ea typeface="ＭＳ Ｐゴシック" panose="020B0600070205080204" pitchFamily="50" charset="-128"/>
              </a:rPr>
              <a:t>06</a:t>
            </a:r>
            <a:r>
              <a:rPr lang="ja-JP" altLang="en-US" sz="2800" b="1" dirty="0" err="1">
                <a:solidFill>
                  <a:srgbClr val="FF0000"/>
                </a:solidFill>
                <a:latin typeface="ＭＳ Ｐゴシック" panose="020B0600070205080204" pitchFamily="50" charset="-128"/>
                <a:ea typeface="ＭＳ Ｐゴシック" panose="020B0600070205080204" pitchFamily="50" charset="-128"/>
              </a:rPr>
              <a:t>，</a:t>
            </a:r>
            <a:r>
              <a:rPr lang="en-US" altLang="ja-JP" sz="2800" b="1" dirty="0">
                <a:solidFill>
                  <a:srgbClr val="FF0000"/>
                </a:solidFill>
                <a:latin typeface="ＭＳ Ｐゴシック" panose="020B0600070205080204" pitchFamily="50" charset="-128"/>
                <a:ea typeface="ＭＳ Ｐゴシック" panose="020B0600070205080204" pitchFamily="50" charset="-128"/>
              </a:rPr>
              <a:t>07</a:t>
            </a:r>
            <a:r>
              <a:rPr lang="ja-JP" altLang="en-US" sz="2800" b="1" dirty="0" err="1">
                <a:solidFill>
                  <a:srgbClr val="FF0000"/>
                </a:solidFill>
                <a:latin typeface="ＭＳ Ｐゴシック" panose="020B0600070205080204" pitchFamily="50" charset="-128"/>
                <a:ea typeface="ＭＳ Ｐゴシック" panose="020B0600070205080204" pitchFamily="50" charset="-128"/>
              </a:rPr>
              <a:t>，</a:t>
            </a:r>
            <a:r>
              <a:rPr lang="en-US" altLang="ja-JP" sz="2800" b="1" dirty="0">
                <a:solidFill>
                  <a:srgbClr val="FF0000"/>
                </a:solidFill>
                <a:latin typeface="ＭＳ Ｐゴシック" panose="020B0600070205080204" pitchFamily="50" charset="-128"/>
                <a:ea typeface="ＭＳ Ｐゴシック" panose="020B0600070205080204" pitchFamily="50" charset="-128"/>
              </a:rPr>
              <a:t>08</a:t>
            </a:r>
            <a:r>
              <a:rPr lang="ja-JP" altLang="en-US" sz="2800" dirty="0">
                <a:latin typeface="ＭＳ Ｐゴシック" panose="020B0600070205080204" pitchFamily="50" charset="-128"/>
                <a:ea typeface="ＭＳ Ｐゴシック" panose="020B0600070205080204" pitchFamily="50" charset="-128"/>
              </a:rPr>
              <a:t>で始まる</a:t>
            </a:r>
            <a:endParaRPr lang="en-US" altLang="ja-JP" sz="2800" dirty="0">
              <a:latin typeface="ＭＳ Ｐゴシック" panose="020B0600070205080204" pitchFamily="50" charset="-128"/>
              <a:ea typeface="ＭＳ Ｐゴシック" panose="020B0600070205080204" pitchFamily="50" charset="-128"/>
            </a:endParaRPr>
          </a:p>
          <a:p>
            <a:pPr algn="ctr">
              <a:defRPr/>
            </a:pPr>
            <a:r>
              <a:rPr lang="ja-JP" altLang="en-US" sz="2800" dirty="0">
                <a:latin typeface="ＭＳ Ｐゴシック" panose="020B0600070205080204" pitchFamily="50" charset="-128"/>
                <a:ea typeface="ＭＳ Ｐゴシック" panose="020B0600070205080204" pitchFamily="50" charset="-128"/>
              </a:rPr>
              <a:t>麻薬免許番号のみが有効です。</a:t>
            </a:r>
            <a:endParaRPr lang="en-US" altLang="ja-JP" sz="2800" dirty="0">
              <a:latin typeface="ＭＳ Ｐゴシック" panose="020B0600070205080204" pitchFamily="50" charset="-128"/>
              <a:ea typeface="ＭＳ Ｐゴシック" panose="020B0600070205080204" pitchFamily="50"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4">
            <a:extLst>
              <a:ext uri="{FF2B5EF4-FFF2-40B4-BE49-F238E27FC236}">
                <a16:creationId xmlns:a16="http://schemas.microsoft.com/office/drawing/2014/main" id="{C775D9DF-F82C-461C-B4FA-4B8945A04D4E}"/>
              </a:ext>
            </a:extLst>
          </p:cNvPr>
          <p:cNvSpPr>
            <a:spLocks noChangeArrowheads="1"/>
          </p:cNvSpPr>
          <p:nvPr/>
        </p:nvSpPr>
        <p:spPr bwMode="auto">
          <a:xfrm>
            <a:off x="0" y="2852738"/>
            <a:ext cx="9144000" cy="1143000"/>
          </a:xfrm>
          <a:prstGeom prst="rect">
            <a:avLst/>
          </a:prstGeom>
          <a:noFill/>
          <a:ln w="9525">
            <a:noFill/>
            <a:miter lim="800000"/>
            <a:headEnd/>
            <a:tailEnd/>
          </a:ln>
        </p:spPr>
        <p:txBody>
          <a:bodyPr anchor="ctr"/>
          <a:lstStyle/>
          <a:p>
            <a:pPr algn="ctr" eaLnBrk="1" hangingPunct="1">
              <a:defRPr/>
            </a:pPr>
            <a:r>
              <a:rPr lang="ja-JP" altLang="en-US" sz="4800" dirty="0">
                <a:solidFill>
                  <a:schemeClr val="tx2"/>
                </a:solidFill>
                <a:effectLst>
                  <a:outerShdw blurRad="38100" dist="38100" dir="2700000" algn="tl">
                    <a:srgbClr val="000000">
                      <a:alpha val="43137"/>
                    </a:srgbClr>
                  </a:outerShdw>
                </a:effectLst>
                <a:latin typeface="Arial" charset="0"/>
              </a:rPr>
              <a:t>麻薬の取扱いについて</a:t>
            </a:r>
          </a:p>
        </p:txBody>
      </p:sp>
      <p:sp>
        <p:nvSpPr>
          <p:cNvPr id="12291" name="スライド番号プレースホルダ 4">
            <a:extLst>
              <a:ext uri="{FF2B5EF4-FFF2-40B4-BE49-F238E27FC236}">
                <a16:creationId xmlns:a16="http://schemas.microsoft.com/office/drawing/2014/main" id="{19BD7AC2-C6A5-41AC-86FE-93A9602578C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539B11A5-9FD0-406A-8A8F-F31D660E57F6}"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21</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4ABC0883-5909-426C-97F7-F7554F58CE1E}"/>
              </a:ext>
            </a:extLst>
          </p:cNvPr>
          <p:cNvSpPr/>
          <p:nvPr/>
        </p:nvSpPr>
        <p:spPr>
          <a:xfrm>
            <a:off x="755650" y="2492375"/>
            <a:ext cx="7608888" cy="1274763"/>
          </a:xfrm>
          <a:prstGeom prst="rect">
            <a:avLst/>
          </a:prstGeom>
        </p:spPr>
        <p:txBody>
          <a:bodyPr>
            <a:spAutoFit/>
          </a:bodyPr>
          <a:lstStyle/>
          <a:p>
            <a:pPr marL="273050" indent="-273050" eaLnBrk="1" hangingPunct="1">
              <a:lnSpc>
                <a:spcPct val="80000"/>
              </a:lnSpc>
              <a:spcBef>
                <a:spcPct val="20000"/>
              </a:spcBef>
              <a:buClr>
                <a:srgbClr val="0BD0D9"/>
              </a:buClr>
              <a:buSzPct val="95000"/>
              <a:defRPr/>
            </a:pPr>
            <a:r>
              <a:rPr lang="ja-JP" altLang="en-US" sz="3200" dirty="0">
                <a:solidFill>
                  <a:prstClr val="black"/>
                </a:solidFill>
                <a:latin typeface="+mj-ea"/>
                <a:ea typeface="+mj-ea"/>
              </a:rPr>
              <a:t>　麻薬取扱者は，その所有し，又は管理する麻薬を，その</a:t>
            </a:r>
            <a:r>
              <a:rPr lang="ja-JP" altLang="en-US" sz="3200" dirty="0">
                <a:solidFill>
                  <a:srgbClr val="FF0000"/>
                </a:solidFill>
                <a:latin typeface="+mj-ea"/>
                <a:ea typeface="+mj-ea"/>
              </a:rPr>
              <a:t>麻薬業務所内で</a:t>
            </a:r>
            <a:r>
              <a:rPr lang="ja-JP" altLang="en-US" sz="3200" dirty="0">
                <a:solidFill>
                  <a:prstClr val="black"/>
                </a:solidFill>
                <a:latin typeface="+mj-ea"/>
                <a:ea typeface="+mj-ea"/>
              </a:rPr>
              <a:t>保管しなければならない。</a:t>
            </a:r>
            <a:endParaRPr lang="en-US" altLang="ja-JP" sz="3200" dirty="0">
              <a:solidFill>
                <a:prstClr val="black"/>
              </a:solidFill>
              <a:latin typeface="+mj-ea"/>
              <a:ea typeface="+mj-ea"/>
            </a:endParaRPr>
          </a:p>
        </p:txBody>
      </p:sp>
      <p:sp>
        <p:nvSpPr>
          <p:cNvPr id="5" name="正方形/長方形 4">
            <a:extLst>
              <a:ext uri="{FF2B5EF4-FFF2-40B4-BE49-F238E27FC236}">
                <a16:creationId xmlns:a16="http://schemas.microsoft.com/office/drawing/2014/main" id="{866AB861-98C4-4F80-8771-073CA25BD77A}"/>
              </a:ext>
            </a:extLst>
          </p:cNvPr>
          <p:cNvSpPr/>
          <p:nvPr/>
        </p:nvSpPr>
        <p:spPr>
          <a:xfrm>
            <a:off x="755650" y="4132263"/>
            <a:ext cx="7440613" cy="2162175"/>
          </a:xfrm>
          <a:prstGeom prst="rect">
            <a:avLst/>
          </a:prstGeom>
        </p:spPr>
        <p:txBody>
          <a:bodyPr>
            <a:spAutoFit/>
          </a:bodyPr>
          <a:lstStyle/>
          <a:p>
            <a:pPr marL="273050" indent="-273050" eaLnBrk="1" hangingPunct="1">
              <a:lnSpc>
                <a:spcPct val="80000"/>
              </a:lnSpc>
              <a:spcBef>
                <a:spcPct val="20000"/>
              </a:spcBef>
              <a:buClr>
                <a:srgbClr val="0BD0D9"/>
              </a:buClr>
              <a:buSzPct val="95000"/>
              <a:defRPr/>
            </a:pPr>
            <a:r>
              <a:rPr lang="ja-JP" altLang="en-US" sz="3200" dirty="0">
                <a:solidFill>
                  <a:prstClr val="black"/>
                </a:solidFill>
                <a:latin typeface="+mj-ea"/>
                <a:ea typeface="+mj-ea"/>
              </a:rPr>
              <a:t>２　前項の保管は，麻薬以外の医薬品（覚せい剤を除く。）と</a:t>
            </a:r>
            <a:r>
              <a:rPr lang="ja-JP" altLang="en-US" sz="3200" dirty="0">
                <a:solidFill>
                  <a:srgbClr val="FF0000"/>
                </a:solidFill>
                <a:latin typeface="+mj-ea"/>
                <a:ea typeface="+mj-ea"/>
              </a:rPr>
              <a:t>区別</a:t>
            </a:r>
            <a:r>
              <a:rPr lang="ja-JP" altLang="en-US" sz="3200" dirty="0">
                <a:solidFill>
                  <a:prstClr val="black"/>
                </a:solidFill>
                <a:latin typeface="+mj-ea"/>
                <a:ea typeface="+mj-ea"/>
              </a:rPr>
              <a:t>し，</a:t>
            </a:r>
            <a:r>
              <a:rPr lang="ja-JP" altLang="en-US" sz="3200" dirty="0">
                <a:solidFill>
                  <a:srgbClr val="FF0000"/>
                </a:solidFill>
                <a:latin typeface="+mj-ea"/>
                <a:ea typeface="+mj-ea"/>
              </a:rPr>
              <a:t>かぎをかけた堅固な設備内</a:t>
            </a:r>
            <a:r>
              <a:rPr lang="ja-JP" altLang="en-US" sz="3200" dirty="0">
                <a:solidFill>
                  <a:prstClr val="black"/>
                </a:solidFill>
                <a:latin typeface="+mj-ea"/>
                <a:ea typeface="+mj-ea"/>
              </a:rPr>
              <a:t>に貯蔵して行わなければならない。</a:t>
            </a:r>
          </a:p>
          <a:p>
            <a:pPr marL="273050" indent="-273050" eaLnBrk="1" hangingPunct="1">
              <a:lnSpc>
                <a:spcPct val="80000"/>
              </a:lnSpc>
              <a:spcBef>
                <a:spcPct val="20000"/>
              </a:spcBef>
              <a:buClr>
                <a:srgbClr val="0BD0D9"/>
              </a:buClr>
              <a:buSzPct val="95000"/>
              <a:defRPr/>
            </a:pPr>
            <a:endParaRPr lang="ja-JP" altLang="en-US" sz="3200" dirty="0">
              <a:solidFill>
                <a:prstClr val="black"/>
              </a:solidFill>
              <a:latin typeface="+mj-ea"/>
              <a:ea typeface="+mj-ea"/>
            </a:endParaRPr>
          </a:p>
        </p:txBody>
      </p:sp>
      <p:sp>
        <p:nvSpPr>
          <p:cNvPr id="14341" name="スライド番号プレースホルダ 5">
            <a:extLst>
              <a:ext uri="{FF2B5EF4-FFF2-40B4-BE49-F238E27FC236}">
                <a16:creationId xmlns:a16="http://schemas.microsoft.com/office/drawing/2014/main" id="{12755B45-CDFC-4C2C-AED7-FEACB328E7F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755EE966-5323-43D8-B329-CEB53737EAF7}"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22</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
        <p:nvSpPr>
          <p:cNvPr id="7" name="正方形/長方形 6">
            <a:extLst>
              <a:ext uri="{FF2B5EF4-FFF2-40B4-BE49-F238E27FC236}">
                <a16:creationId xmlns:a16="http://schemas.microsoft.com/office/drawing/2014/main" id="{3B0AFF8F-7BE2-4351-AF93-5D05F3D7ED1F}"/>
              </a:ext>
            </a:extLst>
          </p:cNvPr>
          <p:cNvSpPr/>
          <p:nvPr/>
        </p:nvSpPr>
        <p:spPr>
          <a:xfrm>
            <a:off x="587499" y="1529735"/>
            <a:ext cx="7969002" cy="523220"/>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eaLnBrk="1" hangingPunct="1">
              <a:defRPr/>
            </a:pPr>
            <a:r>
              <a:rPr lang="ja-JP" altLang="en-US" sz="2800" dirty="0">
                <a:latin typeface="+mj-ea"/>
                <a:ea typeface="+mj-ea"/>
              </a:rPr>
              <a:t>麻薬及び向精神薬取締法（麻向法） 第３４条（保管）</a:t>
            </a:r>
            <a:endParaRPr lang="en-US" altLang="ja-JP" sz="2800" dirty="0">
              <a:latin typeface="+mj-ea"/>
              <a:ea typeface="+mj-ea"/>
            </a:endParaRPr>
          </a:p>
        </p:txBody>
      </p:sp>
      <p:sp>
        <p:nvSpPr>
          <p:cNvPr id="14345" name="コンテンツ プレースホルダー 1">
            <a:extLst>
              <a:ext uri="{FF2B5EF4-FFF2-40B4-BE49-F238E27FC236}">
                <a16:creationId xmlns:a16="http://schemas.microsoft.com/office/drawing/2014/main" id="{D7CBF26B-029F-4D1A-91D4-E138A3616110}"/>
              </a:ext>
            </a:extLst>
          </p:cNvPr>
          <p:cNvSpPr>
            <a:spLocks noGrp="1"/>
          </p:cNvSpPr>
          <p:nvPr>
            <p:ph idx="1"/>
          </p:nvPr>
        </p:nvSpPr>
        <p:spPr/>
        <p:txBody>
          <a:bodyPr/>
          <a:lstStyle/>
          <a:p>
            <a:pPr marL="0" indent="0">
              <a:buFont typeface="Wingdings 2" panose="05020102010507070707" pitchFamily="18" charset="2"/>
              <a:buNone/>
            </a:pPr>
            <a:endParaRPr lang="en-US" altLang="ja-JP" dirty="0">
              <a:latin typeface="+mj-ea"/>
              <a:ea typeface="+mj-ea"/>
            </a:endParaRPr>
          </a:p>
          <a:p>
            <a:pPr marL="0" indent="0">
              <a:buFont typeface="Wingdings 2" panose="05020102010507070707" pitchFamily="18" charset="2"/>
              <a:buNone/>
            </a:pPr>
            <a:endParaRPr lang="ja-JP" altLang="en-US" dirty="0">
              <a:latin typeface="+mj-ea"/>
              <a:ea typeface="+mj-ea"/>
            </a:endParaRPr>
          </a:p>
        </p:txBody>
      </p:sp>
      <p:sp>
        <p:nvSpPr>
          <p:cNvPr id="8" name="正方形/長方形 7">
            <a:extLst>
              <a:ext uri="{FF2B5EF4-FFF2-40B4-BE49-F238E27FC236}">
                <a16:creationId xmlns:a16="http://schemas.microsoft.com/office/drawing/2014/main" id="{67B8858A-F8C3-4416-BC99-AAF48D606E00}"/>
              </a:ext>
            </a:extLst>
          </p:cNvPr>
          <p:cNvSpPr/>
          <p:nvPr/>
        </p:nvSpPr>
        <p:spPr>
          <a:xfrm>
            <a:off x="3175" y="0"/>
            <a:ext cx="9144000" cy="67599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麻薬の保管・管理</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11" descr="mono33418707-100204-02">
            <a:extLst>
              <a:ext uri="{FF2B5EF4-FFF2-40B4-BE49-F238E27FC236}">
                <a16:creationId xmlns:a16="http://schemas.microsoft.com/office/drawing/2014/main" id="{787B94DC-3911-4ACE-BB7A-E5575086D8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2133600"/>
            <a:ext cx="2951162"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12">
            <a:extLst>
              <a:ext uri="{FF2B5EF4-FFF2-40B4-BE49-F238E27FC236}">
                <a16:creationId xmlns:a16="http://schemas.microsoft.com/office/drawing/2014/main" id="{7E1C8F51-CA9C-444C-B502-0576C4F29243}"/>
              </a:ext>
            </a:extLst>
          </p:cNvPr>
          <p:cNvSpPr txBox="1">
            <a:spLocks noChangeArrowheads="1"/>
          </p:cNvSpPr>
          <p:nvPr/>
        </p:nvSpPr>
        <p:spPr bwMode="auto">
          <a:xfrm>
            <a:off x="864394" y="5547314"/>
            <a:ext cx="7272338" cy="830263"/>
          </a:xfrm>
          <a:prstGeom prst="rect">
            <a:avLst/>
          </a:prstGeom>
          <a:noFill/>
          <a:ln w="9525">
            <a:noFill/>
            <a:miter lim="800000"/>
            <a:headEnd/>
            <a:tailEnd/>
          </a:ln>
        </p:spPr>
        <p:txBody>
          <a:bodyPr>
            <a:spAutoFit/>
          </a:bodyPr>
          <a:lstStyle/>
          <a:p>
            <a:pPr eaLnBrk="1" hangingPunct="1">
              <a:spcBef>
                <a:spcPct val="50000"/>
              </a:spcBef>
              <a:defRPr/>
            </a:pPr>
            <a:r>
              <a:rPr lang="ja-JP" altLang="en-US" sz="2400" dirty="0">
                <a:solidFill>
                  <a:srgbClr val="FF0000"/>
                </a:solidFill>
                <a:latin typeface="+mj-ea"/>
                <a:ea typeface="+mj-ea"/>
              </a:rPr>
              <a:t>手提げ金庫，スチール製のロッカー，事務机の引き出し等は麻薬の保管庫とはなりません。</a:t>
            </a:r>
          </a:p>
        </p:txBody>
      </p:sp>
      <p:sp>
        <p:nvSpPr>
          <p:cNvPr id="10250" name="Rectangle 11">
            <a:extLst>
              <a:ext uri="{FF2B5EF4-FFF2-40B4-BE49-F238E27FC236}">
                <a16:creationId xmlns:a16="http://schemas.microsoft.com/office/drawing/2014/main" id="{04CB10F0-E182-495A-94F7-A095D21270F4}"/>
              </a:ext>
            </a:extLst>
          </p:cNvPr>
          <p:cNvSpPr>
            <a:spLocks noChangeArrowheads="1"/>
          </p:cNvSpPr>
          <p:nvPr/>
        </p:nvSpPr>
        <p:spPr bwMode="auto">
          <a:xfrm>
            <a:off x="756444" y="5500289"/>
            <a:ext cx="7488238" cy="1008063"/>
          </a:xfrm>
          <a:prstGeom prst="rect">
            <a:avLst/>
          </a:prstGeom>
          <a:solidFill>
            <a:schemeClr val="accent1">
              <a:alpha val="0"/>
            </a:schemeClr>
          </a:solidFill>
          <a:ln w="38100">
            <a:solidFill>
              <a:srgbClr val="FF0000"/>
            </a:solidFill>
            <a:miter lim="800000"/>
            <a:headEnd/>
            <a:tailEnd/>
          </a:ln>
        </p:spPr>
        <p:txBody>
          <a:bodyPr wrap="none" anchor="ctr"/>
          <a:lstStyle/>
          <a:p>
            <a:pPr eaLnBrk="1" hangingPunct="1">
              <a:defRPr/>
            </a:pPr>
            <a:endParaRPr lang="ja-JP" altLang="en-US">
              <a:latin typeface="+mj-ea"/>
              <a:ea typeface="+mj-ea"/>
            </a:endParaRPr>
          </a:p>
        </p:txBody>
      </p:sp>
      <p:sp>
        <p:nvSpPr>
          <p:cNvPr id="15377" name="スライド番号プレースホルダ 11">
            <a:extLst>
              <a:ext uri="{FF2B5EF4-FFF2-40B4-BE49-F238E27FC236}">
                <a16:creationId xmlns:a16="http://schemas.microsoft.com/office/drawing/2014/main" id="{12B51A03-3E8E-4EBB-95C8-C4EB7416E0C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B5ECFC2E-4B26-44D0-A20D-635E7C4A3827}"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23</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
        <p:nvSpPr>
          <p:cNvPr id="3" name="吹き出し: 角を丸めた四角形 2">
            <a:extLst>
              <a:ext uri="{FF2B5EF4-FFF2-40B4-BE49-F238E27FC236}">
                <a16:creationId xmlns:a16="http://schemas.microsoft.com/office/drawing/2014/main" id="{3506DFF3-B684-4854-8D5B-6C4527C60DAA}"/>
              </a:ext>
            </a:extLst>
          </p:cNvPr>
          <p:cNvSpPr/>
          <p:nvPr/>
        </p:nvSpPr>
        <p:spPr>
          <a:xfrm>
            <a:off x="185720" y="1672828"/>
            <a:ext cx="2730517" cy="1079500"/>
          </a:xfrm>
          <a:prstGeom prst="wedgeRoundRectCallout">
            <a:avLst>
              <a:gd name="adj1" fmla="val 74820"/>
              <a:gd name="adj2" fmla="val 45711"/>
              <a:gd name="adj3" fmla="val 16667"/>
            </a:avLst>
          </a:prstGeom>
          <a:solidFill>
            <a:srgbClr val="FFCCCC"/>
          </a:solidFill>
          <a:ln>
            <a:solidFill>
              <a:srgbClr val="FFCCCC"/>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2800" dirty="0">
                <a:latin typeface="+mj-ea"/>
                <a:ea typeface="+mj-ea"/>
              </a:rPr>
              <a:t>麻薬業務所内に設置</a:t>
            </a:r>
          </a:p>
        </p:txBody>
      </p:sp>
      <p:sp>
        <p:nvSpPr>
          <p:cNvPr id="14" name="吹き出し: 角を丸めた四角形 13">
            <a:extLst>
              <a:ext uri="{FF2B5EF4-FFF2-40B4-BE49-F238E27FC236}">
                <a16:creationId xmlns:a16="http://schemas.microsoft.com/office/drawing/2014/main" id="{613C181B-AC54-4F4D-AC87-6E87FA78691D}"/>
              </a:ext>
            </a:extLst>
          </p:cNvPr>
          <p:cNvSpPr/>
          <p:nvPr/>
        </p:nvSpPr>
        <p:spPr>
          <a:xfrm>
            <a:off x="251520" y="3980409"/>
            <a:ext cx="2664718" cy="1079500"/>
          </a:xfrm>
          <a:prstGeom prst="wedgeRoundRectCallout">
            <a:avLst>
              <a:gd name="adj1" fmla="val 74219"/>
              <a:gd name="adj2" fmla="val -70283"/>
              <a:gd name="adj3" fmla="val 16667"/>
            </a:avLst>
          </a:prstGeom>
          <a:solidFill>
            <a:srgbClr val="FFCCCC"/>
          </a:solidFill>
          <a:ln>
            <a:solidFill>
              <a:srgbClr val="FFCCCC"/>
            </a:solidFill>
          </a:ln>
        </p:spPr>
        <p:style>
          <a:lnRef idx="2">
            <a:schemeClr val="accent4"/>
          </a:lnRef>
          <a:fillRef idx="1">
            <a:schemeClr val="lt1"/>
          </a:fillRef>
          <a:effectRef idx="0">
            <a:schemeClr val="accent4"/>
          </a:effectRef>
          <a:fontRef idx="minor">
            <a:schemeClr val="dk1"/>
          </a:fontRef>
        </p:style>
        <p:txBody>
          <a:bodyPr rtlCol="0" anchor="ctr"/>
          <a:lstStyle/>
          <a:p>
            <a:pPr eaLnBrk="1" hangingPunct="1">
              <a:defRPr/>
            </a:pPr>
            <a:r>
              <a:rPr lang="ja-JP" altLang="en-US" sz="2400" dirty="0">
                <a:latin typeface="+mj-ea"/>
                <a:ea typeface="+mj-ea"/>
              </a:rPr>
              <a:t>施錠は２箇所以上が望ましい</a:t>
            </a:r>
          </a:p>
        </p:txBody>
      </p:sp>
      <p:sp>
        <p:nvSpPr>
          <p:cNvPr id="15" name="吹き出し: 角を丸めた四角形 14">
            <a:extLst>
              <a:ext uri="{FF2B5EF4-FFF2-40B4-BE49-F238E27FC236}">
                <a16:creationId xmlns:a16="http://schemas.microsoft.com/office/drawing/2014/main" id="{748F5281-A8B8-4597-9555-DC9B8C529801}"/>
              </a:ext>
            </a:extLst>
          </p:cNvPr>
          <p:cNvSpPr/>
          <p:nvPr/>
        </p:nvSpPr>
        <p:spPr>
          <a:xfrm>
            <a:off x="5796136" y="1672828"/>
            <a:ext cx="3240285" cy="1753641"/>
          </a:xfrm>
          <a:prstGeom prst="wedgeRoundRectCallout">
            <a:avLst>
              <a:gd name="adj1" fmla="val -69168"/>
              <a:gd name="adj2" fmla="val 18501"/>
              <a:gd name="adj3" fmla="val 16667"/>
            </a:avLst>
          </a:prstGeom>
          <a:solidFill>
            <a:srgbClr val="FFCCCC"/>
          </a:solidFill>
          <a:ln>
            <a:solidFill>
              <a:srgbClr val="FFCCCC"/>
            </a:solidFill>
          </a:ln>
        </p:spPr>
        <p:style>
          <a:lnRef idx="2">
            <a:schemeClr val="accent4"/>
          </a:lnRef>
          <a:fillRef idx="1">
            <a:schemeClr val="lt1"/>
          </a:fillRef>
          <a:effectRef idx="0">
            <a:schemeClr val="accent4"/>
          </a:effectRef>
          <a:fontRef idx="minor">
            <a:schemeClr val="dk1"/>
          </a:fontRef>
        </p:style>
        <p:txBody>
          <a:bodyPr rtlCol="0" anchor="ctr"/>
          <a:lstStyle/>
          <a:p>
            <a:pPr algn="ctr" eaLnBrk="1" hangingPunct="1">
              <a:defRPr/>
            </a:pPr>
            <a:r>
              <a:rPr lang="ja-JP" altLang="en-US" sz="2400" dirty="0">
                <a:solidFill>
                  <a:srgbClr val="000000"/>
                </a:solidFill>
                <a:latin typeface="+mj-ea"/>
                <a:ea typeface="+mj-ea"/>
              </a:rPr>
              <a:t>麻薬専用</a:t>
            </a:r>
            <a:endParaRPr lang="en-US" altLang="ja-JP" sz="2400" dirty="0">
              <a:solidFill>
                <a:srgbClr val="000000"/>
              </a:solidFill>
              <a:latin typeface="+mj-ea"/>
              <a:ea typeface="+mj-ea"/>
            </a:endParaRPr>
          </a:p>
          <a:p>
            <a:pPr algn="ctr" eaLnBrk="1" hangingPunct="1">
              <a:defRPr/>
            </a:pPr>
            <a:r>
              <a:rPr lang="ja-JP" altLang="en-US" sz="2400" dirty="0">
                <a:solidFill>
                  <a:srgbClr val="000000"/>
                </a:solidFill>
                <a:latin typeface="+mj-ea"/>
                <a:ea typeface="+mj-ea"/>
              </a:rPr>
              <a:t>（麻薬，覚醒剤以外の医薬品を保管してはならない）</a:t>
            </a:r>
            <a:endParaRPr lang="ja-JP" altLang="en-US" sz="2400" b="1" dirty="0">
              <a:latin typeface="+mj-ea"/>
              <a:ea typeface="+mj-ea"/>
            </a:endParaRPr>
          </a:p>
        </p:txBody>
      </p:sp>
      <p:sp>
        <p:nvSpPr>
          <p:cNvPr id="16" name="吹き出し: 角を丸めた四角形 15">
            <a:extLst>
              <a:ext uri="{FF2B5EF4-FFF2-40B4-BE49-F238E27FC236}">
                <a16:creationId xmlns:a16="http://schemas.microsoft.com/office/drawing/2014/main" id="{A97DC775-5D51-4C19-8D28-48D1E05E485F}"/>
              </a:ext>
            </a:extLst>
          </p:cNvPr>
          <p:cNvSpPr/>
          <p:nvPr/>
        </p:nvSpPr>
        <p:spPr>
          <a:xfrm>
            <a:off x="5796135" y="3984036"/>
            <a:ext cx="3240285" cy="1079500"/>
          </a:xfrm>
          <a:prstGeom prst="wedgeRoundRectCallout">
            <a:avLst>
              <a:gd name="adj1" fmla="val -77571"/>
              <a:gd name="adj2" fmla="val -48916"/>
              <a:gd name="adj3" fmla="val 16667"/>
            </a:avLst>
          </a:prstGeom>
          <a:solidFill>
            <a:srgbClr val="FFCCCC"/>
          </a:solidFill>
          <a:ln>
            <a:solidFill>
              <a:srgbClr val="FFCCCC"/>
            </a:solidFill>
          </a:ln>
        </p:spPr>
        <p:style>
          <a:lnRef idx="2">
            <a:schemeClr val="accent4"/>
          </a:lnRef>
          <a:fillRef idx="1">
            <a:schemeClr val="lt1"/>
          </a:fillRef>
          <a:effectRef idx="0">
            <a:schemeClr val="accent4"/>
          </a:effectRef>
          <a:fontRef idx="minor">
            <a:schemeClr val="dk1"/>
          </a:fontRef>
        </p:style>
        <p:txBody>
          <a:bodyPr rtlCol="0" anchor="ctr"/>
          <a:lstStyle/>
          <a:p>
            <a:pPr algn="ctr" eaLnBrk="1" hangingPunct="1">
              <a:defRPr/>
            </a:pPr>
            <a:r>
              <a:rPr lang="ja-JP" altLang="en-US" sz="2400" dirty="0">
                <a:latin typeface="+mj-ea"/>
                <a:ea typeface="+mj-ea"/>
              </a:rPr>
              <a:t>重量金庫</a:t>
            </a:r>
            <a:endParaRPr lang="en-US" altLang="ja-JP" sz="2400" dirty="0">
              <a:latin typeface="+mj-ea"/>
              <a:ea typeface="+mj-ea"/>
            </a:endParaRPr>
          </a:p>
          <a:p>
            <a:pPr algn="ctr" eaLnBrk="1" hangingPunct="1">
              <a:defRPr/>
            </a:pPr>
            <a:r>
              <a:rPr lang="ja-JP" altLang="en-US" sz="2400" dirty="0">
                <a:latin typeface="+mj-ea"/>
                <a:ea typeface="+mj-ea"/>
              </a:rPr>
              <a:t>又は固定</a:t>
            </a:r>
          </a:p>
        </p:txBody>
      </p:sp>
      <p:sp>
        <p:nvSpPr>
          <p:cNvPr id="11" name="正方形/長方形 10">
            <a:extLst>
              <a:ext uri="{FF2B5EF4-FFF2-40B4-BE49-F238E27FC236}">
                <a16:creationId xmlns:a16="http://schemas.microsoft.com/office/drawing/2014/main" id="{F3695F88-DC9A-4FFC-880F-52840F4E768A}"/>
              </a:ext>
            </a:extLst>
          </p:cNvPr>
          <p:cNvSpPr/>
          <p:nvPr/>
        </p:nvSpPr>
        <p:spPr>
          <a:xfrm>
            <a:off x="3175" y="0"/>
            <a:ext cx="9144000" cy="67599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麻薬の保管・管理（麻薬金庫）</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直線矢印コネクタ 21">
            <a:extLst>
              <a:ext uri="{FF2B5EF4-FFF2-40B4-BE49-F238E27FC236}">
                <a16:creationId xmlns:a16="http://schemas.microsoft.com/office/drawing/2014/main" id="{880EF48E-9325-4C0F-B040-E6A9977D2A80}"/>
              </a:ext>
            </a:extLst>
          </p:cNvPr>
          <p:cNvCxnSpPr/>
          <p:nvPr/>
        </p:nvCxnSpPr>
        <p:spPr>
          <a:xfrm flipH="1">
            <a:off x="2727325" y="3824288"/>
            <a:ext cx="981075"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116B3A48-10E1-49DB-83EC-A9A7FA649FD2}"/>
              </a:ext>
            </a:extLst>
          </p:cNvPr>
          <p:cNvCxnSpPr/>
          <p:nvPr/>
        </p:nvCxnSpPr>
        <p:spPr>
          <a:xfrm>
            <a:off x="2916238" y="3219450"/>
            <a:ext cx="1112837"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メモ 28">
            <a:extLst>
              <a:ext uri="{FF2B5EF4-FFF2-40B4-BE49-F238E27FC236}">
                <a16:creationId xmlns:a16="http://schemas.microsoft.com/office/drawing/2014/main" id="{CF909EAE-1479-4E8D-92D1-8CAB4A0EF9B3}"/>
              </a:ext>
            </a:extLst>
          </p:cNvPr>
          <p:cNvSpPr/>
          <p:nvPr/>
        </p:nvSpPr>
        <p:spPr>
          <a:xfrm>
            <a:off x="2555776" y="2740962"/>
            <a:ext cx="512002" cy="852583"/>
          </a:xfrm>
          <a:prstGeom prst="foldedCorner">
            <a:avLst>
              <a:gd name="adj" fmla="val 32344"/>
            </a:avLst>
          </a:prstGeom>
          <a:solidFill>
            <a:schemeClr val="bg1"/>
          </a:solidFill>
          <a:ln w="9525">
            <a:solidFill>
              <a:schemeClr val="tx1"/>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5" name="テキスト ボックス 4">
            <a:extLst>
              <a:ext uri="{FF2B5EF4-FFF2-40B4-BE49-F238E27FC236}">
                <a16:creationId xmlns:a16="http://schemas.microsoft.com/office/drawing/2014/main" id="{5BAECAA6-F28D-415F-96BA-CC6FB0943505}"/>
              </a:ext>
            </a:extLst>
          </p:cNvPr>
          <p:cNvSpPr txBox="1"/>
          <p:nvPr/>
        </p:nvSpPr>
        <p:spPr>
          <a:xfrm>
            <a:off x="1260198" y="2139950"/>
            <a:ext cx="1046440" cy="2843213"/>
          </a:xfrm>
          <a:prstGeom prst="rect">
            <a:avLst/>
          </a:prstGeom>
          <a:solidFill>
            <a:schemeClr val="accent1">
              <a:lumMod val="40000"/>
              <a:lumOff val="60000"/>
            </a:schemeClr>
          </a:solidFill>
          <a:ln>
            <a:solidFill>
              <a:schemeClr val="tx1"/>
            </a:solidFill>
          </a:ln>
        </p:spPr>
        <p:txBody>
          <a:bodyPr vert="eaVert">
            <a:spAutoFit/>
          </a:bodyPr>
          <a:lstStyle/>
          <a:p>
            <a:pPr algn="ctr" eaLnBrk="1" hangingPunct="1">
              <a:defRPr/>
            </a:pPr>
            <a:r>
              <a:rPr lang="ja-JP" altLang="en-US" sz="2800" dirty="0">
                <a:latin typeface="Arial" charset="0"/>
                <a:ea typeface="ＭＳ Ｐゴシック" charset="-128"/>
              </a:rPr>
              <a:t>鹿児島県内の</a:t>
            </a:r>
            <a:endParaRPr lang="en-US" altLang="ja-JP" sz="2800" dirty="0">
              <a:latin typeface="Arial" charset="0"/>
              <a:ea typeface="ＭＳ Ｐゴシック" charset="-128"/>
            </a:endParaRPr>
          </a:p>
          <a:p>
            <a:pPr algn="ctr" eaLnBrk="1" hangingPunct="1">
              <a:defRPr/>
            </a:pPr>
            <a:r>
              <a:rPr lang="ja-JP" altLang="en-US" sz="2800" dirty="0">
                <a:latin typeface="Arial" charset="0"/>
                <a:ea typeface="ＭＳ Ｐゴシック" charset="-128"/>
              </a:rPr>
              <a:t>麻薬卸売業者</a:t>
            </a:r>
          </a:p>
        </p:txBody>
      </p:sp>
      <p:sp>
        <p:nvSpPr>
          <p:cNvPr id="17417" name="テキスト ボックス 7">
            <a:extLst>
              <a:ext uri="{FF2B5EF4-FFF2-40B4-BE49-F238E27FC236}">
                <a16:creationId xmlns:a16="http://schemas.microsoft.com/office/drawing/2014/main" id="{858104D3-7F3A-4D8B-9486-F6C996DA469E}"/>
              </a:ext>
            </a:extLst>
          </p:cNvPr>
          <p:cNvSpPr txBox="1">
            <a:spLocks noChangeArrowheads="1"/>
          </p:cNvSpPr>
          <p:nvPr/>
        </p:nvSpPr>
        <p:spPr bwMode="auto">
          <a:xfrm>
            <a:off x="4347885" y="2139950"/>
            <a:ext cx="1046440" cy="2843213"/>
          </a:xfrm>
          <a:prstGeom prst="rect">
            <a:avLst/>
          </a:prstGeom>
          <a:solidFill>
            <a:srgbClr val="FF9900"/>
          </a:solidFill>
          <a:ln w="9525">
            <a:solidFill>
              <a:schemeClr val="tx1"/>
            </a:solidFill>
            <a:miter lim="800000"/>
            <a:headEnd/>
            <a:tailEnd/>
          </a:ln>
        </p:spPr>
        <p:txBody>
          <a:bodyPr vert="eaVert">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r>
              <a:rPr lang="ja-JP" altLang="en-US" sz="2800" dirty="0">
                <a:latin typeface="Arial" panose="020B0604020202020204" pitchFamily="34" charset="0"/>
                <a:ea typeface="ＭＳ Ｐゴシック" panose="020B0600070205080204" pitchFamily="50" charset="-128"/>
              </a:rPr>
              <a:t>麻薬診療施設</a:t>
            </a:r>
            <a:endParaRPr lang="en-US" altLang="ja-JP" sz="2800" dirty="0">
              <a:latin typeface="Arial" panose="020B0604020202020204" pitchFamily="34" charset="0"/>
              <a:ea typeface="ＭＳ Ｐゴシック" panose="020B0600070205080204" pitchFamily="50" charset="-128"/>
            </a:endParaRPr>
          </a:p>
          <a:p>
            <a:pPr algn="ctr" eaLnBrk="1" hangingPunct="1">
              <a:spcBef>
                <a:spcPct val="0"/>
              </a:spcBef>
              <a:buClrTx/>
              <a:buSzTx/>
              <a:buFontTx/>
              <a:buNone/>
            </a:pPr>
            <a:r>
              <a:rPr lang="ja-JP" altLang="en-US" sz="2800" dirty="0">
                <a:latin typeface="Arial" panose="020B0604020202020204" pitchFamily="34" charset="0"/>
                <a:ea typeface="ＭＳ Ｐゴシック" panose="020B0600070205080204" pitchFamily="50" charset="-128"/>
              </a:rPr>
              <a:t>麻薬小売業者</a:t>
            </a:r>
          </a:p>
        </p:txBody>
      </p:sp>
      <p:sp>
        <p:nvSpPr>
          <p:cNvPr id="9" name="右矢印 8">
            <a:extLst>
              <a:ext uri="{FF2B5EF4-FFF2-40B4-BE49-F238E27FC236}">
                <a16:creationId xmlns:a16="http://schemas.microsoft.com/office/drawing/2014/main" id="{AF81A4CC-3801-46FC-8D0D-CBAA691B5FCD}"/>
              </a:ext>
            </a:extLst>
          </p:cNvPr>
          <p:cNvSpPr/>
          <p:nvPr/>
        </p:nvSpPr>
        <p:spPr>
          <a:xfrm>
            <a:off x="2771800" y="2236906"/>
            <a:ext cx="1162933" cy="504056"/>
          </a:xfrm>
          <a:prstGeom prst="rightArrow">
            <a:avLst/>
          </a:prstGeom>
          <a:solidFill>
            <a:srgbClr val="FF99CC"/>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0" name="右矢印 9">
            <a:extLst>
              <a:ext uri="{FF2B5EF4-FFF2-40B4-BE49-F238E27FC236}">
                <a16:creationId xmlns:a16="http://schemas.microsoft.com/office/drawing/2014/main" id="{C3193480-704D-45E7-A9E8-F93AE6800EC0}"/>
              </a:ext>
            </a:extLst>
          </p:cNvPr>
          <p:cNvSpPr/>
          <p:nvPr/>
        </p:nvSpPr>
        <p:spPr>
          <a:xfrm rot="10800000">
            <a:off x="2699793" y="4537984"/>
            <a:ext cx="1153463" cy="504056"/>
          </a:xfrm>
          <a:prstGeom prst="rightArrow">
            <a:avLst/>
          </a:prstGeom>
          <a:solidFill>
            <a:srgbClr val="FF99CC"/>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5" name="Text Box 7">
            <a:extLst>
              <a:ext uri="{FF2B5EF4-FFF2-40B4-BE49-F238E27FC236}">
                <a16:creationId xmlns:a16="http://schemas.microsoft.com/office/drawing/2014/main" id="{C6414DCF-44B5-48DD-B942-E0221733F8DC}"/>
              </a:ext>
            </a:extLst>
          </p:cNvPr>
          <p:cNvSpPr txBox="1">
            <a:spLocks noChangeArrowheads="1"/>
          </p:cNvSpPr>
          <p:nvPr/>
        </p:nvSpPr>
        <p:spPr bwMode="auto">
          <a:xfrm>
            <a:off x="2994025" y="1838325"/>
            <a:ext cx="1136650" cy="40005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000" b="1" dirty="0">
                <a:latin typeface="+mj-ea"/>
                <a:ea typeface="+mj-ea"/>
              </a:rPr>
              <a:t>譲渡</a:t>
            </a:r>
            <a:endParaRPr lang="en-US" altLang="ja-JP" sz="2000" b="1" dirty="0">
              <a:latin typeface="+mj-ea"/>
              <a:ea typeface="+mj-ea"/>
            </a:endParaRPr>
          </a:p>
        </p:txBody>
      </p:sp>
      <p:sp>
        <p:nvSpPr>
          <p:cNvPr id="16" name="乗算記号 15">
            <a:extLst>
              <a:ext uri="{FF2B5EF4-FFF2-40B4-BE49-F238E27FC236}">
                <a16:creationId xmlns:a16="http://schemas.microsoft.com/office/drawing/2014/main" id="{BCD1B623-6D72-4AFF-B387-95489992E124}"/>
              </a:ext>
            </a:extLst>
          </p:cNvPr>
          <p:cNvSpPr/>
          <p:nvPr/>
        </p:nvSpPr>
        <p:spPr>
          <a:xfrm>
            <a:off x="2916238" y="4454525"/>
            <a:ext cx="830262" cy="671513"/>
          </a:xfrm>
          <a:prstGeom prst="mathMultiply">
            <a:avLst/>
          </a:prstGeom>
          <a:solidFill>
            <a:srgbClr val="FF000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7" name="Text Box 7">
            <a:extLst>
              <a:ext uri="{FF2B5EF4-FFF2-40B4-BE49-F238E27FC236}">
                <a16:creationId xmlns:a16="http://schemas.microsoft.com/office/drawing/2014/main" id="{47E6E906-68EA-48F9-872D-98E3EDCA358C}"/>
              </a:ext>
            </a:extLst>
          </p:cNvPr>
          <p:cNvSpPr txBox="1">
            <a:spLocks noChangeArrowheads="1"/>
          </p:cNvSpPr>
          <p:nvPr/>
        </p:nvSpPr>
        <p:spPr bwMode="auto">
          <a:xfrm>
            <a:off x="2804391" y="5160839"/>
            <a:ext cx="1035050" cy="338137"/>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1600" b="1" dirty="0">
                <a:solidFill>
                  <a:srgbClr val="FF0000"/>
                </a:solidFill>
                <a:latin typeface="+mj-ea"/>
                <a:ea typeface="+mj-ea"/>
              </a:rPr>
              <a:t>返品不可</a:t>
            </a:r>
            <a:endParaRPr lang="en-US" altLang="ja-JP" sz="1600" b="1" dirty="0">
              <a:solidFill>
                <a:srgbClr val="FF0000"/>
              </a:solidFill>
              <a:latin typeface="+mj-ea"/>
              <a:ea typeface="+mj-ea"/>
            </a:endParaRPr>
          </a:p>
        </p:txBody>
      </p:sp>
      <p:sp>
        <p:nvSpPr>
          <p:cNvPr id="30" name="メモ 29">
            <a:extLst>
              <a:ext uri="{FF2B5EF4-FFF2-40B4-BE49-F238E27FC236}">
                <a16:creationId xmlns:a16="http://schemas.microsoft.com/office/drawing/2014/main" id="{933F7B5B-82AC-4AAE-BD8A-C50A8292BE0C}"/>
              </a:ext>
            </a:extLst>
          </p:cNvPr>
          <p:cNvSpPr/>
          <p:nvPr/>
        </p:nvSpPr>
        <p:spPr>
          <a:xfrm>
            <a:off x="3635896" y="3397379"/>
            <a:ext cx="512002" cy="852583"/>
          </a:xfrm>
          <a:prstGeom prst="foldedCorner">
            <a:avLst>
              <a:gd name="adj" fmla="val 32344"/>
            </a:avLst>
          </a:prstGeom>
          <a:solidFill>
            <a:schemeClr val="bg1"/>
          </a:solidFill>
          <a:ln w="9525">
            <a:solidFill>
              <a:schemeClr val="tx1"/>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17430" name="テキスト ボックス 30">
            <a:extLst>
              <a:ext uri="{FF2B5EF4-FFF2-40B4-BE49-F238E27FC236}">
                <a16:creationId xmlns:a16="http://schemas.microsoft.com/office/drawing/2014/main" id="{5A680862-50F9-4F77-B167-9299060740AB}"/>
              </a:ext>
            </a:extLst>
          </p:cNvPr>
          <p:cNvSpPr txBox="1">
            <a:spLocks noChangeArrowheads="1"/>
          </p:cNvSpPr>
          <p:nvPr/>
        </p:nvSpPr>
        <p:spPr bwMode="auto">
          <a:xfrm>
            <a:off x="2597150" y="2805113"/>
            <a:ext cx="4302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1600">
                <a:latin typeface="Arial" panose="020B0604020202020204" pitchFamily="34" charset="0"/>
                <a:ea typeface="ＭＳ Ｐゴシック" panose="020B0600070205080204" pitchFamily="50" charset="-128"/>
              </a:rPr>
              <a:t>譲渡証</a:t>
            </a:r>
          </a:p>
        </p:txBody>
      </p:sp>
      <p:sp>
        <p:nvSpPr>
          <p:cNvPr id="17431" name="テキスト ボックス 31">
            <a:extLst>
              <a:ext uri="{FF2B5EF4-FFF2-40B4-BE49-F238E27FC236}">
                <a16:creationId xmlns:a16="http://schemas.microsoft.com/office/drawing/2014/main" id="{89266C01-C4B0-4304-B327-B895E4DCB403}"/>
              </a:ext>
            </a:extLst>
          </p:cNvPr>
          <p:cNvSpPr txBox="1">
            <a:spLocks noChangeArrowheads="1"/>
          </p:cNvSpPr>
          <p:nvPr/>
        </p:nvSpPr>
        <p:spPr bwMode="auto">
          <a:xfrm>
            <a:off x="3668434" y="3483912"/>
            <a:ext cx="4302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1600">
                <a:latin typeface="Arial" panose="020B0604020202020204" pitchFamily="34" charset="0"/>
                <a:ea typeface="ＭＳ Ｐゴシック" panose="020B0600070205080204" pitchFamily="50" charset="-128"/>
              </a:rPr>
              <a:t>譲受証</a:t>
            </a:r>
          </a:p>
        </p:txBody>
      </p:sp>
      <p:sp>
        <p:nvSpPr>
          <p:cNvPr id="33" name="テキスト ボックス 32">
            <a:extLst>
              <a:ext uri="{FF2B5EF4-FFF2-40B4-BE49-F238E27FC236}">
                <a16:creationId xmlns:a16="http://schemas.microsoft.com/office/drawing/2014/main" id="{0E048646-FE5B-447B-824E-4B6E6FAC4F1F}"/>
              </a:ext>
            </a:extLst>
          </p:cNvPr>
          <p:cNvSpPr txBox="1"/>
          <p:nvPr/>
        </p:nvSpPr>
        <p:spPr>
          <a:xfrm>
            <a:off x="7305675" y="2260600"/>
            <a:ext cx="615950" cy="1581150"/>
          </a:xfrm>
          <a:prstGeom prst="rect">
            <a:avLst/>
          </a:prstGeom>
          <a:solidFill>
            <a:schemeClr val="bg1">
              <a:lumMod val="95000"/>
            </a:schemeClr>
          </a:solidFill>
          <a:ln>
            <a:solidFill>
              <a:schemeClr val="tx1"/>
            </a:solidFill>
          </a:ln>
        </p:spPr>
        <p:txBody>
          <a:bodyPr vert="eaVert">
            <a:spAutoFit/>
          </a:bodyPr>
          <a:lstStyle/>
          <a:p>
            <a:pPr algn="ctr" eaLnBrk="1" hangingPunct="1">
              <a:defRPr/>
            </a:pPr>
            <a:r>
              <a:rPr lang="ja-JP" altLang="en-US" sz="2800" dirty="0">
                <a:latin typeface="Arial" charset="0"/>
                <a:ea typeface="ＭＳ Ｐゴシック" charset="-128"/>
              </a:rPr>
              <a:t>患者</a:t>
            </a:r>
            <a:endParaRPr lang="en-US" altLang="ja-JP" sz="2800" dirty="0">
              <a:latin typeface="Arial" charset="0"/>
              <a:ea typeface="ＭＳ Ｐゴシック" charset="-128"/>
            </a:endParaRPr>
          </a:p>
        </p:txBody>
      </p:sp>
      <p:sp>
        <p:nvSpPr>
          <p:cNvPr id="34" name="右矢印 33">
            <a:extLst>
              <a:ext uri="{FF2B5EF4-FFF2-40B4-BE49-F238E27FC236}">
                <a16:creationId xmlns:a16="http://schemas.microsoft.com/office/drawing/2014/main" id="{1EF0F55D-85CE-48A3-B431-4C8EFD5813B5}"/>
              </a:ext>
            </a:extLst>
          </p:cNvPr>
          <p:cNvSpPr/>
          <p:nvPr/>
        </p:nvSpPr>
        <p:spPr>
          <a:xfrm>
            <a:off x="5785331" y="2240434"/>
            <a:ext cx="1162933" cy="504056"/>
          </a:xfrm>
          <a:prstGeom prst="rightArrow">
            <a:avLst/>
          </a:prstGeom>
          <a:solidFill>
            <a:srgbClr val="FF99CC"/>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35" name="右矢印 34">
            <a:extLst>
              <a:ext uri="{FF2B5EF4-FFF2-40B4-BE49-F238E27FC236}">
                <a16:creationId xmlns:a16="http://schemas.microsoft.com/office/drawing/2014/main" id="{F7F3817B-14AF-41FD-806E-F9B1D4C044F2}"/>
              </a:ext>
            </a:extLst>
          </p:cNvPr>
          <p:cNvSpPr/>
          <p:nvPr/>
        </p:nvSpPr>
        <p:spPr>
          <a:xfrm rot="10800000">
            <a:off x="5785331" y="3265085"/>
            <a:ext cx="1162933" cy="504056"/>
          </a:xfrm>
          <a:prstGeom prst="rightArrow">
            <a:avLst/>
          </a:prstGeom>
          <a:solidFill>
            <a:srgbClr val="FF99CC"/>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36" name="Text Box 7">
            <a:extLst>
              <a:ext uri="{FF2B5EF4-FFF2-40B4-BE49-F238E27FC236}">
                <a16:creationId xmlns:a16="http://schemas.microsoft.com/office/drawing/2014/main" id="{533A2C74-7A1E-4BBA-B1CF-ED3B04DC76FF}"/>
              </a:ext>
            </a:extLst>
          </p:cNvPr>
          <p:cNvSpPr txBox="1">
            <a:spLocks noChangeArrowheads="1"/>
          </p:cNvSpPr>
          <p:nvPr/>
        </p:nvSpPr>
        <p:spPr bwMode="auto">
          <a:xfrm>
            <a:off x="5426075" y="5491525"/>
            <a:ext cx="1751012" cy="306388"/>
          </a:xfrm>
          <a:prstGeom prst="rect">
            <a:avLst/>
          </a:prstGeom>
          <a:noFill/>
          <a:ln w="9525">
            <a:noFill/>
            <a:miter lim="800000"/>
            <a:headEnd/>
            <a:tailEnd/>
          </a:ln>
        </p:spPr>
        <p:txBody>
          <a:bodyPr>
            <a:spAutoFit/>
          </a:bodyPr>
          <a:lstStyle/>
          <a:p>
            <a:pPr marL="176213" indent="-176213" algn="ctr" eaLnBrk="1" hangingPunct="1">
              <a:spcBef>
                <a:spcPct val="50000"/>
              </a:spcBef>
              <a:buClr>
                <a:srgbClr val="00CC00"/>
              </a:buClr>
              <a:buFont typeface="Wingdings" pitchFamily="2" charset="2"/>
              <a:buNone/>
              <a:defRPr/>
            </a:pPr>
            <a:r>
              <a:rPr lang="ja-JP" altLang="en-US" sz="1400" b="1" dirty="0">
                <a:solidFill>
                  <a:srgbClr val="FF0000"/>
                </a:solidFill>
                <a:latin typeface="+mj-ea"/>
                <a:ea typeface="+mj-ea"/>
              </a:rPr>
              <a:t>（要手続）</a:t>
            </a:r>
            <a:endParaRPr lang="en-US" altLang="ja-JP" sz="1400" b="1" dirty="0">
              <a:solidFill>
                <a:srgbClr val="FF0000"/>
              </a:solidFill>
              <a:latin typeface="+mj-ea"/>
              <a:ea typeface="+mj-ea"/>
            </a:endParaRPr>
          </a:p>
        </p:txBody>
      </p:sp>
      <p:sp>
        <p:nvSpPr>
          <p:cNvPr id="37" name="Text Box 7">
            <a:extLst>
              <a:ext uri="{FF2B5EF4-FFF2-40B4-BE49-F238E27FC236}">
                <a16:creationId xmlns:a16="http://schemas.microsoft.com/office/drawing/2014/main" id="{B5EDD913-B308-4EA2-9CDF-D6ACBD9F2039}"/>
              </a:ext>
            </a:extLst>
          </p:cNvPr>
          <p:cNvSpPr txBox="1">
            <a:spLocks noChangeArrowheads="1"/>
          </p:cNvSpPr>
          <p:nvPr/>
        </p:nvSpPr>
        <p:spPr bwMode="auto">
          <a:xfrm>
            <a:off x="5411788" y="3748088"/>
            <a:ext cx="1976437" cy="862012"/>
          </a:xfrm>
          <a:prstGeom prst="rect">
            <a:avLst/>
          </a:prstGeom>
          <a:noFill/>
          <a:ln w="9525">
            <a:noFill/>
            <a:miter lim="800000"/>
            <a:headEnd/>
            <a:tailEnd/>
          </a:ln>
        </p:spPr>
        <p:txBody>
          <a:bodyPr>
            <a:spAutoFit/>
          </a:bodyPr>
          <a:lstStyle/>
          <a:p>
            <a:pPr marL="176213" indent="-176213" algn="ctr" eaLnBrk="1" hangingPunct="1">
              <a:spcBef>
                <a:spcPct val="50000"/>
              </a:spcBef>
              <a:buClr>
                <a:srgbClr val="00CC00"/>
              </a:buClr>
              <a:buFont typeface="Wingdings" pitchFamily="2" charset="2"/>
              <a:buNone/>
              <a:defRPr/>
            </a:pPr>
            <a:r>
              <a:rPr lang="ja-JP" altLang="en-US" sz="2000" b="1" dirty="0">
                <a:latin typeface="+mj-ea"/>
                <a:ea typeface="+mj-ea"/>
              </a:rPr>
              <a:t>返品</a:t>
            </a:r>
            <a:endParaRPr lang="en-US" altLang="ja-JP" sz="2000" b="1" dirty="0">
              <a:latin typeface="+mj-ea"/>
              <a:ea typeface="+mj-ea"/>
            </a:endParaRPr>
          </a:p>
          <a:p>
            <a:pPr marL="176213" indent="-176213" eaLnBrk="1" hangingPunct="1">
              <a:spcBef>
                <a:spcPct val="50000"/>
              </a:spcBef>
              <a:buClr>
                <a:srgbClr val="00CC00"/>
              </a:buClr>
              <a:buFont typeface="Wingdings" pitchFamily="2" charset="2"/>
              <a:buNone/>
              <a:defRPr/>
            </a:pPr>
            <a:r>
              <a:rPr lang="ja-JP" altLang="en-US" sz="1200" b="1" dirty="0">
                <a:latin typeface="+mj-ea"/>
                <a:ea typeface="+mj-ea"/>
              </a:rPr>
              <a:t>（処方変更や死亡退院等の必要でなくなった場合）</a:t>
            </a:r>
            <a:endParaRPr lang="en-US" altLang="ja-JP" sz="1200" b="1" dirty="0">
              <a:latin typeface="+mj-ea"/>
              <a:ea typeface="+mj-ea"/>
            </a:endParaRPr>
          </a:p>
        </p:txBody>
      </p:sp>
      <p:sp>
        <p:nvSpPr>
          <p:cNvPr id="39" name="屈折矢印 38">
            <a:extLst>
              <a:ext uri="{FF2B5EF4-FFF2-40B4-BE49-F238E27FC236}">
                <a16:creationId xmlns:a16="http://schemas.microsoft.com/office/drawing/2014/main" id="{DF61AF24-1BD2-44B4-AD19-39E794EBB333}"/>
              </a:ext>
            </a:extLst>
          </p:cNvPr>
          <p:cNvSpPr/>
          <p:nvPr/>
        </p:nvSpPr>
        <p:spPr>
          <a:xfrm flipV="1">
            <a:off x="5497513" y="4699000"/>
            <a:ext cx="876300" cy="427038"/>
          </a:xfrm>
          <a:prstGeom prst="bentUpArrow">
            <a:avLst/>
          </a:prstGeom>
          <a:solidFill>
            <a:srgbClr val="1616B4"/>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44" name="Text Box 7">
            <a:extLst>
              <a:ext uri="{FF2B5EF4-FFF2-40B4-BE49-F238E27FC236}">
                <a16:creationId xmlns:a16="http://schemas.microsoft.com/office/drawing/2014/main" id="{882C0FEC-CB97-45E9-9EDF-C4EA5CB093BE}"/>
              </a:ext>
            </a:extLst>
          </p:cNvPr>
          <p:cNvSpPr txBox="1">
            <a:spLocks noChangeArrowheads="1"/>
          </p:cNvSpPr>
          <p:nvPr/>
        </p:nvSpPr>
        <p:spPr bwMode="auto">
          <a:xfrm>
            <a:off x="5643563" y="1822450"/>
            <a:ext cx="1392237" cy="40005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000" b="1" dirty="0">
                <a:latin typeface="+mj-ea"/>
                <a:ea typeface="+mj-ea"/>
              </a:rPr>
              <a:t>施用・交付</a:t>
            </a:r>
            <a:endParaRPr lang="en-US" altLang="ja-JP" sz="2000" b="1" dirty="0">
              <a:latin typeface="+mj-ea"/>
              <a:ea typeface="+mj-ea"/>
            </a:endParaRPr>
          </a:p>
        </p:txBody>
      </p:sp>
      <p:sp>
        <p:nvSpPr>
          <p:cNvPr id="45" name="Text Box 7">
            <a:extLst>
              <a:ext uri="{FF2B5EF4-FFF2-40B4-BE49-F238E27FC236}">
                <a16:creationId xmlns:a16="http://schemas.microsoft.com/office/drawing/2014/main" id="{3E343478-11E2-480C-818F-C27BE3B3872B}"/>
              </a:ext>
            </a:extLst>
          </p:cNvPr>
          <p:cNvSpPr txBox="1">
            <a:spLocks noChangeArrowheads="1"/>
          </p:cNvSpPr>
          <p:nvPr/>
        </p:nvSpPr>
        <p:spPr bwMode="auto">
          <a:xfrm>
            <a:off x="5426075" y="5140325"/>
            <a:ext cx="1749425" cy="369888"/>
          </a:xfrm>
          <a:prstGeom prst="rect">
            <a:avLst/>
          </a:prstGeom>
          <a:noFill/>
          <a:ln w="9525">
            <a:noFill/>
            <a:miter lim="800000"/>
            <a:headEnd/>
            <a:tailEnd/>
          </a:ln>
        </p:spPr>
        <p:txBody>
          <a:bodyPr>
            <a:spAutoFit/>
          </a:bodyPr>
          <a:lstStyle/>
          <a:p>
            <a:pPr marL="176213" indent="-176213" algn="ctr" eaLnBrk="1" hangingPunct="1">
              <a:spcBef>
                <a:spcPct val="50000"/>
              </a:spcBef>
              <a:buClr>
                <a:srgbClr val="00CC00"/>
              </a:buClr>
              <a:buFont typeface="Wingdings" pitchFamily="2" charset="2"/>
              <a:buNone/>
              <a:defRPr/>
            </a:pPr>
            <a:r>
              <a:rPr lang="ja-JP" altLang="en-US" b="1" dirty="0">
                <a:solidFill>
                  <a:srgbClr val="FF0000"/>
                </a:solidFill>
                <a:latin typeface="+mj-ea"/>
                <a:ea typeface="+mj-ea"/>
              </a:rPr>
              <a:t>廃棄</a:t>
            </a:r>
            <a:endParaRPr lang="en-US" altLang="ja-JP" b="1" dirty="0">
              <a:solidFill>
                <a:srgbClr val="FF0000"/>
              </a:solidFill>
              <a:latin typeface="+mj-ea"/>
              <a:ea typeface="+mj-ea"/>
            </a:endParaRPr>
          </a:p>
        </p:txBody>
      </p:sp>
      <p:sp>
        <p:nvSpPr>
          <p:cNvPr id="47" name="Text Box 7">
            <a:extLst>
              <a:ext uri="{FF2B5EF4-FFF2-40B4-BE49-F238E27FC236}">
                <a16:creationId xmlns:a16="http://schemas.microsoft.com/office/drawing/2014/main" id="{3CDF021F-6D72-47E7-A334-DBE9D31A5CD5}"/>
              </a:ext>
            </a:extLst>
          </p:cNvPr>
          <p:cNvSpPr txBox="1">
            <a:spLocks noChangeArrowheads="1"/>
          </p:cNvSpPr>
          <p:nvPr/>
        </p:nvSpPr>
        <p:spPr bwMode="auto">
          <a:xfrm>
            <a:off x="929259" y="5763437"/>
            <a:ext cx="7314058" cy="830997"/>
          </a:xfrm>
          <a:prstGeom prst="rect">
            <a:avLst/>
          </a:prstGeom>
          <a:noFill/>
          <a:ln w="9525">
            <a:noFill/>
            <a:miter lim="800000"/>
            <a:headEnd/>
            <a:tailEnd/>
          </a:ln>
        </p:spPr>
        <p:txBody>
          <a:bodyPr wrap="square">
            <a:spAutoFit/>
          </a:bodyPr>
          <a:lstStyle/>
          <a:p>
            <a:pPr marL="176213" indent="-176213" eaLnBrk="1" hangingPunct="1">
              <a:spcBef>
                <a:spcPct val="50000"/>
              </a:spcBef>
              <a:buClr>
                <a:srgbClr val="00CC00"/>
              </a:buClr>
              <a:buFont typeface="Wingdings" pitchFamily="2" charset="2"/>
              <a:buNone/>
              <a:defRPr/>
            </a:pPr>
            <a:r>
              <a:rPr lang="en-US" altLang="ja-JP" sz="2400" b="1" dirty="0">
                <a:solidFill>
                  <a:srgbClr val="1616B4"/>
                </a:solidFill>
                <a:latin typeface="+mj-ea"/>
                <a:ea typeface="+mj-ea"/>
              </a:rPr>
              <a:t>※</a:t>
            </a:r>
            <a:r>
              <a:rPr lang="ja-JP" altLang="en-US" sz="2400" b="1" dirty="0">
                <a:solidFill>
                  <a:srgbClr val="1616B4"/>
                </a:solidFill>
                <a:latin typeface="+mj-ea"/>
                <a:ea typeface="+mj-ea"/>
              </a:rPr>
              <a:t>麻薬診療施設（病院，診療所）と麻薬小売業者（薬局）間での麻薬の譲渡，貸し借りはできません！</a:t>
            </a:r>
            <a:endParaRPr lang="en-US" altLang="ja-JP" sz="2400" b="1" dirty="0">
              <a:solidFill>
                <a:srgbClr val="1616B4"/>
              </a:solidFill>
              <a:latin typeface="+mj-ea"/>
              <a:ea typeface="+mj-ea"/>
            </a:endParaRPr>
          </a:p>
        </p:txBody>
      </p:sp>
      <p:sp>
        <p:nvSpPr>
          <p:cNvPr id="26" name="正方形/長方形 25">
            <a:extLst>
              <a:ext uri="{FF2B5EF4-FFF2-40B4-BE49-F238E27FC236}">
                <a16:creationId xmlns:a16="http://schemas.microsoft.com/office/drawing/2014/main" id="{2DBA022A-7221-49A7-80A4-F65B01092B52}"/>
              </a:ext>
            </a:extLst>
          </p:cNvPr>
          <p:cNvSpPr/>
          <p:nvPr/>
        </p:nvSpPr>
        <p:spPr>
          <a:xfrm>
            <a:off x="439204" y="1238696"/>
            <a:ext cx="5788979" cy="523220"/>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eaLnBrk="1" hangingPunct="1">
              <a:defRPr/>
            </a:pPr>
            <a:r>
              <a:rPr lang="ja-JP" altLang="en-US" sz="2800" dirty="0">
                <a:latin typeface="+mj-ea"/>
                <a:ea typeface="+mj-ea"/>
              </a:rPr>
              <a:t>麻向法 第２４条（譲渡），２６条（譲受）</a:t>
            </a:r>
            <a:endParaRPr lang="en-US" altLang="ja-JP" sz="2800" dirty="0">
              <a:latin typeface="+mj-ea"/>
              <a:ea typeface="+mj-ea"/>
            </a:endParaRPr>
          </a:p>
        </p:txBody>
      </p:sp>
      <p:sp>
        <p:nvSpPr>
          <p:cNvPr id="27" name="スライド番号プレースホルダ 3">
            <a:extLst>
              <a:ext uri="{FF2B5EF4-FFF2-40B4-BE49-F238E27FC236}">
                <a16:creationId xmlns:a16="http://schemas.microsoft.com/office/drawing/2014/main" id="{CB83C986-CA1A-427F-A8A1-CC5778CF1C2C}"/>
              </a:ext>
            </a:extLst>
          </p:cNvPr>
          <p:cNvSpPr>
            <a:spLocks noGrp="1"/>
          </p:cNvSpPr>
          <p:nvPr>
            <p:ph type="sldNum" sz="quarter" idx="12"/>
          </p:nvPr>
        </p:nvSpPr>
        <p:spPr bwMode="auto">
          <a:xfrm>
            <a:off x="7924800" y="635635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C61EE762-8CD0-431F-87F9-922D831EA1DD}"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24</a:t>
            </a:fld>
            <a:endParaRPr kumimoji="0" lang="en-US" altLang="ja-JP" sz="1800" dirty="0">
              <a:solidFill>
                <a:srgbClr val="42424F"/>
              </a:solidFill>
              <a:latin typeface="Arial" panose="020B0604020202020204" pitchFamily="34" charset="0"/>
              <a:ea typeface="ＭＳ Ｐゴシック" panose="020B0600070205080204" pitchFamily="50" charset="-128"/>
            </a:endParaRPr>
          </a:p>
        </p:txBody>
      </p:sp>
      <p:sp>
        <p:nvSpPr>
          <p:cNvPr id="28" name="正方形/長方形 27">
            <a:extLst>
              <a:ext uri="{FF2B5EF4-FFF2-40B4-BE49-F238E27FC236}">
                <a16:creationId xmlns:a16="http://schemas.microsoft.com/office/drawing/2014/main" id="{F64C016D-A543-4BAF-AEA9-EAA6D4DEEB63}"/>
              </a:ext>
            </a:extLst>
          </p:cNvPr>
          <p:cNvSpPr/>
          <p:nvPr/>
        </p:nvSpPr>
        <p:spPr>
          <a:xfrm>
            <a:off x="3175" y="0"/>
            <a:ext cx="9144000" cy="67599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麻薬の譲渡・譲受</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99835809-D4F1-4602-BD54-A8DC0FD3354B}"/>
              </a:ext>
            </a:extLst>
          </p:cNvPr>
          <p:cNvPicPr>
            <a:picLocks noChangeAspect="1"/>
          </p:cNvPicPr>
          <p:nvPr/>
        </p:nvPicPr>
        <p:blipFill>
          <a:blip r:embed="rId3"/>
          <a:stretch>
            <a:fillRect/>
          </a:stretch>
        </p:blipFill>
        <p:spPr>
          <a:xfrm>
            <a:off x="221456" y="764704"/>
            <a:ext cx="8701088" cy="6084457"/>
          </a:xfrm>
          <a:prstGeom prst="rect">
            <a:avLst/>
          </a:prstGeom>
        </p:spPr>
      </p:pic>
      <p:sp>
        <p:nvSpPr>
          <p:cNvPr id="4" name="スライド番号プレースホルダー 3">
            <a:extLst>
              <a:ext uri="{FF2B5EF4-FFF2-40B4-BE49-F238E27FC236}">
                <a16:creationId xmlns:a16="http://schemas.microsoft.com/office/drawing/2014/main" id="{34156F79-1359-46B3-BDF8-20FD9A79FB0D}"/>
              </a:ext>
            </a:extLst>
          </p:cNvPr>
          <p:cNvSpPr>
            <a:spLocks noGrp="1"/>
          </p:cNvSpPr>
          <p:nvPr>
            <p:ph type="sldNum" sz="quarter" idx="12"/>
          </p:nvPr>
        </p:nvSpPr>
        <p:spPr>
          <a:xfrm>
            <a:off x="8111346" y="6300006"/>
            <a:ext cx="762000" cy="365125"/>
          </a:xfrm>
        </p:spPr>
        <p:txBody>
          <a:bodyPr/>
          <a:lstStyle/>
          <a:p>
            <a:pPr>
              <a:defRPr/>
            </a:pPr>
            <a:fld id="{DCB7BE34-EE05-4675-9130-A3D622ADB691}" type="slidenum">
              <a:rPr lang="en-US" altLang="ja-JP" smtClean="0"/>
              <a:pPr>
                <a:defRPr/>
              </a:pPr>
              <a:t>25</a:t>
            </a:fld>
            <a:endParaRPr lang="en-US" altLang="ja-JP" dirty="0"/>
          </a:p>
        </p:txBody>
      </p:sp>
      <p:sp>
        <p:nvSpPr>
          <p:cNvPr id="8" name="正方形/長方形 7">
            <a:extLst>
              <a:ext uri="{FF2B5EF4-FFF2-40B4-BE49-F238E27FC236}">
                <a16:creationId xmlns:a16="http://schemas.microsoft.com/office/drawing/2014/main" id="{CC9BBEFB-5D6E-4C00-9F65-C03CD5ECECDC}"/>
              </a:ext>
            </a:extLst>
          </p:cNvPr>
          <p:cNvSpPr/>
          <p:nvPr/>
        </p:nvSpPr>
        <p:spPr>
          <a:xfrm>
            <a:off x="539552" y="3861048"/>
            <a:ext cx="1368152" cy="648072"/>
          </a:xfrm>
          <a:prstGeom prst="rect">
            <a:avLst/>
          </a:prstGeom>
          <a:noFill/>
          <a:ln w="57150">
            <a:solidFill>
              <a:srgbClr val="1616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1616B4"/>
              </a:solidFill>
            </a:endParaRPr>
          </a:p>
        </p:txBody>
      </p:sp>
      <p:cxnSp>
        <p:nvCxnSpPr>
          <p:cNvPr id="10" name="直線コネクタ 9">
            <a:extLst>
              <a:ext uri="{FF2B5EF4-FFF2-40B4-BE49-F238E27FC236}">
                <a16:creationId xmlns:a16="http://schemas.microsoft.com/office/drawing/2014/main" id="{2ED4C365-4D8A-4A34-8515-E462AC6CA91F}"/>
              </a:ext>
            </a:extLst>
          </p:cNvPr>
          <p:cNvCxnSpPr/>
          <p:nvPr/>
        </p:nvCxnSpPr>
        <p:spPr>
          <a:xfrm>
            <a:off x="639664" y="6721475"/>
            <a:ext cx="172819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B3986B1F-034A-48CC-A240-8C6AB8C4505E}"/>
              </a:ext>
            </a:extLst>
          </p:cNvPr>
          <p:cNvSpPr txBox="1"/>
          <p:nvPr/>
        </p:nvSpPr>
        <p:spPr>
          <a:xfrm>
            <a:off x="2557138" y="6318634"/>
            <a:ext cx="6126998" cy="369332"/>
          </a:xfrm>
          <a:prstGeom prst="rect">
            <a:avLst/>
          </a:prstGeom>
          <a:noFill/>
        </p:spPr>
        <p:txBody>
          <a:bodyPr wrap="none" rtlCol="0">
            <a:spAutoFit/>
          </a:bodyPr>
          <a:lstStyle/>
          <a:p>
            <a:r>
              <a:rPr kumimoji="1" lang="ja-JP" altLang="en-US" dirty="0">
                <a:solidFill>
                  <a:srgbClr val="FF0000"/>
                </a:solidFill>
              </a:rPr>
              <a:t>余白には斜線を引くか，品名に「以下余白」を記載してください</a:t>
            </a:r>
          </a:p>
        </p:txBody>
      </p:sp>
      <p:sp>
        <p:nvSpPr>
          <p:cNvPr id="12" name="テキスト ボックス 11">
            <a:extLst>
              <a:ext uri="{FF2B5EF4-FFF2-40B4-BE49-F238E27FC236}">
                <a16:creationId xmlns:a16="http://schemas.microsoft.com/office/drawing/2014/main" id="{B2B9419E-F033-48C1-88F1-1BA62EBFBC50}"/>
              </a:ext>
            </a:extLst>
          </p:cNvPr>
          <p:cNvSpPr txBox="1"/>
          <p:nvPr/>
        </p:nvSpPr>
        <p:spPr>
          <a:xfrm>
            <a:off x="5620637" y="824995"/>
            <a:ext cx="2932213" cy="369332"/>
          </a:xfrm>
          <a:prstGeom prst="rect">
            <a:avLst/>
          </a:prstGeom>
          <a:noFill/>
        </p:spPr>
        <p:txBody>
          <a:bodyPr wrap="none" rtlCol="0">
            <a:spAutoFit/>
          </a:bodyPr>
          <a:lstStyle/>
          <a:p>
            <a:r>
              <a:rPr kumimoji="1" lang="ja-JP" altLang="en-US" dirty="0">
                <a:solidFill>
                  <a:srgbClr val="1616B4"/>
                </a:solidFill>
              </a:rPr>
              <a:t>令和６年</a:t>
            </a:r>
            <a:r>
              <a:rPr kumimoji="1" lang="en-US" altLang="ja-JP" dirty="0">
                <a:solidFill>
                  <a:srgbClr val="1616B4"/>
                </a:solidFill>
              </a:rPr>
              <a:t>12</a:t>
            </a:r>
            <a:r>
              <a:rPr kumimoji="1" lang="ja-JP" altLang="en-US" dirty="0">
                <a:solidFill>
                  <a:srgbClr val="1616B4"/>
                </a:solidFill>
              </a:rPr>
              <a:t>月</a:t>
            </a:r>
            <a:r>
              <a:rPr kumimoji="1" lang="en-US" altLang="ja-JP" dirty="0">
                <a:solidFill>
                  <a:srgbClr val="1616B4"/>
                </a:solidFill>
              </a:rPr>
              <a:t>12</a:t>
            </a:r>
            <a:r>
              <a:rPr kumimoji="1" lang="ja-JP" altLang="en-US" dirty="0">
                <a:solidFill>
                  <a:srgbClr val="1616B4"/>
                </a:solidFill>
              </a:rPr>
              <a:t>日～新様式</a:t>
            </a:r>
          </a:p>
        </p:txBody>
      </p:sp>
      <p:sp>
        <p:nvSpPr>
          <p:cNvPr id="9" name="正方形/長方形 8">
            <a:extLst>
              <a:ext uri="{FF2B5EF4-FFF2-40B4-BE49-F238E27FC236}">
                <a16:creationId xmlns:a16="http://schemas.microsoft.com/office/drawing/2014/main" id="{AE2CD2C2-5AAA-4406-9B3E-B9FCB40F7986}"/>
              </a:ext>
            </a:extLst>
          </p:cNvPr>
          <p:cNvSpPr/>
          <p:nvPr/>
        </p:nvSpPr>
        <p:spPr>
          <a:xfrm>
            <a:off x="3175" y="0"/>
            <a:ext cx="9144000" cy="67599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譲受証の記載例</a:t>
            </a:r>
          </a:p>
        </p:txBody>
      </p:sp>
    </p:spTree>
    <p:extLst>
      <p:ext uri="{BB962C8B-B14F-4D97-AF65-F5344CB8AC3E}">
        <p14:creationId xmlns:p14="http://schemas.microsoft.com/office/powerpoint/2010/main" val="165303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Rectangle 3">
            <a:extLst>
              <a:ext uri="{FF2B5EF4-FFF2-40B4-BE49-F238E27FC236}">
                <a16:creationId xmlns:a16="http://schemas.microsoft.com/office/drawing/2014/main" id="{FB87A0A5-CC2A-41BF-9CC5-BBA9113333C8}"/>
              </a:ext>
            </a:extLst>
          </p:cNvPr>
          <p:cNvSpPr>
            <a:spLocks noGrp="1" noChangeArrowheads="1"/>
          </p:cNvSpPr>
          <p:nvPr>
            <p:ph idx="1"/>
          </p:nvPr>
        </p:nvSpPr>
        <p:spPr>
          <a:xfrm>
            <a:off x="468313" y="2133600"/>
            <a:ext cx="7991475" cy="4832350"/>
          </a:xfrm>
        </p:spPr>
        <p:txBody>
          <a:bodyPr>
            <a:noAutofit/>
          </a:bodyPr>
          <a:lstStyle/>
          <a:p>
            <a:pPr marL="274320" indent="-274320" eaLnBrk="1" fontAlgn="auto" hangingPunct="1">
              <a:lnSpc>
                <a:spcPct val="90000"/>
              </a:lnSpc>
              <a:spcAft>
                <a:spcPts val="0"/>
              </a:spcAft>
              <a:buClr>
                <a:schemeClr val="accent3"/>
              </a:buClr>
              <a:buFont typeface="Wingdings" pitchFamily="2" charset="2"/>
              <a:buNone/>
              <a:defRPr/>
            </a:pPr>
            <a:r>
              <a:rPr lang="ja-JP" altLang="en-US" sz="2800" dirty="0">
                <a:latin typeface="+mj-ea"/>
                <a:ea typeface="+mj-ea"/>
              </a:rPr>
              <a:t>①　患者の氏名・年齢（生年月日でも可）</a:t>
            </a:r>
          </a:p>
          <a:p>
            <a:pPr marL="274320" indent="-274320" eaLnBrk="1" fontAlgn="auto" hangingPunct="1">
              <a:lnSpc>
                <a:spcPct val="90000"/>
              </a:lnSpc>
              <a:spcAft>
                <a:spcPts val="0"/>
              </a:spcAft>
              <a:buClr>
                <a:schemeClr val="accent3"/>
              </a:buClr>
              <a:buFont typeface="Wingdings" pitchFamily="2" charset="2"/>
              <a:buNone/>
              <a:defRPr/>
            </a:pPr>
            <a:r>
              <a:rPr lang="ja-JP" altLang="en-US" sz="2800" dirty="0">
                <a:latin typeface="+mj-ea"/>
                <a:ea typeface="+mj-ea"/>
              </a:rPr>
              <a:t>②　麻薬の品名・分量・用法用量</a:t>
            </a:r>
          </a:p>
          <a:p>
            <a:pPr marL="274320" indent="-274320" eaLnBrk="1" fontAlgn="auto" hangingPunct="1">
              <a:lnSpc>
                <a:spcPct val="90000"/>
              </a:lnSpc>
              <a:spcAft>
                <a:spcPts val="0"/>
              </a:spcAft>
              <a:buClr>
                <a:schemeClr val="accent3"/>
              </a:buClr>
              <a:buFont typeface="Wingdings" pitchFamily="2" charset="2"/>
              <a:buNone/>
              <a:defRPr/>
            </a:pPr>
            <a:r>
              <a:rPr lang="ja-JP" altLang="en-US" sz="2800" dirty="0">
                <a:solidFill>
                  <a:srgbClr val="FF0000"/>
                </a:solidFill>
                <a:latin typeface="+mj-ea"/>
                <a:ea typeface="+mj-ea"/>
              </a:rPr>
              <a:t>③　麻薬施用者の記名押印又は署名</a:t>
            </a:r>
          </a:p>
          <a:p>
            <a:pPr marL="274320" indent="-274320" eaLnBrk="1" fontAlgn="auto" hangingPunct="1">
              <a:lnSpc>
                <a:spcPct val="90000"/>
              </a:lnSpc>
              <a:spcAft>
                <a:spcPts val="0"/>
              </a:spcAft>
              <a:buClr>
                <a:schemeClr val="accent3"/>
              </a:buClr>
              <a:buFont typeface="Wingdings" pitchFamily="2" charset="2"/>
              <a:buNone/>
              <a:defRPr/>
            </a:pPr>
            <a:r>
              <a:rPr lang="ja-JP" altLang="en-US" sz="2800" dirty="0">
                <a:latin typeface="+mj-ea"/>
                <a:ea typeface="+mj-ea"/>
              </a:rPr>
              <a:t>④　処方せんの発行年月日</a:t>
            </a:r>
          </a:p>
          <a:p>
            <a:pPr marL="274320" indent="-274320" eaLnBrk="1" fontAlgn="auto" hangingPunct="1">
              <a:lnSpc>
                <a:spcPct val="90000"/>
              </a:lnSpc>
              <a:spcAft>
                <a:spcPts val="0"/>
              </a:spcAft>
              <a:buClr>
                <a:schemeClr val="accent3"/>
              </a:buClr>
              <a:buFont typeface="Wingdings" pitchFamily="2" charset="2"/>
              <a:buNone/>
              <a:defRPr/>
            </a:pPr>
            <a:r>
              <a:rPr lang="ja-JP" altLang="en-US" sz="2800" dirty="0">
                <a:solidFill>
                  <a:srgbClr val="FF0000"/>
                </a:solidFill>
                <a:latin typeface="+mj-ea"/>
                <a:ea typeface="+mj-ea"/>
              </a:rPr>
              <a:t>⑤　麻薬施用者免許番号</a:t>
            </a:r>
          </a:p>
          <a:p>
            <a:pPr marL="274320" indent="-274320" eaLnBrk="1" fontAlgn="auto" hangingPunct="1">
              <a:lnSpc>
                <a:spcPct val="90000"/>
              </a:lnSpc>
              <a:spcAft>
                <a:spcPts val="0"/>
              </a:spcAft>
              <a:buClr>
                <a:schemeClr val="accent3"/>
              </a:buClr>
              <a:buFont typeface="Wingdings" pitchFamily="2" charset="2"/>
              <a:buNone/>
              <a:defRPr/>
            </a:pPr>
            <a:endParaRPr lang="en-US" altLang="ja-JP" sz="2800" dirty="0">
              <a:solidFill>
                <a:srgbClr val="FFFF00"/>
              </a:solidFill>
              <a:latin typeface="+mj-ea"/>
              <a:ea typeface="+mj-ea"/>
            </a:endParaRPr>
          </a:p>
          <a:p>
            <a:pPr marL="274320" indent="-274320" eaLnBrk="1" fontAlgn="auto" hangingPunct="1">
              <a:lnSpc>
                <a:spcPct val="90000"/>
              </a:lnSpc>
              <a:spcAft>
                <a:spcPts val="0"/>
              </a:spcAft>
              <a:buClr>
                <a:schemeClr val="accent3"/>
              </a:buClr>
              <a:buFont typeface="Wingdings" pitchFamily="2" charset="2"/>
              <a:buNone/>
              <a:defRPr/>
            </a:pPr>
            <a:r>
              <a:rPr lang="ja-JP" altLang="en-US" sz="2800" b="1" u="sng" dirty="0">
                <a:latin typeface="+mj-ea"/>
                <a:ea typeface="+mj-ea"/>
              </a:rPr>
              <a:t>院外</a:t>
            </a:r>
            <a:r>
              <a:rPr lang="ja-JP" altLang="en-US" sz="2800" dirty="0">
                <a:latin typeface="+mj-ea"/>
                <a:ea typeface="+mj-ea"/>
              </a:rPr>
              <a:t>処方せんでは，さらに下記も必要になります。</a:t>
            </a:r>
          </a:p>
          <a:p>
            <a:pPr marL="274320" indent="-274320" eaLnBrk="1" fontAlgn="auto" hangingPunct="1">
              <a:lnSpc>
                <a:spcPct val="90000"/>
              </a:lnSpc>
              <a:spcAft>
                <a:spcPts val="0"/>
              </a:spcAft>
              <a:buClr>
                <a:schemeClr val="accent3"/>
              </a:buClr>
              <a:buFont typeface="Wingdings" pitchFamily="2" charset="2"/>
              <a:buNone/>
              <a:defRPr/>
            </a:pPr>
            <a:r>
              <a:rPr lang="ja-JP" altLang="en-US" sz="2800" dirty="0">
                <a:latin typeface="+mj-ea"/>
                <a:ea typeface="+mj-ea"/>
              </a:rPr>
              <a:t>⑥　患者の住所</a:t>
            </a:r>
          </a:p>
          <a:p>
            <a:pPr marL="274320" indent="-274320" eaLnBrk="1" fontAlgn="auto" hangingPunct="1">
              <a:lnSpc>
                <a:spcPct val="90000"/>
              </a:lnSpc>
              <a:spcAft>
                <a:spcPts val="0"/>
              </a:spcAft>
              <a:buClr>
                <a:schemeClr val="accent3"/>
              </a:buClr>
              <a:buFont typeface="Wingdings" pitchFamily="2" charset="2"/>
              <a:buNone/>
              <a:defRPr/>
            </a:pPr>
            <a:r>
              <a:rPr lang="ja-JP" altLang="en-US" sz="2800" dirty="0">
                <a:latin typeface="+mj-ea"/>
                <a:ea typeface="+mj-ea"/>
              </a:rPr>
              <a:t>⑦　処方せんの使用期間（有効期限）</a:t>
            </a:r>
          </a:p>
          <a:p>
            <a:pPr marL="274320" indent="-274320" eaLnBrk="1" fontAlgn="auto" hangingPunct="1">
              <a:lnSpc>
                <a:spcPct val="90000"/>
              </a:lnSpc>
              <a:spcAft>
                <a:spcPts val="0"/>
              </a:spcAft>
              <a:buClr>
                <a:schemeClr val="accent3"/>
              </a:buClr>
              <a:buFont typeface="Wingdings" pitchFamily="2" charset="2"/>
              <a:buNone/>
              <a:defRPr/>
            </a:pPr>
            <a:r>
              <a:rPr lang="ja-JP" altLang="en-US" sz="2800" dirty="0">
                <a:latin typeface="+mj-ea"/>
                <a:ea typeface="+mj-ea"/>
              </a:rPr>
              <a:t>⑧　麻薬診療施設の名称及び所在地</a:t>
            </a:r>
          </a:p>
        </p:txBody>
      </p:sp>
      <p:sp>
        <p:nvSpPr>
          <p:cNvPr id="21508" name="スライド番号プレースホルダ 3">
            <a:extLst>
              <a:ext uri="{FF2B5EF4-FFF2-40B4-BE49-F238E27FC236}">
                <a16:creationId xmlns:a16="http://schemas.microsoft.com/office/drawing/2014/main" id="{B7B21E94-C0D1-4DCE-BCAA-6F973BE9FAE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C61EE762-8CD0-431F-87F9-922D831EA1DD}"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26</a:t>
            </a:fld>
            <a:endParaRPr kumimoji="0" lang="en-US" altLang="ja-JP" sz="1800" dirty="0">
              <a:solidFill>
                <a:srgbClr val="42424F"/>
              </a:solidFill>
              <a:latin typeface="Arial" panose="020B0604020202020204" pitchFamily="34" charset="0"/>
              <a:ea typeface="ＭＳ Ｐゴシック" panose="020B0600070205080204" pitchFamily="50" charset="-128"/>
            </a:endParaRPr>
          </a:p>
        </p:txBody>
      </p:sp>
      <p:sp>
        <p:nvSpPr>
          <p:cNvPr id="5" name="正方形/長方形 4">
            <a:extLst>
              <a:ext uri="{FF2B5EF4-FFF2-40B4-BE49-F238E27FC236}">
                <a16:creationId xmlns:a16="http://schemas.microsoft.com/office/drawing/2014/main" id="{85994FFB-E9C1-40DA-9FDC-1F80DFB3C1AC}"/>
              </a:ext>
            </a:extLst>
          </p:cNvPr>
          <p:cNvSpPr/>
          <p:nvPr/>
        </p:nvSpPr>
        <p:spPr>
          <a:xfrm>
            <a:off x="395536" y="1052123"/>
            <a:ext cx="8064252" cy="954107"/>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eaLnBrk="1" hangingPunct="1">
              <a:defRPr/>
            </a:pPr>
            <a:r>
              <a:rPr lang="ja-JP" altLang="en-US" sz="2800" dirty="0">
                <a:latin typeface="+mj-ea"/>
                <a:ea typeface="+mj-ea"/>
              </a:rPr>
              <a:t>麻向法 第２７条</a:t>
            </a:r>
            <a:endParaRPr lang="en-US" altLang="ja-JP" sz="2800" dirty="0">
              <a:latin typeface="+mj-ea"/>
              <a:ea typeface="+mj-ea"/>
            </a:endParaRPr>
          </a:p>
          <a:p>
            <a:pPr eaLnBrk="1" hangingPunct="1">
              <a:defRPr/>
            </a:pPr>
            <a:r>
              <a:rPr lang="ja-JP" altLang="en-US" sz="2800" dirty="0">
                <a:latin typeface="+mj-ea"/>
                <a:ea typeface="+mj-ea"/>
              </a:rPr>
              <a:t>（施用，施用のための交付及び麻薬処方せん） </a:t>
            </a:r>
            <a:endParaRPr lang="en-US" altLang="ja-JP" sz="2800" dirty="0">
              <a:latin typeface="+mj-ea"/>
              <a:ea typeface="+mj-ea"/>
            </a:endParaRPr>
          </a:p>
        </p:txBody>
      </p:sp>
      <p:sp>
        <p:nvSpPr>
          <p:cNvPr id="6" name="正方形/長方形 5">
            <a:extLst>
              <a:ext uri="{FF2B5EF4-FFF2-40B4-BE49-F238E27FC236}">
                <a16:creationId xmlns:a16="http://schemas.microsoft.com/office/drawing/2014/main" id="{2C933A9D-CD9E-4DBA-8C27-A8569BDA750E}"/>
              </a:ext>
            </a:extLst>
          </p:cNvPr>
          <p:cNvSpPr/>
          <p:nvPr/>
        </p:nvSpPr>
        <p:spPr>
          <a:xfrm>
            <a:off x="3175" y="0"/>
            <a:ext cx="9144000" cy="67599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麻薬処方箋（記載事項）</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9">
            <a:extLst>
              <a:ext uri="{FF2B5EF4-FFF2-40B4-BE49-F238E27FC236}">
                <a16:creationId xmlns:a16="http://schemas.microsoft.com/office/drawing/2014/main" id="{D4D39030-6C40-457E-AE76-ACFA0D2F5E4B}"/>
              </a:ext>
            </a:extLst>
          </p:cNvPr>
          <p:cNvSpPr>
            <a:spLocks noChangeArrowheads="1"/>
          </p:cNvSpPr>
          <p:nvPr/>
        </p:nvSpPr>
        <p:spPr bwMode="auto">
          <a:xfrm>
            <a:off x="3167240" y="6289427"/>
            <a:ext cx="1800200" cy="432048"/>
          </a:xfrm>
          <a:prstGeom prst="wedgeRoundRectCallout">
            <a:avLst>
              <a:gd name="adj1" fmla="val -37875"/>
              <a:gd name="adj2" fmla="val -138492"/>
              <a:gd name="adj3" fmla="val 16667"/>
            </a:avLst>
          </a:prstGeom>
          <a:solidFill>
            <a:srgbClr val="99FF66"/>
          </a:solidFill>
          <a:ln>
            <a:headEnd/>
            <a:tailEnd/>
          </a:ln>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ja-JP" altLang="en-US" sz="2400" dirty="0">
                <a:solidFill>
                  <a:prstClr val="black"/>
                </a:solidFill>
                <a:latin typeface="+mj-ea"/>
                <a:ea typeface="+mj-ea"/>
              </a:rPr>
              <a:t>麻薬事故届</a:t>
            </a:r>
          </a:p>
        </p:txBody>
      </p:sp>
      <p:sp>
        <p:nvSpPr>
          <p:cNvPr id="7" name="正方形/長方形 6">
            <a:extLst>
              <a:ext uri="{FF2B5EF4-FFF2-40B4-BE49-F238E27FC236}">
                <a16:creationId xmlns:a16="http://schemas.microsoft.com/office/drawing/2014/main" id="{9BE38C20-E9A3-401D-85B9-FCACB2459F0A}"/>
              </a:ext>
            </a:extLst>
          </p:cNvPr>
          <p:cNvSpPr/>
          <p:nvPr/>
        </p:nvSpPr>
        <p:spPr>
          <a:xfrm>
            <a:off x="192088" y="1762125"/>
            <a:ext cx="8951912" cy="4785926"/>
          </a:xfrm>
          <a:prstGeom prst="rect">
            <a:avLst/>
          </a:prstGeom>
        </p:spPr>
        <p:txBody>
          <a:bodyPr>
            <a:spAutoFit/>
          </a:bodyPr>
          <a:lstStyle/>
          <a:p>
            <a:pPr eaLnBrk="1" hangingPunct="1">
              <a:spcAft>
                <a:spcPts val="1200"/>
              </a:spcAft>
              <a:defRPr/>
            </a:pPr>
            <a:r>
              <a:rPr lang="ja-JP" altLang="en-US" sz="2800" dirty="0">
                <a:latin typeface="+mj-ea"/>
                <a:ea typeface="+mj-ea"/>
              </a:rPr>
              <a:t>　</a:t>
            </a:r>
            <a:r>
              <a:rPr lang="ja-JP" altLang="en-US" sz="2800" b="1" dirty="0">
                <a:latin typeface="+mj-ea"/>
                <a:ea typeface="+mj-ea"/>
              </a:rPr>
              <a:t>麻薬管理者</a:t>
            </a:r>
            <a:r>
              <a:rPr lang="ja-JP" altLang="en-US" sz="2800" dirty="0">
                <a:latin typeface="+mj-ea"/>
                <a:ea typeface="+mj-ea"/>
              </a:rPr>
              <a:t>は</a:t>
            </a:r>
            <a:r>
              <a:rPr lang="en-US" altLang="ja-JP" sz="2800" dirty="0">
                <a:latin typeface="+mj-ea"/>
                <a:ea typeface="+mj-ea"/>
              </a:rPr>
              <a:t>, </a:t>
            </a:r>
            <a:r>
              <a:rPr lang="ja-JP" altLang="en-US" sz="2800" dirty="0">
                <a:latin typeface="+mj-ea"/>
                <a:ea typeface="+mj-ea"/>
              </a:rPr>
              <a:t>麻薬診療施設に</a:t>
            </a:r>
            <a:r>
              <a:rPr lang="ja-JP" altLang="en-US" sz="2800" dirty="0">
                <a:solidFill>
                  <a:srgbClr val="FF0000"/>
                </a:solidFill>
                <a:latin typeface="+mj-ea"/>
                <a:ea typeface="+mj-ea"/>
              </a:rPr>
              <a:t>帳簿を備え、これに次に掲げる事項を記載</a:t>
            </a:r>
            <a:r>
              <a:rPr lang="ja-JP" altLang="en-US" sz="2800" dirty="0">
                <a:latin typeface="+mj-ea"/>
                <a:ea typeface="+mj-ea"/>
              </a:rPr>
              <a:t>しなければならない。</a:t>
            </a:r>
          </a:p>
          <a:p>
            <a:pPr eaLnBrk="1" hangingPunct="1">
              <a:defRPr/>
            </a:pPr>
            <a:r>
              <a:rPr lang="ja-JP" altLang="en-US" sz="2800" dirty="0">
                <a:latin typeface="+mj-ea"/>
                <a:ea typeface="+mj-ea"/>
              </a:rPr>
              <a:t>　⑴　当該麻薬診療施設の開設者が</a:t>
            </a:r>
            <a:r>
              <a:rPr lang="ja-JP" altLang="en-US" sz="2800" dirty="0">
                <a:solidFill>
                  <a:srgbClr val="0070C0"/>
                </a:solidFill>
                <a:latin typeface="+mj-ea"/>
                <a:ea typeface="+mj-ea"/>
              </a:rPr>
              <a:t>譲り受け</a:t>
            </a:r>
            <a:r>
              <a:rPr lang="en-US" altLang="ja-JP" sz="2800" dirty="0">
                <a:solidFill>
                  <a:srgbClr val="0070C0"/>
                </a:solidFill>
                <a:latin typeface="+mj-ea"/>
                <a:ea typeface="+mj-ea"/>
              </a:rPr>
              <a:t>, </a:t>
            </a:r>
            <a:r>
              <a:rPr lang="ja-JP" altLang="en-US" sz="2800" dirty="0">
                <a:solidFill>
                  <a:srgbClr val="0070C0"/>
                </a:solidFill>
                <a:latin typeface="+mj-ea"/>
                <a:ea typeface="+mj-ea"/>
              </a:rPr>
              <a:t>又は廃棄</a:t>
            </a:r>
            <a:endParaRPr lang="en-US" altLang="ja-JP" sz="2800" dirty="0">
              <a:solidFill>
                <a:srgbClr val="0070C0"/>
              </a:solidFill>
              <a:latin typeface="+mj-ea"/>
              <a:ea typeface="+mj-ea"/>
            </a:endParaRPr>
          </a:p>
          <a:p>
            <a:pPr eaLnBrk="1" hangingPunct="1">
              <a:spcAft>
                <a:spcPts val="600"/>
              </a:spcAft>
              <a:defRPr/>
            </a:pPr>
            <a:r>
              <a:rPr lang="ja-JP" altLang="en-US" sz="2800" dirty="0">
                <a:solidFill>
                  <a:srgbClr val="0070C0"/>
                </a:solidFill>
                <a:latin typeface="+mj-ea"/>
                <a:ea typeface="+mj-ea"/>
              </a:rPr>
              <a:t>　　 した麻薬の品名及び数量並びにその年月日 </a:t>
            </a:r>
          </a:p>
          <a:p>
            <a:pPr eaLnBrk="1" hangingPunct="1">
              <a:defRPr/>
            </a:pPr>
            <a:r>
              <a:rPr lang="ja-JP" altLang="en-US" sz="2800" dirty="0">
                <a:latin typeface="+mj-ea"/>
                <a:ea typeface="+mj-ea"/>
              </a:rPr>
              <a:t>　⑵ 　当該麻薬診療施設の開設者が</a:t>
            </a:r>
            <a:r>
              <a:rPr lang="ja-JP" altLang="en-US" sz="2800" dirty="0">
                <a:solidFill>
                  <a:srgbClr val="0070C0"/>
                </a:solidFill>
                <a:latin typeface="+mj-ea"/>
                <a:ea typeface="+mj-ea"/>
              </a:rPr>
              <a:t>譲り渡した麻薬の</a:t>
            </a:r>
            <a:endParaRPr lang="en-US" altLang="ja-JP" sz="2800" dirty="0">
              <a:solidFill>
                <a:srgbClr val="0070C0"/>
              </a:solidFill>
              <a:latin typeface="+mj-ea"/>
              <a:ea typeface="+mj-ea"/>
            </a:endParaRPr>
          </a:p>
          <a:p>
            <a:pPr eaLnBrk="1" hangingPunct="1">
              <a:spcAft>
                <a:spcPts val="600"/>
              </a:spcAft>
              <a:defRPr/>
            </a:pPr>
            <a:r>
              <a:rPr lang="ja-JP" altLang="en-US" sz="2800" dirty="0">
                <a:solidFill>
                  <a:srgbClr val="0070C0"/>
                </a:solidFill>
                <a:latin typeface="+mj-ea"/>
                <a:ea typeface="+mj-ea"/>
              </a:rPr>
              <a:t>　　 品名及び数量並びにその年月日 </a:t>
            </a:r>
          </a:p>
          <a:p>
            <a:pPr eaLnBrk="1" hangingPunct="1">
              <a:defRPr/>
            </a:pPr>
            <a:r>
              <a:rPr lang="ja-JP" altLang="en-US" sz="2800" dirty="0">
                <a:latin typeface="+mj-ea"/>
                <a:ea typeface="+mj-ea"/>
              </a:rPr>
              <a:t>　⑶ 　当該麻薬診療施設で</a:t>
            </a:r>
            <a:r>
              <a:rPr lang="ja-JP" altLang="en-US" sz="2800" dirty="0">
                <a:solidFill>
                  <a:srgbClr val="0070C0"/>
                </a:solidFill>
                <a:latin typeface="+mj-ea"/>
                <a:ea typeface="+mj-ea"/>
              </a:rPr>
              <a:t>施用した麻薬の品名及び数量　</a:t>
            </a:r>
            <a:endParaRPr lang="en-US" altLang="ja-JP" sz="2800" dirty="0">
              <a:solidFill>
                <a:srgbClr val="0070C0"/>
              </a:solidFill>
              <a:latin typeface="+mj-ea"/>
              <a:ea typeface="+mj-ea"/>
            </a:endParaRPr>
          </a:p>
          <a:p>
            <a:pPr eaLnBrk="1" hangingPunct="1">
              <a:spcAft>
                <a:spcPts val="600"/>
              </a:spcAft>
              <a:defRPr/>
            </a:pPr>
            <a:r>
              <a:rPr lang="ja-JP" altLang="en-US" sz="2800" dirty="0">
                <a:solidFill>
                  <a:srgbClr val="0070C0"/>
                </a:solidFill>
                <a:latin typeface="+mj-ea"/>
                <a:ea typeface="+mj-ea"/>
              </a:rPr>
              <a:t>　　 並びにその年月日</a:t>
            </a:r>
            <a:r>
              <a:rPr lang="ja-JP" altLang="en-US" sz="2800" dirty="0">
                <a:latin typeface="+mj-ea"/>
                <a:ea typeface="+mj-ea"/>
              </a:rPr>
              <a:t> </a:t>
            </a:r>
          </a:p>
          <a:p>
            <a:pPr eaLnBrk="1" hangingPunct="1">
              <a:defRPr/>
            </a:pPr>
            <a:r>
              <a:rPr lang="ja-JP" altLang="en-US" sz="2800" dirty="0">
                <a:latin typeface="+mj-ea"/>
                <a:ea typeface="+mj-ea"/>
              </a:rPr>
              <a:t>　⑷ 　</a:t>
            </a:r>
            <a:r>
              <a:rPr lang="ja-JP" altLang="en-US" sz="2800" dirty="0">
                <a:solidFill>
                  <a:srgbClr val="00B050"/>
                </a:solidFill>
                <a:latin typeface="+mj-ea"/>
                <a:ea typeface="+mj-ea"/>
              </a:rPr>
              <a:t>第３５条第１項</a:t>
            </a:r>
            <a:r>
              <a:rPr lang="ja-JP" altLang="en-US" sz="2800" dirty="0">
                <a:latin typeface="+mj-ea"/>
                <a:ea typeface="+mj-ea"/>
              </a:rPr>
              <a:t>の規定により届け出た麻薬の品名及</a:t>
            </a:r>
            <a:endParaRPr lang="en-US" altLang="ja-JP" sz="2800" dirty="0">
              <a:latin typeface="+mj-ea"/>
              <a:ea typeface="+mj-ea"/>
            </a:endParaRPr>
          </a:p>
          <a:p>
            <a:pPr eaLnBrk="1" hangingPunct="1">
              <a:defRPr/>
            </a:pPr>
            <a:r>
              <a:rPr lang="ja-JP" altLang="en-US" sz="2800" dirty="0">
                <a:latin typeface="+mj-ea"/>
                <a:ea typeface="+mj-ea"/>
              </a:rPr>
              <a:t>　　 </a:t>
            </a:r>
            <a:r>
              <a:rPr lang="ja-JP" altLang="en-US" sz="2800" dirty="0" err="1">
                <a:latin typeface="+mj-ea"/>
                <a:ea typeface="+mj-ea"/>
              </a:rPr>
              <a:t>び</a:t>
            </a:r>
            <a:r>
              <a:rPr lang="ja-JP" altLang="en-US" sz="2800" dirty="0">
                <a:latin typeface="+mj-ea"/>
                <a:ea typeface="+mj-ea"/>
              </a:rPr>
              <a:t>数量 </a:t>
            </a:r>
          </a:p>
        </p:txBody>
      </p:sp>
      <p:sp>
        <p:nvSpPr>
          <p:cNvPr id="9" name="正方形/長方形 8">
            <a:extLst>
              <a:ext uri="{FF2B5EF4-FFF2-40B4-BE49-F238E27FC236}">
                <a16:creationId xmlns:a16="http://schemas.microsoft.com/office/drawing/2014/main" id="{907D5F39-4B88-4E03-8ADE-F05DED32371D}"/>
              </a:ext>
            </a:extLst>
          </p:cNvPr>
          <p:cNvSpPr/>
          <p:nvPr/>
        </p:nvSpPr>
        <p:spPr>
          <a:xfrm>
            <a:off x="192088" y="1062439"/>
            <a:ext cx="3960440" cy="523220"/>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j-ea"/>
                <a:ea typeface="+mj-ea"/>
              </a:rPr>
              <a:t>麻向法 第</a:t>
            </a:r>
            <a:r>
              <a:rPr lang="en-US" altLang="ja-JP" sz="2800" dirty="0">
                <a:latin typeface="+mj-ea"/>
                <a:ea typeface="+mj-ea"/>
              </a:rPr>
              <a:t>39</a:t>
            </a:r>
            <a:r>
              <a:rPr lang="ja-JP" altLang="en-US" sz="2800" dirty="0">
                <a:latin typeface="+mj-ea"/>
                <a:ea typeface="+mj-ea"/>
              </a:rPr>
              <a:t>条（帳簿） </a:t>
            </a:r>
            <a:endParaRPr lang="en-US" altLang="ja-JP" sz="2800" dirty="0">
              <a:latin typeface="+mj-ea"/>
              <a:ea typeface="+mj-ea"/>
            </a:endParaRPr>
          </a:p>
        </p:txBody>
      </p:sp>
      <p:sp>
        <p:nvSpPr>
          <p:cNvPr id="10" name="正方形/長方形 9">
            <a:extLst>
              <a:ext uri="{FF2B5EF4-FFF2-40B4-BE49-F238E27FC236}">
                <a16:creationId xmlns:a16="http://schemas.microsoft.com/office/drawing/2014/main" id="{C02F541E-74D1-46DC-8D43-9C28E38AF84F}"/>
              </a:ext>
            </a:extLst>
          </p:cNvPr>
          <p:cNvSpPr/>
          <p:nvPr/>
        </p:nvSpPr>
        <p:spPr>
          <a:xfrm>
            <a:off x="3175" y="0"/>
            <a:ext cx="9144000" cy="67599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麻薬の記録　帳簿（１）</a:t>
            </a:r>
          </a:p>
        </p:txBody>
      </p:sp>
      <p:sp>
        <p:nvSpPr>
          <p:cNvPr id="8" name="スライド番号プレースホルダー 3">
            <a:extLst>
              <a:ext uri="{FF2B5EF4-FFF2-40B4-BE49-F238E27FC236}">
                <a16:creationId xmlns:a16="http://schemas.microsoft.com/office/drawing/2014/main" id="{42541CD8-A6CF-4712-8657-7EE8D5B8E510}"/>
              </a:ext>
            </a:extLst>
          </p:cNvPr>
          <p:cNvSpPr txBox="1">
            <a:spLocks/>
          </p:cNvSpPr>
          <p:nvPr/>
        </p:nvSpPr>
        <p:spPr bwMode="auto">
          <a:xfrm>
            <a:off x="7942592" y="6322888"/>
            <a:ext cx="7620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defPPr>
              <a:defRPr lang="ja-JP"/>
            </a:defPPr>
            <a:lvl1pPr algn="r" rtl="0" eaLnBrk="1" fontAlgn="base" hangingPunct="1">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0" fontAlgn="base" latinLnBrk="0"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914400" rtl="0" eaLnBrk="0" fontAlgn="base" latinLnBrk="0"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914400" rtl="0" eaLnBrk="0" fontAlgn="base" latinLnBrk="0"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914400" rtl="0" eaLnBrk="0" fontAlgn="base" latinLnBrk="0"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9pPr>
          </a:lstStyle>
          <a:p>
            <a:fld id="{CAA273B8-705F-4E16-859B-F86EF357BBE3}" type="slidenum">
              <a:rPr kumimoji="0" lang="en-US" altLang="ja-JP" smtClean="0">
                <a:solidFill>
                  <a:srgbClr val="42424F"/>
                </a:solidFill>
              </a:rPr>
              <a:pPr/>
              <a:t>27</a:t>
            </a:fld>
            <a:endParaRPr kumimoji="0" lang="en-US" altLang="ja-JP" dirty="0">
              <a:solidFill>
                <a:srgbClr val="42424F"/>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9">
            <a:extLst>
              <a:ext uri="{FF2B5EF4-FFF2-40B4-BE49-F238E27FC236}">
                <a16:creationId xmlns:a16="http://schemas.microsoft.com/office/drawing/2014/main" id="{1ACB5CF4-2642-4ECC-B18B-A2CFACB95D10}"/>
              </a:ext>
            </a:extLst>
          </p:cNvPr>
          <p:cNvSpPr>
            <a:spLocks noChangeArrowheads="1"/>
          </p:cNvSpPr>
          <p:nvPr/>
        </p:nvSpPr>
        <p:spPr bwMode="auto">
          <a:xfrm>
            <a:off x="2771800" y="5882772"/>
            <a:ext cx="1800200" cy="432048"/>
          </a:xfrm>
          <a:prstGeom prst="wedgeRoundRectCallout">
            <a:avLst>
              <a:gd name="adj1" fmla="val -37875"/>
              <a:gd name="adj2" fmla="val -138492"/>
              <a:gd name="adj3" fmla="val 16667"/>
            </a:avLst>
          </a:prstGeom>
          <a:solidFill>
            <a:srgbClr val="99FF66"/>
          </a:solidFill>
          <a:ln>
            <a:headEnd/>
            <a:tailEnd/>
          </a:ln>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ja-JP" altLang="en-US" sz="2400" dirty="0">
                <a:solidFill>
                  <a:prstClr val="black"/>
                </a:solidFill>
                <a:latin typeface="+mj-ea"/>
                <a:ea typeface="+mj-ea"/>
              </a:rPr>
              <a:t>麻薬事故届</a:t>
            </a:r>
          </a:p>
        </p:txBody>
      </p:sp>
      <p:sp>
        <p:nvSpPr>
          <p:cNvPr id="7" name="正方形/長方形 6">
            <a:extLst>
              <a:ext uri="{FF2B5EF4-FFF2-40B4-BE49-F238E27FC236}">
                <a16:creationId xmlns:a16="http://schemas.microsoft.com/office/drawing/2014/main" id="{264EF582-0FF9-4517-990F-FE2E79EED292}"/>
              </a:ext>
            </a:extLst>
          </p:cNvPr>
          <p:cNvSpPr/>
          <p:nvPr/>
        </p:nvSpPr>
        <p:spPr>
          <a:xfrm>
            <a:off x="84138" y="2043113"/>
            <a:ext cx="8951912" cy="3846512"/>
          </a:xfrm>
          <a:prstGeom prst="rect">
            <a:avLst/>
          </a:prstGeom>
        </p:spPr>
        <p:txBody>
          <a:bodyPr>
            <a:spAutoFit/>
          </a:bodyPr>
          <a:lstStyle/>
          <a:p>
            <a:pPr eaLnBrk="1" hangingPunct="1">
              <a:spcAft>
                <a:spcPts val="1200"/>
              </a:spcAft>
              <a:defRPr/>
            </a:pPr>
            <a:r>
              <a:rPr lang="ja-JP" altLang="en-US" sz="2800" dirty="0">
                <a:latin typeface="+mj-ea"/>
                <a:ea typeface="+mj-ea"/>
              </a:rPr>
              <a:t>　</a:t>
            </a:r>
            <a:r>
              <a:rPr lang="ja-JP" altLang="en-US" sz="2800" b="1" dirty="0">
                <a:latin typeface="+mj-ea"/>
                <a:ea typeface="+mj-ea"/>
              </a:rPr>
              <a:t>麻薬</a:t>
            </a:r>
            <a:r>
              <a:rPr lang="ja-JP" altLang="en-US" sz="2800" b="1" dirty="0">
                <a:solidFill>
                  <a:srgbClr val="FF0000"/>
                </a:solidFill>
                <a:latin typeface="+mj-ea"/>
                <a:ea typeface="+mj-ea"/>
              </a:rPr>
              <a:t>研究者</a:t>
            </a:r>
            <a:r>
              <a:rPr lang="ja-JP" altLang="en-US" sz="2800" dirty="0">
                <a:latin typeface="+mj-ea"/>
                <a:ea typeface="+mj-ea"/>
              </a:rPr>
              <a:t>は，当該麻薬研究施設に</a:t>
            </a:r>
            <a:r>
              <a:rPr lang="ja-JP" altLang="en-US" sz="2800" dirty="0">
                <a:solidFill>
                  <a:srgbClr val="FF0000"/>
                </a:solidFill>
                <a:latin typeface="+mj-ea"/>
                <a:ea typeface="+mj-ea"/>
              </a:rPr>
              <a:t>帳簿を備え，これに次に掲げる事項を記載</a:t>
            </a:r>
            <a:r>
              <a:rPr lang="ja-JP" altLang="en-US" sz="2800" dirty="0">
                <a:latin typeface="+mj-ea"/>
                <a:ea typeface="+mj-ea"/>
              </a:rPr>
              <a:t>しなければならない。</a:t>
            </a:r>
          </a:p>
          <a:p>
            <a:pPr eaLnBrk="1" hangingPunct="1">
              <a:defRPr/>
            </a:pPr>
            <a:r>
              <a:rPr lang="ja-JP" altLang="en-US" sz="2800" dirty="0">
                <a:latin typeface="+mj-ea"/>
                <a:ea typeface="+mj-ea"/>
              </a:rPr>
              <a:t>　⑴　新たに管理に属し，又は管理を離れた麻薬の品名</a:t>
            </a:r>
            <a:endParaRPr lang="en-US" altLang="ja-JP" sz="2800" dirty="0">
              <a:latin typeface="+mj-ea"/>
              <a:ea typeface="+mj-ea"/>
            </a:endParaRPr>
          </a:p>
          <a:p>
            <a:pPr eaLnBrk="1" hangingPunct="1">
              <a:spcAft>
                <a:spcPts val="600"/>
              </a:spcAft>
              <a:defRPr/>
            </a:pPr>
            <a:r>
              <a:rPr lang="ja-JP" altLang="en-US" sz="2800" dirty="0">
                <a:latin typeface="+mj-ea"/>
                <a:ea typeface="+mj-ea"/>
              </a:rPr>
              <a:t>　　 及び数量並びにその年月日 </a:t>
            </a:r>
          </a:p>
          <a:p>
            <a:pPr eaLnBrk="1" hangingPunct="1">
              <a:defRPr/>
            </a:pPr>
            <a:r>
              <a:rPr lang="ja-JP" altLang="en-US" sz="2800" dirty="0">
                <a:latin typeface="+mj-ea"/>
                <a:ea typeface="+mj-ea"/>
              </a:rPr>
              <a:t>　⑵　製造し，製剤し，又は研究のため使用した麻薬の</a:t>
            </a:r>
            <a:endParaRPr lang="en-US" altLang="ja-JP" sz="2800" dirty="0">
              <a:latin typeface="+mj-ea"/>
              <a:ea typeface="+mj-ea"/>
            </a:endParaRPr>
          </a:p>
          <a:p>
            <a:pPr eaLnBrk="1" hangingPunct="1">
              <a:spcAft>
                <a:spcPts val="600"/>
              </a:spcAft>
              <a:defRPr/>
            </a:pPr>
            <a:r>
              <a:rPr lang="ja-JP" altLang="en-US" sz="2800" dirty="0">
                <a:latin typeface="+mj-ea"/>
                <a:ea typeface="+mj-ea"/>
              </a:rPr>
              <a:t>　　品名及び数量並びにその年月日 </a:t>
            </a:r>
          </a:p>
          <a:p>
            <a:pPr eaLnBrk="1" hangingPunct="1">
              <a:defRPr/>
            </a:pPr>
            <a:r>
              <a:rPr lang="ja-JP" altLang="en-US" sz="2800" dirty="0">
                <a:latin typeface="+mj-ea"/>
                <a:ea typeface="+mj-ea"/>
              </a:rPr>
              <a:t>　⑶ 　</a:t>
            </a:r>
            <a:r>
              <a:rPr lang="ja-JP" altLang="en-US" sz="2800" dirty="0">
                <a:solidFill>
                  <a:srgbClr val="00B050"/>
                </a:solidFill>
                <a:latin typeface="+mj-ea"/>
                <a:ea typeface="+mj-ea"/>
              </a:rPr>
              <a:t>第３５条第１項</a:t>
            </a:r>
            <a:r>
              <a:rPr lang="ja-JP" altLang="en-US" sz="2800" dirty="0">
                <a:latin typeface="+mj-ea"/>
                <a:ea typeface="+mj-ea"/>
              </a:rPr>
              <a:t>の規定により届け出た麻薬の品名</a:t>
            </a:r>
            <a:endParaRPr lang="en-US" altLang="ja-JP" sz="2800" dirty="0">
              <a:latin typeface="+mj-ea"/>
              <a:ea typeface="+mj-ea"/>
            </a:endParaRPr>
          </a:p>
          <a:p>
            <a:pPr eaLnBrk="1" hangingPunct="1">
              <a:defRPr/>
            </a:pPr>
            <a:r>
              <a:rPr lang="ja-JP" altLang="en-US" sz="2800" dirty="0">
                <a:latin typeface="+mj-ea"/>
                <a:ea typeface="+mj-ea"/>
              </a:rPr>
              <a:t>　　及び数量</a:t>
            </a:r>
          </a:p>
        </p:txBody>
      </p:sp>
      <p:sp>
        <p:nvSpPr>
          <p:cNvPr id="10" name="正方形/長方形 9">
            <a:extLst>
              <a:ext uri="{FF2B5EF4-FFF2-40B4-BE49-F238E27FC236}">
                <a16:creationId xmlns:a16="http://schemas.microsoft.com/office/drawing/2014/main" id="{B6480BD6-0D85-4C48-9AB4-1F8A5ABC87DB}"/>
              </a:ext>
            </a:extLst>
          </p:cNvPr>
          <p:cNvSpPr/>
          <p:nvPr/>
        </p:nvSpPr>
        <p:spPr>
          <a:xfrm>
            <a:off x="251520" y="1316005"/>
            <a:ext cx="3744416" cy="523220"/>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j-ea"/>
                <a:ea typeface="+mj-ea"/>
              </a:rPr>
              <a:t>麻向法 第</a:t>
            </a:r>
            <a:r>
              <a:rPr lang="en-US" altLang="ja-JP" sz="2800" dirty="0">
                <a:latin typeface="+mj-ea"/>
                <a:ea typeface="+mj-ea"/>
              </a:rPr>
              <a:t>40</a:t>
            </a:r>
            <a:r>
              <a:rPr lang="ja-JP" altLang="en-US" sz="2800" dirty="0">
                <a:latin typeface="+mj-ea"/>
                <a:ea typeface="+mj-ea"/>
              </a:rPr>
              <a:t>条（帳簿） </a:t>
            </a:r>
            <a:endParaRPr lang="en-US" altLang="ja-JP" sz="2800" dirty="0">
              <a:latin typeface="+mj-ea"/>
              <a:ea typeface="+mj-ea"/>
            </a:endParaRPr>
          </a:p>
        </p:txBody>
      </p:sp>
      <p:sp>
        <p:nvSpPr>
          <p:cNvPr id="9" name="正方形/長方形 8">
            <a:extLst>
              <a:ext uri="{FF2B5EF4-FFF2-40B4-BE49-F238E27FC236}">
                <a16:creationId xmlns:a16="http://schemas.microsoft.com/office/drawing/2014/main" id="{77FEE5CA-2F12-4525-A39A-8A3C503673C5}"/>
              </a:ext>
            </a:extLst>
          </p:cNvPr>
          <p:cNvSpPr/>
          <p:nvPr/>
        </p:nvSpPr>
        <p:spPr>
          <a:xfrm>
            <a:off x="3175" y="0"/>
            <a:ext cx="9144000" cy="67599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麻薬の記録　帳簿（２）</a:t>
            </a:r>
          </a:p>
        </p:txBody>
      </p:sp>
      <p:sp>
        <p:nvSpPr>
          <p:cNvPr id="8" name="スライド番号プレースホルダー 3">
            <a:extLst>
              <a:ext uri="{FF2B5EF4-FFF2-40B4-BE49-F238E27FC236}">
                <a16:creationId xmlns:a16="http://schemas.microsoft.com/office/drawing/2014/main" id="{0975D03B-92D6-4C76-8B7A-88C5C034CA88}"/>
              </a:ext>
            </a:extLst>
          </p:cNvPr>
          <p:cNvSpPr txBox="1">
            <a:spLocks/>
          </p:cNvSpPr>
          <p:nvPr/>
        </p:nvSpPr>
        <p:spPr bwMode="auto">
          <a:xfrm>
            <a:off x="7956376" y="6314820"/>
            <a:ext cx="7620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defPPr>
              <a:defRPr lang="ja-JP"/>
            </a:defPPr>
            <a:lvl1pPr algn="r" rtl="0" eaLnBrk="1" fontAlgn="base" hangingPunct="1">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0" fontAlgn="base" latinLnBrk="0"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914400" rtl="0" eaLnBrk="0" fontAlgn="base" latinLnBrk="0"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914400" rtl="0" eaLnBrk="0" fontAlgn="base" latinLnBrk="0"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914400" rtl="0" eaLnBrk="0" fontAlgn="base" latinLnBrk="0"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9pPr>
          </a:lstStyle>
          <a:p>
            <a:fld id="{CAA273B8-705F-4E16-859B-F86EF357BBE3}" type="slidenum">
              <a:rPr kumimoji="0" lang="en-US" altLang="ja-JP" smtClean="0">
                <a:solidFill>
                  <a:srgbClr val="42424F"/>
                </a:solidFill>
              </a:rPr>
              <a:pPr/>
              <a:t>28</a:t>
            </a:fld>
            <a:endParaRPr kumimoji="0" lang="en-US" altLang="ja-JP" dirty="0">
              <a:solidFill>
                <a:srgbClr val="42424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7B1987CF-E180-4EF4-AB44-A2C0B4C63D50}"/>
              </a:ext>
            </a:extLst>
          </p:cNvPr>
          <p:cNvGraphicFramePr>
            <a:graphicFrameLocks noGrp="1"/>
          </p:cNvGraphicFramePr>
          <p:nvPr>
            <p:extLst>
              <p:ext uri="{D42A27DB-BD31-4B8C-83A1-F6EECF244321}">
                <p14:modId xmlns:p14="http://schemas.microsoft.com/office/powerpoint/2010/main" val="544665757"/>
              </p:ext>
            </p:extLst>
          </p:nvPr>
        </p:nvGraphicFramePr>
        <p:xfrm>
          <a:off x="539750" y="1125538"/>
          <a:ext cx="8280400" cy="5429248"/>
        </p:xfrm>
        <a:graphic>
          <a:graphicData uri="http://schemas.openxmlformats.org/drawingml/2006/table">
            <a:tbl>
              <a:tblPr firstRow="1" bandRow="1">
                <a:tableStyleId>{5C22544A-7EE6-4342-B048-85BDC9FD1C3A}</a:tableStyleId>
              </a:tblPr>
              <a:tblGrid>
                <a:gridCol w="1440070">
                  <a:extLst>
                    <a:ext uri="{9D8B030D-6E8A-4147-A177-3AD203B41FA5}">
                      <a16:colId xmlns:a16="http://schemas.microsoft.com/office/drawing/2014/main" val="20000"/>
                    </a:ext>
                  </a:extLst>
                </a:gridCol>
                <a:gridCol w="1080052">
                  <a:extLst>
                    <a:ext uri="{9D8B030D-6E8A-4147-A177-3AD203B41FA5}">
                      <a16:colId xmlns:a16="http://schemas.microsoft.com/office/drawing/2014/main" val="20001"/>
                    </a:ext>
                  </a:extLst>
                </a:gridCol>
                <a:gridCol w="1008049">
                  <a:extLst>
                    <a:ext uri="{9D8B030D-6E8A-4147-A177-3AD203B41FA5}">
                      <a16:colId xmlns:a16="http://schemas.microsoft.com/office/drawing/2014/main" val="20002"/>
                    </a:ext>
                  </a:extLst>
                </a:gridCol>
                <a:gridCol w="1008049">
                  <a:extLst>
                    <a:ext uri="{9D8B030D-6E8A-4147-A177-3AD203B41FA5}">
                      <a16:colId xmlns:a16="http://schemas.microsoft.com/office/drawing/2014/main" val="20003"/>
                    </a:ext>
                  </a:extLst>
                </a:gridCol>
                <a:gridCol w="3744180">
                  <a:extLst>
                    <a:ext uri="{9D8B030D-6E8A-4147-A177-3AD203B41FA5}">
                      <a16:colId xmlns:a16="http://schemas.microsoft.com/office/drawing/2014/main" val="20004"/>
                    </a:ext>
                  </a:extLst>
                </a:gridCol>
              </a:tblGrid>
              <a:tr h="274861">
                <a:tc>
                  <a:txBody>
                    <a:bodyPr/>
                    <a:lstStyle/>
                    <a:p>
                      <a:pPr algn="ctr"/>
                      <a:r>
                        <a:rPr kumimoji="1" lang="ja-JP" altLang="en-US" sz="1300" dirty="0">
                          <a:latin typeface="+mj-ea"/>
                          <a:ea typeface="+mj-ea"/>
                        </a:rPr>
                        <a:t>日付</a:t>
                      </a:r>
                    </a:p>
                  </a:txBody>
                  <a:tcPr marL="91443" marR="91443" marT="33887" marB="33887"/>
                </a:tc>
                <a:tc>
                  <a:txBody>
                    <a:bodyPr/>
                    <a:lstStyle/>
                    <a:p>
                      <a:pPr algn="ctr"/>
                      <a:r>
                        <a:rPr kumimoji="1" lang="ja-JP" altLang="en-US" sz="1300" dirty="0">
                          <a:latin typeface="+mj-ea"/>
                          <a:ea typeface="+mj-ea"/>
                        </a:rPr>
                        <a:t>受入</a:t>
                      </a:r>
                    </a:p>
                  </a:txBody>
                  <a:tcPr marL="91443" marR="91443" marT="33887" marB="33887"/>
                </a:tc>
                <a:tc>
                  <a:txBody>
                    <a:bodyPr/>
                    <a:lstStyle/>
                    <a:p>
                      <a:pPr algn="ctr"/>
                      <a:r>
                        <a:rPr kumimoji="1" lang="ja-JP" altLang="en-US" sz="1300" dirty="0">
                          <a:latin typeface="+mj-ea"/>
                          <a:ea typeface="+mj-ea"/>
                        </a:rPr>
                        <a:t>払出</a:t>
                      </a:r>
                    </a:p>
                  </a:txBody>
                  <a:tcPr marL="91443" marR="91443" marT="33887" marB="33887"/>
                </a:tc>
                <a:tc>
                  <a:txBody>
                    <a:bodyPr/>
                    <a:lstStyle/>
                    <a:p>
                      <a:pPr algn="ctr"/>
                      <a:r>
                        <a:rPr kumimoji="1" lang="ja-JP" altLang="en-US" sz="1300" dirty="0">
                          <a:latin typeface="+mj-ea"/>
                          <a:ea typeface="+mj-ea"/>
                        </a:rPr>
                        <a:t>在庫量</a:t>
                      </a:r>
                    </a:p>
                  </a:txBody>
                  <a:tcPr marL="91443" marR="91443" marT="33887" marB="33887"/>
                </a:tc>
                <a:tc>
                  <a:txBody>
                    <a:bodyPr/>
                    <a:lstStyle/>
                    <a:p>
                      <a:pPr algn="ctr"/>
                      <a:r>
                        <a:rPr kumimoji="1" lang="ja-JP" altLang="en-US" sz="1300" dirty="0">
                          <a:latin typeface="+mj-ea"/>
                          <a:ea typeface="+mj-ea"/>
                        </a:rPr>
                        <a:t>備考</a:t>
                      </a:r>
                    </a:p>
                  </a:txBody>
                  <a:tcPr marL="91443" marR="91443" marT="33887" marB="33887"/>
                </a:tc>
                <a:extLst>
                  <a:ext uri="{0D108BD9-81ED-4DB2-BD59-A6C34878D82A}">
                    <a16:rowId xmlns:a16="http://schemas.microsoft.com/office/drawing/2014/main" val="10000"/>
                  </a:ext>
                </a:extLst>
              </a:tr>
              <a:tr h="274861">
                <a:tc>
                  <a:txBody>
                    <a:bodyPr/>
                    <a:lstStyle/>
                    <a:p>
                      <a:pPr algn="ctr"/>
                      <a:r>
                        <a:rPr kumimoji="1" lang="en-US" altLang="ja-JP" sz="1300" dirty="0">
                          <a:latin typeface="+mj-ea"/>
                          <a:ea typeface="+mj-ea"/>
                        </a:rPr>
                        <a:t>10</a:t>
                      </a:r>
                      <a:r>
                        <a:rPr kumimoji="1" lang="ja-JP" altLang="en-US" sz="1300" dirty="0">
                          <a:latin typeface="+mj-ea"/>
                          <a:ea typeface="+mj-ea"/>
                        </a:rPr>
                        <a:t>月１日</a:t>
                      </a:r>
                      <a:endParaRPr kumimoji="1" lang="en-US" altLang="ja-JP" sz="1300" dirty="0">
                        <a:latin typeface="+mj-ea"/>
                        <a:ea typeface="+mj-ea"/>
                      </a:endParaRPr>
                    </a:p>
                  </a:txBody>
                  <a:tcPr marL="91443" marR="91443" marT="33887" marB="33887"/>
                </a:tc>
                <a:tc>
                  <a:txBody>
                    <a:bodyPr/>
                    <a:lstStyle/>
                    <a:p>
                      <a:pPr algn="ctr"/>
                      <a:r>
                        <a:rPr kumimoji="1" lang="en-US" altLang="ja-JP" sz="1300" dirty="0">
                          <a:latin typeface="+mj-ea"/>
                          <a:ea typeface="+mj-ea"/>
                        </a:rPr>
                        <a:t>44</a:t>
                      </a:r>
                      <a:endParaRPr kumimoji="1" lang="ja-JP" altLang="en-US" sz="1300" dirty="0">
                        <a:latin typeface="+mj-ea"/>
                        <a:ea typeface="+mj-ea"/>
                      </a:endParaRPr>
                    </a:p>
                  </a:txBody>
                  <a:tcPr marL="91443" marR="91443" marT="33887" marB="33887"/>
                </a:tc>
                <a:tc>
                  <a:txBody>
                    <a:bodyPr/>
                    <a:lstStyle/>
                    <a:p>
                      <a:pPr algn="ctr"/>
                      <a:endParaRPr kumimoji="1" lang="ja-JP" altLang="en-US" sz="1300" dirty="0">
                        <a:latin typeface="+mj-ea"/>
                        <a:ea typeface="+mj-ea"/>
                      </a:endParaRPr>
                    </a:p>
                  </a:txBody>
                  <a:tcPr marL="91443" marR="91443" marT="33887" marB="33887"/>
                </a:tc>
                <a:tc>
                  <a:txBody>
                    <a:bodyPr/>
                    <a:lstStyle/>
                    <a:p>
                      <a:pPr algn="ctr"/>
                      <a:r>
                        <a:rPr kumimoji="1" lang="en-US" altLang="ja-JP" sz="1300" dirty="0">
                          <a:latin typeface="+mj-ea"/>
                          <a:ea typeface="+mj-ea"/>
                        </a:rPr>
                        <a:t>44</a:t>
                      </a:r>
                      <a:endParaRPr kumimoji="1" lang="ja-JP" altLang="en-US" sz="1300" dirty="0">
                        <a:latin typeface="+mj-ea"/>
                        <a:ea typeface="+mj-ea"/>
                      </a:endParaRPr>
                    </a:p>
                  </a:txBody>
                  <a:tcPr marL="91443" marR="91443" marT="33887" marB="33887"/>
                </a:tc>
                <a:tc>
                  <a:txBody>
                    <a:bodyPr/>
                    <a:lstStyle/>
                    <a:p>
                      <a:pPr algn="ctr"/>
                      <a:r>
                        <a:rPr kumimoji="1" lang="ja-JP" altLang="en-US" sz="1300" dirty="0">
                          <a:latin typeface="+mj-ea"/>
                          <a:ea typeface="+mj-ea"/>
                        </a:rPr>
                        <a:t>昨年度から引継ぎ</a:t>
                      </a:r>
                    </a:p>
                  </a:txBody>
                  <a:tcPr marL="91443" marR="91443" marT="33887" marB="33887"/>
                </a:tc>
                <a:extLst>
                  <a:ext uri="{0D108BD9-81ED-4DB2-BD59-A6C34878D82A}">
                    <a16:rowId xmlns:a16="http://schemas.microsoft.com/office/drawing/2014/main" val="10001"/>
                  </a:ext>
                </a:extLst>
              </a:tr>
              <a:tr h="474393">
                <a:tc>
                  <a:txBody>
                    <a:bodyPr/>
                    <a:lstStyle/>
                    <a:p>
                      <a:pPr algn="ctr"/>
                      <a:r>
                        <a:rPr kumimoji="1" lang="en-US" altLang="ja-JP" sz="1300" dirty="0">
                          <a:latin typeface="+mj-ea"/>
                          <a:ea typeface="+mj-ea"/>
                        </a:rPr>
                        <a:t>10</a:t>
                      </a:r>
                      <a:r>
                        <a:rPr kumimoji="1" lang="ja-JP" altLang="en-US" sz="1300" dirty="0">
                          <a:latin typeface="+mj-ea"/>
                          <a:ea typeface="+mj-ea"/>
                        </a:rPr>
                        <a:t>月</a:t>
                      </a:r>
                      <a:r>
                        <a:rPr kumimoji="1" lang="en-US" altLang="ja-JP" sz="1300" dirty="0">
                          <a:latin typeface="+mj-ea"/>
                          <a:ea typeface="+mj-ea"/>
                        </a:rPr>
                        <a:t>13</a:t>
                      </a:r>
                      <a:r>
                        <a:rPr kumimoji="1" lang="ja-JP" altLang="en-US" sz="1300" dirty="0">
                          <a:latin typeface="+mj-ea"/>
                          <a:ea typeface="+mj-ea"/>
                        </a:rPr>
                        <a:t>日</a:t>
                      </a:r>
                    </a:p>
                  </a:txBody>
                  <a:tcPr marL="91443" marR="91443" marT="33887" marB="33887"/>
                </a:tc>
                <a:tc>
                  <a:txBody>
                    <a:bodyPr/>
                    <a:lstStyle/>
                    <a:p>
                      <a:pPr algn="ctr"/>
                      <a:endParaRPr kumimoji="1" lang="ja-JP" altLang="en-US" sz="1300" dirty="0">
                        <a:latin typeface="+mj-ea"/>
                        <a:ea typeface="+mj-ea"/>
                      </a:endParaRPr>
                    </a:p>
                  </a:txBody>
                  <a:tcPr marL="91443" marR="91443" marT="33887" marB="33887"/>
                </a:tc>
                <a:tc>
                  <a:txBody>
                    <a:bodyPr/>
                    <a:lstStyle/>
                    <a:p>
                      <a:pPr algn="ctr"/>
                      <a:r>
                        <a:rPr kumimoji="1" lang="en-US" altLang="ja-JP" sz="1300" dirty="0">
                          <a:latin typeface="+mj-ea"/>
                          <a:ea typeface="+mj-ea"/>
                        </a:rPr>
                        <a:t>14</a:t>
                      </a:r>
                      <a:endParaRPr kumimoji="1" lang="ja-JP" altLang="en-US" sz="1300" dirty="0">
                        <a:latin typeface="+mj-ea"/>
                        <a:ea typeface="+mj-ea"/>
                      </a:endParaRPr>
                    </a:p>
                  </a:txBody>
                  <a:tcPr marL="91443" marR="91443" marT="33887" marB="33887"/>
                </a:tc>
                <a:tc>
                  <a:txBody>
                    <a:bodyPr/>
                    <a:lstStyle/>
                    <a:p>
                      <a:pPr algn="ctr"/>
                      <a:r>
                        <a:rPr kumimoji="1" lang="en-US" altLang="ja-JP" sz="1300" dirty="0">
                          <a:latin typeface="+mj-ea"/>
                          <a:ea typeface="+mj-ea"/>
                        </a:rPr>
                        <a:t>30</a:t>
                      </a:r>
                      <a:endParaRPr kumimoji="1" lang="ja-JP" altLang="en-US" sz="1300" dirty="0">
                        <a:latin typeface="+mj-ea"/>
                        <a:ea typeface="+mj-ea"/>
                      </a:endParaRPr>
                    </a:p>
                  </a:txBody>
                  <a:tcPr marL="91443" marR="91443" marT="33887" marB="33887"/>
                </a:tc>
                <a:tc>
                  <a:txBody>
                    <a:bodyPr/>
                    <a:lstStyle/>
                    <a:p>
                      <a:pPr algn="ctr"/>
                      <a:r>
                        <a:rPr kumimoji="1" lang="ja-JP" altLang="en-US" sz="1300" dirty="0">
                          <a:latin typeface="+mj-ea"/>
                          <a:ea typeface="+mj-ea"/>
                        </a:rPr>
                        <a:t>薩摩　太郎</a:t>
                      </a:r>
                    </a:p>
                  </a:txBody>
                  <a:tcPr marL="91443" marR="91443" marT="33887" marB="33887"/>
                </a:tc>
                <a:extLst>
                  <a:ext uri="{0D108BD9-81ED-4DB2-BD59-A6C34878D82A}">
                    <a16:rowId xmlns:a16="http://schemas.microsoft.com/office/drawing/2014/main" val="10002"/>
                  </a:ext>
                </a:extLst>
              </a:tr>
              <a:tr h="474393">
                <a:tc>
                  <a:txBody>
                    <a:bodyPr/>
                    <a:lstStyle/>
                    <a:p>
                      <a:pPr algn="ctr"/>
                      <a:r>
                        <a:rPr kumimoji="1" lang="en-US" altLang="ja-JP" sz="1300" dirty="0">
                          <a:latin typeface="+mj-ea"/>
                          <a:ea typeface="+mj-ea"/>
                        </a:rPr>
                        <a:t>10</a:t>
                      </a:r>
                      <a:r>
                        <a:rPr kumimoji="1" lang="ja-JP" altLang="en-US" sz="1300" dirty="0">
                          <a:latin typeface="+mj-ea"/>
                          <a:ea typeface="+mj-ea"/>
                        </a:rPr>
                        <a:t>月</a:t>
                      </a:r>
                      <a:r>
                        <a:rPr kumimoji="1" lang="en-US" altLang="ja-JP" sz="1300" dirty="0">
                          <a:latin typeface="+mj-ea"/>
                          <a:ea typeface="+mj-ea"/>
                        </a:rPr>
                        <a:t>14</a:t>
                      </a:r>
                      <a:r>
                        <a:rPr kumimoji="1" lang="ja-JP" altLang="en-US" sz="1300" dirty="0">
                          <a:latin typeface="+mj-ea"/>
                          <a:ea typeface="+mj-ea"/>
                        </a:rPr>
                        <a:t>日</a:t>
                      </a:r>
                    </a:p>
                  </a:txBody>
                  <a:tcPr marL="91443" marR="91443" marT="33887" marB="33887"/>
                </a:tc>
                <a:tc>
                  <a:txBody>
                    <a:bodyPr/>
                    <a:lstStyle/>
                    <a:p>
                      <a:pPr algn="ctr"/>
                      <a:endParaRPr kumimoji="1" lang="ja-JP" altLang="en-US" sz="1300" dirty="0">
                        <a:latin typeface="+mj-ea"/>
                        <a:ea typeface="+mj-ea"/>
                      </a:endParaRPr>
                    </a:p>
                  </a:txBody>
                  <a:tcPr marL="91443" marR="91443" marT="33887" marB="33887"/>
                </a:tc>
                <a:tc>
                  <a:txBody>
                    <a:bodyPr/>
                    <a:lstStyle/>
                    <a:p>
                      <a:pPr algn="ctr"/>
                      <a:r>
                        <a:rPr kumimoji="1" lang="en-US" altLang="ja-JP" sz="1300" dirty="0">
                          <a:latin typeface="+mj-ea"/>
                          <a:ea typeface="+mj-ea"/>
                        </a:rPr>
                        <a:t>28</a:t>
                      </a:r>
                      <a:endParaRPr kumimoji="1" lang="ja-JP" altLang="en-US" sz="1300" dirty="0">
                        <a:latin typeface="+mj-ea"/>
                        <a:ea typeface="+mj-ea"/>
                      </a:endParaRPr>
                    </a:p>
                  </a:txBody>
                  <a:tcPr marL="91443" marR="91443" marT="33887" marB="33887"/>
                </a:tc>
                <a:tc>
                  <a:txBody>
                    <a:bodyPr/>
                    <a:lstStyle/>
                    <a:p>
                      <a:pPr algn="ctr"/>
                      <a:r>
                        <a:rPr kumimoji="1" lang="ja-JP" altLang="en-US" sz="1300" dirty="0">
                          <a:latin typeface="+mj-ea"/>
                          <a:ea typeface="+mj-ea"/>
                        </a:rPr>
                        <a:t>２</a:t>
                      </a:r>
                    </a:p>
                  </a:txBody>
                  <a:tcPr marL="91443" marR="91443" marT="33887" marB="33887"/>
                </a:tc>
                <a:tc>
                  <a:txBody>
                    <a:bodyPr/>
                    <a:lstStyle/>
                    <a:p>
                      <a:pPr algn="ctr"/>
                      <a:r>
                        <a:rPr kumimoji="1" lang="ja-JP" altLang="en-US" sz="1300" dirty="0">
                          <a:latin typeface="+mj-ea"/>
                          <a:ea typeface="+mj-ea"/>
                        </a:rPr>
                        <a:t>薩摩　花子</a:t>
                      </a:r>
                    </a:p>
                  </a:txBody>
                  <a:tcPr marL="91443" marR="91443" marT="33887" marB="33887"/>
                </a:tc>
                <a:extLst>
                  <a:ext uri="{0D108BD9-81ED-4DB2-BD59-A6C34878D82A}">
                    <a16:rowId xmlns:a16="http://schemas.microsoft.com/office/drawing/2014/main" val="10003"/>
                  </a:ext>
                </a:extLst>
              </a:tr>
              <a:tr h="474393">
                <a:tc>
                  <a:txBody>
                    <a:bodyPr/>
                    <a:lstStyle/>
                    <a:p>
                      <a:pPr algn="ctr"/>
                      <a:r>
                        <a:rPr kumimoji="1" lang="en-US" altLang="ja-JP" sz="1300" dirty="0">
                          <a:latin typeface="+mj-ea"/>
                          <a:ea typeface="+mj-ea"/>
                        </a:rPr>
                        <a:t>10</a:t>
                      </a:r>
                      <a:r>
                        <a:rPr kumimoji="1" lang="ja-JP" altLang="en-US" sz="1300" dirty="0">
                          <a:latin typeface="+mj-ea"/>
                          <a:ea typeface="+mj-ea"/>
                        </a:rPr>
                        <a:t>月</a:t>
                      </a:r>
                      <a:r>
                        <a:rPr kumimoji="1" lang="en-US" altLang="ja-JP" sz="1300" dirty="0">
                          <a:latin typeface="+mj-ea"/>
                          <a:ea typeface="+mj-ea"/>
                        </a:rPr>
                        <a:t>15</a:t>
                      </a:r>
                      <a:r>
                        <a:rPr kumimoji="1" lang="ja-JP" altLang="en-US" sz="1300" dirty="0">
                          <a:latin typeface="+mj-ea"/>
                          <a:ea typeface="+mj-ea"/>
                        </a:rPr>
                        <a:t>日</a:t>
                      </a:r>
                    </a:p>
                  </a:txBody>
                  <a:tcPr marL="91443" marR="91443" marT="33887" marB="33887"/>
                </a:tc>
                <a:tc>
                  <a:txBody>
                    <a:bodyPr/>
                    <a:lstStyle/>
                    <a:p>
                      <a:pPr algn="ctr"/>
                      <a:r>
                        <a:rPr kumimoji="1" lang="en-US" altLang="ja-JP" sz="1300" dirty="0">
                          <a:latin typeface="+mj-ea"/>
                          <a:ea typeface="+mj-ea"/>
                        </a:rPr>
                        <a:t>100</a:t>
                      </a:r>
                      <a:endParaRPr kumimoji="1" lang="ja-JP" altLang="en-US" sz="1300" dirty="0">
                        <a:latin typeface="+mj-ea"/>
                        <a:ea typeface="+mj-ea"/>
                      </a:endParaRPr>
                    </a:p>
                  </a:txBody>
                  <a:tcPr marL="91443" marR="91443" marT="33887" marB="33887"/>
                </a:tc>
                <a:tc>
                  <a:txBody>
                    <a:bodyPr/>
                    <a:lstStyle/>
                    <a:p>
                      <a:pPr algn="ctr"/>
                      <a:endParaRPr kumimoji="1" lang="ja-JP" altLang="en-US" sz="1300" dirty="0">
                        <a:latin typeface="+mj-ea"/>
                        <a:ea typeface="+mj-ea"/>
                      </a:endParaRPr>
                    </a:p>
                  </a:txBody>
                  <a:tcPr marL="91443" marR="91443" marT="33887" marB="33887"/>
                </a:tc>
                <a:tc>
                  <a:txBody>
                    <a:bodyPr/>
                    <a:lstStyle/>
                    <a:p>
                      <a:pPr algn="ctr"/>
                      <a:r>
                        <a:rPr kumimoji="1" lang="en-US" altLang="ja-JP" sz="1300" dirty="0">
                          <a:latin typeface="+mj-ea"/>
                          <a:ea typeface="+mj-ea"/>
                        </a:rPr>
                        <a:t>102</a:t>
                      </a:r>
                      <a:endParaRPr kumimoji="1" lang="ja-JP" altLang="en-US" sz="1300" dirty="0">
                        <a:latin typeface="+mj-ea"/>
                        <a:ea typeface="+mj-ea"/>
                      </a:endParaRPr>
                    </a:p>
                  </a:txBody>
                  <a:tcPr marL="91443" marR="91443" marT="33887" marB="33887"/>
                </a:tc>
                <a:tc>
                  <a:txBody>
                    <a:bodyPr/>
                    <a:lstStyle/>
                    <a:p>
                      <a:pPr algn="ctr"/>
                      <a:r>
                        <a:rPr kumimoji="1" lang="ja-JP" altLang="en-US" sz="1300" dirty="0">
                          <a:latin typeface="+mj-ea"/>
                          <a:ea typeface="+mj-ea"/>
                        </a:rPr>
                        <a:t>○○　△△支店から購入　</a:t>
                      </a:r>
                      <a:r>
                        <a:rPr kumimoji="1" lang="en-US" altLang="ja-JP" sz="1300" dirty="0">
                          <a:latin typeface="+mj-ea"/>
                          <a:ea typeface="+mj-ea"/>
                        </a:rPr>
                        <a:t>lot.12345</a:t>
                      </a:r>
                      <a:endParaRPr kumimoji="1" lang="ja-JP" altLang="en-US" sz="1300" dirty="0">
                        <a:latin typeface="+mj-ea"/>
                        <a:ea typeface="+mj-ea"/>
                      </a:endParaRPr>
                    </a:p>
                  </a:txBody>
                  <a:tcPr marL="91443" marR="91443" marT="33887" marB="33887"/>
                </a:tc>
                <a:extLst>
                  <a:ext uri="{0D108BD9-81ED-4DB2-BD59-A6C34878D82A}">
                    <a16:rowId xmlns:a16="http://schemas.microsoft.com/office/drawing/2014/main" val="10004"/>
                  </a:ext>
                </a:extLst>
              </a:tr>
              <a:tr h="474393">
                <a:tc>
                  <a:txBody>
                    <a:bodyPr/>
                    <a:lstStyle/>
                    <a:p>
                      <a:pPr algn="ctr"/>
                      <a:r>
                        <a:rPr kumimoji="1" lang="en-US" altLang="ja-JP" sz="1300" dirty="0">
                          <a:latin typeface="+mj-ea"/>
                          <a:ea typeface="+mj-ea"/>
                        </a:rPr>
                        <a:t>10</a:t>
                      </a:r>
                      <a:r>
                        <a:rPr kumimoji="1" lang="ja-JP" altLang="en-US" sz="1300" dirty="0">
                          <a:latin typeface="+mj-ea"/>
                          <a:ea typeface="+mj-ea"/>
                        </a:rPr>
                        <a:t>月</a:t>
                      </a:r>
                      <a:r>
                        <a:rPr kumimoji="1" lang="en-US" altLang="ja-JP" sz="1300" dirty="0">
                          <a:latin typeface="+mj-ea"/>
                          <a:ea typeface="+mj-ea"/>
                        </a:rPr>
                        <a:t>31</a:t>
                      </a:r>
                      <a:r>
                        <a:rPr kumimoji="1" lang="ja-JP" altLang="en-US" sz="1300" dirty="0">
                          <a:latin typeface="+mj-ea"/>
                          <a:ea typeface="+mj-ea"/>
                        </a:rPr>
                        <a:t>日</a:t>
                      </a:r>
                    </a:p>
                  </a:txBody>
                  <a:tcPr marL="91443" marR="91443" marT="33887" marB="33887" anchor="ctr"/>
                </a:tc>
                <a:tc>
                  <a:txBody>
                    <a:bodyPr/>
                    <a:lstStyle/>
                    <a:p>
                      <a:pPr algn="ctr"/>
                      <a:endParaRPr kumimoji="1" lang="en-US" altLang="ja-JP" sz="1300" dirty="0">
                        <a:latin typeface="+mj-ea"/>
                        <a:ea typeface="+mj-ea"/>
                      </a:endParaRPr>
                    </a:p>
                  </a:txBody>
                  <a:tcPr marL="91443" marR="91443" marT="33887" marB="33887" anchor="ctr"/>
                </a:tc>
                <a:tc>
                  <a:txBody>
                    <a:bodyPr/>
                    <a:lstStyle/>
                    <a:p>
                      <a:pPr algn="ctr"/>
                      <a:endParaRPr kumimoji="1" lang="ja-JP" altLang="en-US" sz="1300" dirty="0">
                        <a:latin typeface="+mj-ea"/>
                        <a:ea typeface="+mj-ea"/>
                      </a:endParaRPr>
                    </a:p>
                  </a:txBody>
                  <a:tcPr marL="91443" marR="91443" marT="33887" marB="33887" anchor="ctr"/>
                </a:tc>
                <a:tc>
                  <a:txBody>
                    <a:bodyPr/>
                    <a:lstStyle/>
                    <a:p>
                      <a:pPr algn="ctr"/>
                      <a:r>
                        <a:rPr kumimoji="1" lang="en-US" altLang="ja-JP" sz="1300" dirty="0">
                          <a:latin typeface="+mj-ea"/>
                          <a:ea typeface="+mj-ea"/>
                        </a:rPr>
                        <a:t>102</a:t>
                      </a:r>
                      <a:endParaRPr kumimoji="1" lang="ja-JP" altLang="en-US" sz="1300" dirty="0">
                        <a:latin typeface="+mj-ea"/>
                        <a:ea typeface="+mj-ea"/>
                      </a:endParaRPr>
                    </a:p>
                  </a:txBody>
                  <a:tcPr marL="91443" marR="91443" marT="33887" marB="33887" anchor="ctr"/>
                </a:tc>
                <a:tc>
                  <a:txBody>
                    <a:bodyPr/>
                    <a:lstStyle/>
                    <a:p>
                      <a:pPr algn="ctr"/>
                      <a:r>
                        <a:rPr kumimoji="1" lang="ja-JP" altLang="en-US" sz="1300" dirty="0">
                          <a:latin typeface="+mj-ea"/>
                          <a:ea typeface="+mj-ea"/>
                        </a:rPr>
                        <a:t>在庫確認　□□</a:t>
                      </a:r>
                    </a:p>
                  </a:txBody>
                  <a:tcPr marL="91443" marR="91443" marT="33887" marB="33887" anchor="ctr"/>
                </a:tc>
                <a:extLst>
                  <a:ext uri="{0D108BD9-81ED-4DB2-BD59-A6C34878D82A}">
                    <a16:rowId xmlns:a16="http://schemas.microsoft.com/office/drawing/2014/main" val="10005"/>
                  </a:ext>
                </a:extLst>
              </a:tr>
              <a:tr h="677703">
                <a:tc>
                  <a:txBody>
                    <a:bodyPr/>
                    <a:lstStyle/>
                    <a:p>
                      <a:pPr algn="ctr"/>
                      <a:r>
                        <a:rPr kumimoji="1" lang="en-US" altLang="ja-JP" sz="1300" dirty="0">
                          <a:latin typeface="+mj-ea"/>
                          <a:ea typeface="+mj-ea"/>
                        </a:rPr>
                        <a:t>11</a:t>
                      </a:r>
                      <a:r>
                        <a:rPr kumimoji="1" lang="ja-JP" altLang="en-US" sz="1300" dirty="0">
                          <a:latin typeface="+mj-ea"/>
                          <a:ea typeface="+mj-ea"/>
                        </a:rPr>
                        <a:t>月２日</a:t>
                      </a:r>
                    </a:p>
                  </a:txBody>
                  <a:tcPr marL="91443" marR="91443" marT="33887" marB="33887" anchor="ctr"/>
                </a:tc>
                <a:tc>
                  <a:txBody>
                    <a:bodyPr/>
                    <a:lstStyle/>
                    <a:p>
                      <a:pPr algn="ctr"/>
                      <a:endParaRPr kumimoji="1" lang="en-US" altLang="ja-JP" sz="1300" dirty="0">
                        <a:latin typeface="+mj-ea"/>
                        <a:ea typeface="+mj-ea"/>
                      </a:endParaRPr>
                    </a:p>
                  </a:txBody>
                  <a:tcPr marL="91443" marR="91443" marT="33887" marB="33887" anchor="ctr"/>
                </a:tc>
                <a:tc>
                  <a:txBody>
                    <a:bodyPr/>
                    <a:lstStyle/>
                    <a:p>
                      <a:pPr algn="ctr"/>
                      <a:r>
                        <a:rPr kumimoji="1" lang="ja-JP" altLang="en-US" sz="1300" dirty="0">
                          <a:latin typeface="+mj-ea"/>
                          <a:ea typeface="+mj-ea"/>
                        </a:rPr>
                        <a:t>２</a:t>
                      </a:r>
                    </a:p>
                  </a:txBody>
                  <a:tcPr marL="91443" marR="91443" marT="33887" marB="33887" anchor="ctr"/>
                </a:tc>
                <a:tc>
                  <a:txBody>
                    <a:bodyPr/>
                    <a:lstStyle/>
                    <a:p>
                      <a:pPr algn="ctr"/>
                      <a:r>
                        <a:rPr kumimoji="1" lang="en-US" altLang="ja-JP" sz="1300" dirty="0">
                          <a:latin typeface="+mj-ea"/>
                          <a:ea typeface="+mj-ea"/>
                        </a:rPr>
                        <a:t>100</a:t>
                      </a:r>
                      <a:endParaRPr kumimoji="1" lang="ja-JP" altLang="en-US" sz="1300" dirty="0">
                        <a:latin typeface="+mj-ea"/>
                        <a:ea typeface="+mj-ea"/>
                      </a:endParaRPr>
                    </a:p>
                  </a:txBody>
                  <a:tcPr marL="91443" marR="91443" marT="33887" marB="33887" anchor="ctr"/>
                </a:tc>
                <a:tc>
                  <a:txBody>
                    <a:bodyPr/>
                    <a:lstStyle/>
                    <a:p>
                      <a:pPr algn="ctr"/>
                      <a:r>
                        <a:rPr kumimoji="1" lang="ja-JP" altLang="en-US" sz="1300" dirty="0">
                          <a:latin typeface="+mj-ea"/>
                          <a:ea typeface="+mj-ea"/>
                        </a:rPr>
                        <a:t>陳旧化のため麻薬廃棄届により廃棄</a:t>
                      </a:r>
                      <a:endParaRPr kumimoji="1" lang="en-US" altLang="ja-JP" sz="1300" dirty="0">
                        <a:latin typeface="+mj-ea"/>
                        <a:ea typeface="+mj-ea"/>
                      </a:endParaRPr>
                    </a:p>
                    <a:p>
                      <a:pPr algn="ctr"/>
                      <a:r>
                        <a:rPr kumimoji="1" lang="ja-JP" altLang="en-US" sz="1300" dirty="0">
                          <a:latin typeface="+mj-ea"/>
                          <a:ea typeface="+mj-ea"/>
                        </a:rPr>
                        <a:t>立会　薬務課　■■　　　　　　●●</a:t>
                      </a:r>
                    </a:p>
                  </a:txBody>
                  <a:tcPr marL="91443" marR="91443" marT="33887" marB="33887" anchor="ctr"/>
                </a:tc>
                <a:extLst>
                  <a:ext uri="{0D108BD9-81ED-4DB2-BD59-A6C34878D82A}">
                    <a16:rowId xmlns:a16="http://schemas.microsoft.com/office/drawing/2014/main" val="10006"/>
                  </a:ext>
                </a:extLst>
              </a:tr>
              <a:tr h="677703">
                <a:tc>
                  <a:txBody>
                    <a:bodyPr/>
                    <a:lstStyle/>
                    <a:p>
                      <a:pPr algn="ctr"/>
                      <a:r>
                        <a:rPr kumimoji="1" lang="en-US" altLang="ja-JP" sz="1300" dirty="0">
                          <a:latin typeface="+mj-ea"/>
                          <a:ea typeface="+mj-ea"/>
                        </a:rPr>
                        <a:t>11</a:t>
                      </a:r>
                      <a:r>
                        <a:rPr kumimoji="1" lang="ja-JP" altLang="en-US" sz="1300" dirty="0">
                          <a:latin typeface="+mj-ea"/>
                          <a:ea typeface="+mj-ea"/>
                        </a:rPr>
                        <a:t>月８日</a:t>
                      </a:r>
                    </a:p>
                  </a:txBody>
                  <a:tcPr marL="91443" marR="91443" marT="33887" marB="33887" anchor="ctr"/>
                </a:tc>
                <a:tc>
                  <a:txBody>
                    <a:bodyPr/>
                    <a:lstStyle/>
                    <a:p>
                      <a:pPr algn="ctr"/>
                      <a:r>
                        <a:rPr kumimoji="1" lang="ja-JP" altLang="en-US" sz="1300" dirty="0">
                          <a:latin typeface="+mj-ea"/>
                          <a:ea typeface="+mj-ea"/>
                        </a:rPr>
                        <a:t>（</a:t>
                      </a:r>
                      <a:r>
                        <a:rPr kumimoji="1" lang="en-US" altLang="ja-JP" sz="1300" dirty="0">
                          <a:latin typeface="+mj-ea"/>
                          <a:ea typeface="+mj-ea"/>
                        </a:rPr>
                        <a:t>10</a:t>
                      </a:r>
                      <a:r>
                        <a:rPr kumimoji="1" lang="ja-JP" altLang="en-US" sz="1300" dirty="0">
                          <a:latin typeface="+mj-ea"/>
                          <a:ea typeface="+mj-ea"/>
                        </a:rPr>
                        <a:t>）</a:t>
                      </a:r>
                      <a:endParaRPr kumimoji="1" lang="en-US" altLang="ja-JP" sz="1300" dirty="0">
                        <a:latin typeface="+mj-ea"/>
                        <a:ea typeface="+mj-ea"/>
                      </a:endParaRPr>
                    </a:p>
                    <a:p>
                      <a:pPr algn="ctr"/>
                      <a:endParaRPr kumimoji="1" lang="en-US" altLang="ja-JP" sz="1300" dirty="0">
                        <a:latin typeface="+mj-ea"/>
                        <a:ea typeface="+mj-ea"/>
                      </a:endParaRPr>
                    </a:p>
                  </a:txBody>
                  <a:tcPr marL="91443" marR="91443" marT="33887" marB="33887" anchor="ctr"/>
                </a:tc>
                <a:tc>
                  <a:txBody>
                    <a:bodyPr/>
                    <a:lstStyle/>
                    <a:p>
                      <a:pPr algn="ctr"/>
                      <a:endParaRPr kumimoji="1" lang="ja-JP" altLang="en-US" sz="1300" dirty="0">
                        <a:latin typeface="+mj-ea"/>
                        <a:ea typeface="+mj-ea"/>
                      </a:endParaRPr>
                    </a:p>
                  </a:txBody>
                  <a:tcPr marL="91443" marR="91443" marT="33887" marB="33887" anchor="ctr"/>
                </a:tc>
                <a:tc>
                  <a:txBody>
                    <a:bodyPr/>
                    <a:lstStyle/>
                    <a:p>
                      <a:pPr algn="ctr"/>
                      <a:r>
                        <a:rPr kumimoji="1" lang="ja-JP" altLang="en-US" sz="1300" dirty="0">
                          <a:latin typeface="+mj-ea"/>
                          <a:ea typeface="+mj-ea"/>
                        </a:rPr>
                        <a:t>（</a:t>
                      </a:r>
                      <a:r>
                        <a:rPr kumimoji="1" lang="en-US" altLang="ja-JP" sz="1300" dirty="0">
                          <a:latin typeface="+mj-ea"/>
                          <a:ea typeface="+mj-ea"/>
                        </a:rPr>
                        <a:t>10</a:t>
                      </a:r>
                      <a:r>
                        <a:rPr kumimoji="1" lang="ja-JP" altLang="en-US" sz="1300" dirty="0">
                          <a:latin typeface="+mj-ea"/>
                          <a:ea typeface="+mj-ea"/>
                        </a:rPr>
                        <a:t>）</a:t>
                      </a:r>
                      <a:endParaRPr kumimoji="1" lang="en-US" altLang="ja-JP" sz="1300" dirty="0">
                        <a:latin typeface="+mj-ea"/>
                        <a:ea typeface="+mj-ea"/>
                      </a:endParaRPr>
                    </a:p>
                    <a:p>
                      <a:pPr algn="ctr"/>
                      <a:r>
                        <a:rPr kumimoji="1" lang="en-US" altLang="ja-JP" sz="1300" dirty="0">
                          <a:latin typeface="+mj-ea"/>
                          <a:ea typeface="+mj-ea"/>
                        </a:rPr>
                        <a:t>100</a:t>
                      </a:r>
                      <a:endParaRPr kumimoji="1" lang="ja-JP" altLang="en-US" sz="1300" dirty="0">
                        <a:latin typeface="+mj-ea"/>
                        <a:ea typeface="+mj-ea"/>
                      </a:endParaRPr>
                    </a:p>
                  </a:txBody>
                  <a:tcPr marL="91443" marR="91443" marT="33887" marB="33887" anchor="ctr"/>
                </a:tc>
                <a:tc>
                  <a:txBody>
                    <a:bodyPr/>
                    <a:lstStyle/>
                    <a:p>
                      <a:pPr algn="ctr"/>
                      <a:r>
                        <a:rPr kumimoji="1" lang="ja-JP" altLang="en-US" sz="1300" dirty="0">
                          <a:latin typeface="+mj-ea"/>
                          <a:ea typeface="+mj-ea"/>
                        </a:rPr>
                        <a:t>薩摩　花子から返却</a:t>
                      </a:r>
                    </a:p>
                  </a:txBody>
                  <a:tcPr marL="91443" marR="91443" marT="33887" marB="33887" anchor="ctr"/>
                </a:tc>
                <a:extLst>
                  <a:ext uri="{0D108BD9-81ED-4DB2-BD59-A6C34878D82A}">
                    <a16:rowId xmlns:a16="http://schemas.microsoft.com/office/drawing/2014/main" val="10007"/>
                  </a:ext>
                </a:extLst>
              </a:tr>
              <a:tr h="474416">
                <a:tc>
                  <a:txBody>
                    <a:bodyPr/>
                    <a:lstStyle/>
                    <a:p>
                      <a:pPr algn="ctr"/>
                      <a:r>
                        <a:rPr kumimoji="1" lang="en-US" altLang="ja-JP" sz="1300" dirty="0">
                          <a:latin typeface="+mj-ea"/>
                          <a:ea typeface="+mj-ea"/>
                        </a:rPr>
                        <a:t>11</a:t>
                      </a:r>
                      <a:r>
                        <a:rPr kumimoji="1" lang="ja-JP" altLang="en-US" sz="1300" dirty="0">
                          <a:latin typeface="+mj-ea"/>
                          <a:ea typeface="+mj-ea"/>
                        </a:rPr>
                        <a:t>月</a:t>
                      </a:r>
                      <a:r>
                        <a:rPr kumimoji="1" lang="en-US" altLang="ja-JP" sz="1300" dirty="0">
                          <a:latin typeface="+mj-ea"/>
                          <a:ea typeface="+mj-ea"/>
                        </a:rPr>
                        <a:t>14</a:t>
                      </a:r>
                      <a:r>
                        <a:rPr kumimoji="1" lang="ja-JP" altLang="en-US" sz="1300" dirty="0">
                          <a:latin typeface="+mj-ea"/>
                          <a:ea typeface="+mj-ea"/>
                        </a:rPr>
                        <a:t>日</a:t>
                      </a:r>
                    </a:p>
                  </a:txBody>
                  <a:tcPr marL="91443" marR="91443" marT="33887" marB="33887" anchor="ctr"/>
                </a:tc>
                <a:tc>
                  <a:txBody>
                    <a:bodyPr/>
                    <a:lstStyle/>
                    <a:p>
                      <a:pPr algn="ctr"/>
                      <a:endParaRPr kumimoji="1" lang="en-US" altLang="ja-JP" sz="1300" dirty="0">
                        <a:latin typeface="+mj-ea"/>
                        <a:ea typeface="+mj-ea"/>
                      </a:endParaRPr>
                    </a:p>
                  </a:txBody>
                  <a:tcPr marL="91443" marR="91443" marT="33887" marB="33887" anchor="ctr"/>
                </a:tc>
                <a:tc>
                  <a:txBody>
                    <a:bodyPr/>
                    <a:lstStyle/>
                    <a:p>
                      <a:pPr algn="ctr"/>
                      <a:r>
                        <a:rPr kumimoji="1" lang="ja-JP" altLang="en-US" sz="1300" dirty="0">
                          <a:latin typeface="+mj-ea"/>
                          <a:ea typeface="+mj-ea"/>
                        </a:rPr>
                        <a:t>（５）</a:t>
                      </a:r>
                      <a:endParaRPr kumimoji="1" lang="en-US" altLang="ja-JP" sz="1300" dirty="0">
                        <a:latin typeface="+mj-ea"/>
                        <a:ea typeface="+mj-ea"/>
                      </a:endParaRPr>
                    </a:p>
                  </a:txBody>
                  <a:tcPr marL="91443" marR="91443" marT="33887" marB="33887" anchor="ctr"/>
                </a:tc>
                <a:tc>
                  <a:txBody>
                    <a:bodyPr/>
                    <a:lstStyle/>
                    <a:p>
                      <a:pPr algn="ctr"/>
                      <a:r>
                        <a:rPr kumimoji="1" lang="ja-JP" altLang="en-US" sz="1300" dirty="0">
                          <a:latin typeface="+mj-ea"/>
                          <a:ea typeface="+mj-ea"/>
                        </a:rPr>
                        <a:t>（５）</a:t>
                      </a:r>
                      <a:endParaRPr kumimoji="1" lang="en-US" altLang="ja-JP" sz="1300" dirty="0">
                        <a:latin typeface="+mj-ea"/>
                        <a:ea typeface="+mj-ea"/>
                      </a:endParaRPr>
                    </a:p>
                    <a:p>
                      <a:pPr algn="ctr"/>
                      <a:r>
                        <a:rPr kumimoji="1" lang="en-US" altLang="ja-JP" sz="1300" dirty="0">
                          <a:latin typeface="+mj-ea"/>
                          <a:ea typeface="+mj-ea"/>
                        </a:rPr>
                        <a:t>100</a:t>
                      </a:r>
                    </a:p>
                  </a:txBody>
                  <a:tcPr marL="91443" marR="91443" marT="33887" marB="33887" anchor="ctr"/>
                </a:tc>
                <a:tc>
                  <a:txBody>
                    <a:bodyPr/>
                    <a:lstStyle/>
                    <a:p>
                      <a:pPr algn="ctr"/>
                      <a:r>
                        <a:rPr kumimoji="1" lang="ja-JP" altLang="en-US" sz="1300" dirty="0">
                          <a:latin typeface="+mj-ea"/>
                          <a:ea typeface="+mj-ea"/>
                        </a:rPr>
                        <a:t>大隅　次郎</a:t>
                      </a:r>
                      <a:endParaRPr kumimoji="1" lang="en-US" altLang="ja-JP" sz="1300" dirty="0">
                        <a:latin typeface="+mj-ea"/>
                        <a:ea typeface="+mj-ea"/>
                      </a:endParaRPr>
                    </a:p>
                  </a:txBody>
                  <a:tcPr marL="91443" marR="91443" marT="33887" marB="33887" anchor="ctr"/>
                </a:tc>
                <a:extLst>
                  <a:ext uri="{0D108BD9-81ED-4DB2-BD59-A6C34878D82A}">
                    <a16:rowId xmlns:a16="http://schemas.microsoft.com/office/drawing/2014/main" val="10008"/>
                  </a:ext>
                </a:extLst>
              </a:tr>
              <a:tr h="677739">
                <a:tc>
                  <a:txBody>
                    <a:bodyPr/>
                    <a:lstStyle/>
                    <a:p>
                      <a:pPr algn="ctr"/>
                      <a:r>
                        <a:rPr kumimoji="1" lang="en-US" altLang="ja-JP" sz="1300" dirty="0">
                          <a:latin typeface="+mj-ea"/>
                          <a:ea typeface="+mj-ea"/>
                        </a:rPr>
                        <a:t>11</a:t>
                      </a:r>
                      <a:r>
                        <a:rPr kumimoji="1" lang="ja-JP" altLang="en-US" sz="1300" dirty="0">
                          <a:latin typeface="+mj-ea"/>
                          <a:ea typeface="+mj-ea"/>
                        </a:rPr>
                        <a:t>月</a:t>
                      </a:r>
                      <a:r>
                        <a:rPr kumimoji="1" lang="en-US" altLang="ja-JP" sz="1300" dirty="0">
                          <a:latin typeface="+mj-ea"/>
                          <a:ea typeface="+mj-ea"/>
                        </a:rPr>
                        <a:t>22</a:t>
                      </a:r>
                      <a:r>
                        <a:rPr kumimoji="1" lang="ja-JP" altLang="en-US" sz="1300" dirty="0">
                          <a:latin typeface="+mj-ea"/>
                          <a:ea typeface="+mj-ea"/>
                        </a:rPr>
                        <a:t>日</a:t>
                      </a:r>
                    </a:p>
                  </a:txBody>
                  <a:tcPr marL="91443" marR="91443" marT="33887" marB="33887" anchor="ctr"/>
                </a:tc>
                <a:tc>
                  <a:txBody>
                    <a:bodyPr/>
                    <a:lstStyle/>
                    <a:p>
                      <a:pPr algn="ctr"/>
                      <a:endParaRPr kumimoji="1" lang="en-US" altLang="ja-JP" sz="1300" dirty="0">
                        <a:latin typeface="+mj-ea"/>
                        <a:ea typeface="+mj-ea"/>
                      </a:endParaRPr>
                    </a:p>
                  </a:txBody>
                  <a:tcPr marL="91443" marR="91443" marT="33887" marB="33887" anchor="ctr"/>
                </a:tc>
                <a:tc>
                  <a:txBody>
                    <a:bodyPr/>
                    <a:lstStyle/>
                    <a:p>
                      <a:pPr algn="ctr"/>
                      <a:r>
                        <a:rPr kumimoji="1" lang="ja-JP" altLang="en-US" sz="1300" dirty="0">
                          <a:latin typeface="+mj-ea"/>
                          <a:ea typeface="+mj-ea"/>
                        </a:rPr>
                        <a:t>（５）</a:t>
                      </a:r>
                      <a:endParaRPr kumimoji="1" lang="en-US" altLang="ja-JP" sz="1300" dirty="0">
                        <a:latin typeface="+mj-ea"/>
                        <a:ea typeface="+mj-ea"/>
                      </a:endParaRPr>
                    </a:p>
                  </a:txBody>
                  <a:tcPr marL="91443" marR="91443" marT="33887" marB="33887" anchor="ctr"/>
                </a:tc>
                <a:tc>
                  <a:txBody>
                    <a:bodyPr/>
                    <a:lstStyle/>
                    <a:p>
                      <a:pPr algn="ctr"/>
                      <a:r>
                        <a:rPr kumimoji="1" lang="en-US" altLang="ja-JP" sz="1300" dirty="0">
                          <a:latin typeface="+mj-ea"/>
                          <a:ea typeface="+mj-ea"/>
                        </a:rPr>
                        <a:t>100</a:t>
                      </a:r>
                    </a:p>
                  </a:txBody>
                  <a:tcPr marL="91443" marR="91443" marT="33887" marB="3388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300" dirty="0">
                          <a:latin typeface="+mj-ea"/>
                          <a:ea typeface="+mj-ea"/>
                        </a:rPr>
                        <a:t>廃棄　立会　△△</a:t>
                      </a:r>
                      <a:r>
                        <a:rPr lang="ja-JP" altLang="en-US" sz="1300" dirty="0">
                          <a:solidFill>
                            <a:srgbClr val="FF0000"/>
                          </a:solidFill>
                          <a:latin typeface="+mj-ea"/>
                          <a:ea typeface="+mj-ea"/>
                        </a:rPr>
                        <a:t>㊞</a:t>
                      </a:r>
                      <a:endParaRPr kumimoji="1" lang="en-US" altLang="ja-JP" sz="1300" dirty="0">
                        <a:latin typeface="+mj-ea"/>
                        <a:ea typeface="+mj-ea"/>
                      </a:endParaRPr>
                    </a:p>
                    <a:p>
                      <a:pPr algn="ctr"/>
                      <a:r>
                        <a:rPr kumimoji="1" lang="en-US" altLang="ja-JP" sz="1300" dirty="0">
                          <a:latin typeface="+mj-ea"/>
                          <a:ea typeface="+mj-ea"/>
                        </a:rPr>
                        <a:t>11</a:t>
                      </a:r>
                      <a:r>
                        <a:rPr kumimoji="1" lang="ja-JP" altLang="en-US" sz="1300" dirty="0">
                          <a:latin typeface="+mj-ea"/>
                          <a:ea typeface="+mj-ea"/>
                        </a:rPr>
                        <a:t>月</a:t>
                      </a:r>
                      <a:r>
                        <a:rPr kumimoji="1" lang="en-US" altLang="ja-JP" sz="1300" dirty="0">
                          <a:latin typeface="+mj-ea"/>
                          <a:ea typeface="+mj-ea"/>
                        </a:rPr>
                        <a:t>23</a:t>
                      </a:r>
                      <a:r>
                        <a:rPr kumimoji="1" lang="ja-JP" altLang="en-US" sz="1300" dirty="0">
                          <a:latin typeface="+mj-ea"/>
                          <a:ea typeface="+mj-ea"/>
                        </a:rPr>
                        <a:t>日</a:t>
                      </a:r>
                      <a:endParaRPr kumimoji="1" lang="en-US" altLang="ja-JP" sz="1300" dirty="0">
                        <a:latin typeface="+mj-ea"/>
                        <a:ea typeface="+mj-ea"/>
                      </a:endParaRPr>
                    </a:p>
                    <a:p>
                      <a:pPr algn="ctr"/>
                      <a:r>
                        <a:rPr kumimoji="1" lang="ja-JP" altLang="en-US" sz="1300" dirty="0">
                          <a:latin typeface="+mj-ea"/>
                          <a:ea typeface="+mj-ea"/>
                        </a:rPr>
                        <a:t>調剤済麻薬廃棄届提出</a:t>
                      </a:r>
                    </a:p>
                  </a:txBody>
                  <a:tcPr marL="91443" marR="91443" marT="33887" marB="33887" anchor="ctr"/>
                </a:tc>
                <a:extLst>
                  <a:ext uri="{0D108BD9-81ED-4DB2-BD59-A6C34878D82A}">
                    <a16:rowId xmlns:a16="http://schemas.microsoft.com/office/drawing/2014/main" val="10009"/>
                  </a:ext>
                </a:extLst>
              </a:tr>
              <a:tr h="474393">
                <a:tc>
                  <a:txBody>
                    <a:bodyPr/>
                    <a:lstStyle/>
                    <a:p>
                      <a:pPr algn="ctr"/>
                      <a:r>
                        <a:rPr kumimoji="1" lang="en-US" altLang="ja-JP" sz="1300" dirty="0">
                          <a:latin typeface="+mj-ea"/>
                          <a:ea typeface="+mj-ea"/>
                        </a:rPr>
                        <a:t>11</a:t>
                      </a:r>
                      <a:r>
                        <a:rPr kumimoji="1" lang="ja-JP" altLang="en-US" sz="1300" dirty="0">
                          <a:latin typeface="+mj-ea"/>
                          <a:ea typeface="+mj-ea"/>
                        </a:rPr>
                        <a:t>月</a:t>
                      </a:r>
                      <a:r>
                        <a:rPr kumimoji="1" lang="en-US" altLang="ja-JP" sz="1300" dirty="0">
                          <a:latin typeface="+mj-ea"/>
                          <a:ea typeface="+mj-ea"/>
                        </a:rPr>
                        <a:t>30</a:t>
                      </a:r>
                      <a:r>
                        <a:rPr kumimoji="1" lang="ja-JP" altLang="en-US" sz="1300" dirty="0">
                          <a:latin typeface="+mj-ea"/>
                          <a:ea typeface="+mj-ea"/>
                        </a:rPr>
                        <a:t>日</a:t>
                      </a:r>
                    </a:p>
                  </a:txBody>
                  <a:tcPr marL="91443" marR="91443" marT="33887" marB="33887"/>
                </a:tc>
                <a:tc>
                  <a:txBody>
                    <a:bodyPr/>
                    <a:lstStyle/>
                    <a:p>
                      <a:pPr algn="ctr"/>
                      <a:endParaRPr kumimoji="1" lang="en-US" altLang="ja-JP" sz="1300" dirty="0">
                        <a:latin typeface="+mj-ea"/>
                        <a:ea typeface="+mj-ea"/>
                      </a:endParaRPr>
                    </a:p>
                  </a:txBody>
                  <a:tcPr marL="91443" marR="91443" marT="33887" marB="33887"/>
                </a:tc>
                <a:tc>
                  <a:txBody>
                    <a:bodyPr/>
                    <a:lstStyle/>
                    <a:p>
                      <a:pPr algn="ctr"/>
                      <a:endParaRPr kumimoji="1" lang="ja-JP" altLang="en-US" sz="1300" dirty="0">
                        <a:latin typeface="+mj-ea"/>
                        <a:ea typeface="+mj-ea"/>
                      </a:endParaRPr>
                    </a:p>
                  </a:txBody>
                  <a:tcPr marL="91443" marR="91443" marT="33887" marB="33887"/>
                </a:tc>
                <a:tc>
                  <a:txBody>
                    <a:bodyPr/>
                    <a:lstStyle/>
                    <a:p>
                      <a:pPr algn="ctr"/>
                      <a:r>
                        <a:rPr kumimoji="1" lang="en-US" altLang="ja-JP" sz="1300" dirty="0">
                          <a:latin typeface="+mj-ea"/>
                          <a:ea typeface="+mj-ea"/>
                        </a:rPr>
                        <a:t>100</a:t>
                      </a:r>
                      <a:endParaRPr kumimoji="1" lang="ja-JP" altLang="en-US" sz="1300" dirty="0">
                        <a:latin typeface="+mj-ea"/>
                        <a:ea typeface="+mj-ea"/>
                      </a:endParaRPr>
                    </a:p>
                  </a:txBody>
                  <a:tcPr marL="91443" marR="91443" marT="33887" marB="3388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300" dirty="0">
                          <a:latin typeface="+mj-ea"/>
                          <a:ea typeface="+mj-ea"/>
                        </a:rPr>
                        <a:t>在庫確認　□□</a:t>
                      </a:r>
                    </a:p>
                  </a:txBody>
                  <a:tcPr marL="91443" marR="91443" marT="33887" marB="33887"/>
                </a:tc>
                <a:extLst>
                  <a:ext uri="{0D108BD9-81ED-4DB2-BD59-A6C34878D82A}">
                    <a16:rowId xmlns:a16="http://schemas.microsoft.com/office/drawing/2014/main" val="10010"/>
                  </a:ext>
                </a:extLst>
              </a:tr>
            </a:tbl>
          </a:graphicData>
        </a:graphic>
      </p:graphicFrame>
      <p:sp>
        <p:nvSpPr>
          <p:cNvPr id="12365" name="テキスト ボックス 6">
            <a:extLst>
              <a:ext uri="{FF2B5EF4-FFF2-40B4-BE49-F238E27FC236}">
                <a16:creationId xmlns:a16="http://schemas.microsoft.com/office/drawing/2014/main" id="{14FBBF4A-9BFC-4F74-9888-12E59503DD45}"/>
              </a:ext>
            </a:extLst>
          </p:cNvPr>
          <p:cNvSpPr txBox="1">
            <a:spLocks noChangeArrowheads="1"/>
          </p:cNvSpPr>
          <p:nvPr/>
        </p:nvSpPr>
        <p:spPr bwMode="auto">
          <a:xfrm>
            <a:off x="7707313" y="3170238"/>
            <a:ext cx="414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eaLnBrk="1" hangingPunct="1">
              <a:spcBef>
                <a:spcPct val="0"/>
              </a:spcBef>
              <a:buClrTx/>
              <a:buSzTx/>
              <a:buFontTx/>
              <a:buNone/>
              <a:defRPr/>
            </a:pPr>
            <a:r>
              <a:rPr lang="ja-JP" altLang="en-US" sz="1800">
                <a:solidFill>
                  <a:srgbClr val="FF0000"/>
                </a:solidFill>
                <a:latin typeface="+mn-ea"/>
                <a:ea typeface="+mn-ea"/>
              </a:rPr>
              <a:t>㊞</a:t>
            </a:r>
          </a:p>
        </p:txBody>
      </p:sp>
      <p:sp>
        <p:nvSpPr>
          <p:cNvPr id="12366" name="テキスト ボックス 6">
            <a:extLst>
              <a:ext uri="{FF2B5EF4-FFF2-40B4-BE49-F238E27FC236}">
                <a16:creationId xmlns:a16="http://schemas.microsoft.com/office/drawing/2014/main" id="{B8DCB842-0AAB-41A8-92BB-EFDB7F6719FD}"/>
              </a:ext>
            </a:extLst>
          </p:cNvPr>
          <p:cNvSpPr txBox="1">
            <a:spLocks noChangeArrowheads="1"/>
          </p:cNvSpPr>
          <p:nvPr/>
        </p:nvSpPr>
        <p:spPr bwMode="auto">
          <a:xfrm>
            <a:off x="7253288" y="3817938"/>
            <a:ext cx="414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eaLnBrk="1" hangingPunct="1">
              <a:spcBef>
                <a:spcPct val="0"/>
              </a:spcBef>
              <a:buClrTx/>
              <a:buSzTx/>
              <a:buFontTx/>
              <a:buNone/>
              <a:defRPr/>
            </a:pPr>
            <a:r>
              <a:rPr lang="ja-JP" altLang="en-US" sz="1800">
                <a:solidFill>
                  <a:srgbClr val="FF0000"/>
                </a:solidFill>
                <a:latin typeface="+mn-ea"/>
                <a:ea typeface="+mn-ea"/>
              </a:rPr>
              <a:t>㊞</a:t>
            </a:r>
          </a:p>
        </p:txBody>
      </p:sp>
      <p:sp>
        <p:nvSpPr>
          <p:cNvPr id="12367" name="テキスト ボックス 6">
            <a:extLst>
              <a:ext uri="{FF2B5EF4-FFF2-40B4-BE49-F238E27FC236}">
                <a16:creationId xmlns:a16="http://schemas.microsoft.com/office/drawing/2014/main" id="{E4D48D2C-F2D2-4866-AA25-56F30D2F705F}"/>
              </a:ext>
            </a:extLst>
          </p:cNvPr>
          <p:cNvSpPr txBox="1">
            <a:spLocks noChangeArrowheads="1"/>
          </p:cNvSpPr>
          <p:nvPr/>
        </p:nvSpPr>
        <p:spPr bwMode="auto">
          <a:xfrm>
            <a:off x="8334375" y="3817938"/>
            <a:ext cx="414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eaLnBrk="1" hangingPunct="1">
              <a:spcBef>
                <a:spcPct val="0"/>
              </a:spcBef>
              <a:buClrTx/>
              <a:buSzTx/>
              <a:buFontTx/>
              <a:buNone/>
              <a:defRPr/>
            </a:pPr>
            <a:r>
              <a:rPr lang="ja-JP" altLang="en-US" sz="1800">
                <a:solidFill>
                  <a:srgbClr val="FF0000"/>
                </a:solidFill>
                <a:latin typeface="+mn-ea"/>
                <a:ea typeface="+mn-ea"/>
              </a:rPr>
              <a:t>㊞</a:t>
            </a:r>
          </a:p>
        </p:txBody>
      </p:sp>
      <p:sp>
        <p:nvSpPr>
          <p:cNvPr id="12368" name="テキスト ボックス 6">
            <a:extLst>
              <a:ext uri="{FF2B5EF4-FFF2-40B4-BE49-F238E27FC236}">
                <a16:creationId xmlns:a16="http://schemas.microsoft.com/office/drawing/2014/main" id="{28DA8B48-5257-49D9-9BCE-9FDFD68304BB}"/>
              </a:ext>
            </a:extLst>
          </p:cNvPr>
          <p:cNvSpPr txBox="1">
            <a:spLocks noChangeArrowheads="1"/>
          </p:cNvSpPr>
          <p:nvPr/>
        </p:nvSpPr>
        <p:spPr bwMode="auto">
          <a:xfrm>
            <a:off x="7613650" y="6049963"/>
            <a:ext cx="414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eaLnBrk="1" hangingPunct="1">
              <a:spcBef>
                <a:spcPct val="0"/>
              </a:spcBef>
              <a:buClrTx/>
              <a:buSzTx/>
              <a:buFontTx/>
              <a:buNone/>
              <a:defRPr/>
            </a:pPr>
            <a:r>
              <a:rPr lang="ja-JP" altLang="en-US" sz="1800">
                <a:solidFill>
                  <a:srgbClr val="FF0000"/>
                </a:solidFill>
                <a:latin typeface="+mn-ea"/>
                <a:ea typeface="+mn-ea"/>
              </a:rPr>
              <a:t>㊞</a:t>
            </a:r>
          </a:p>
        </p:txBody>
      </p:sp>
      <p:sp>
        <p:nvSpPr>
          <p:cNvPr id="8" name="テキスト ボックス 7">
            <a:extLst>
              <a:ext uri="{FF2B5EF4-FFF2-40B4-BE49-F238E27FC236}">
                <a16:creationId xmlns:a16="http://schemas.microsoft.com/office/drawing/2014/main" id="{34A92404-CA04-4484-999A-211F7FC89203}"/>
              </a:ext>
            </a:extLst>
          </p:cNvPr>
          <p:cNvSpPr txBox="1"/>
          <p:nvPr/>
        </p:nvSpPr>
        <p:spPr>
          <a:xfrm>
            <a:off x="539750" y="738188"/>
            <a:ext cx="5688013" cy="400050"/>
          </a:xfrm>
          <a:prstGeom prst="rect">
            <a:avLst/>
          </a:prstGeom>
          <a:noFill/>
        </p:spPr>
        <p:txBody>
          <a:bodyPr>
            <a:spAutoFit/>
          </a:bodyPr>
          <a:lstStyle/>
          <a:p>
            <a:pPr eaLnBrk="1" hangingPunct="1">
              <a:defRPr/>
            </a:pPr>
            <a:r>
              <a:rPr lang="ja-JP" altLang="en-US" sz="2000" dirty="0">
                <a:solidFill>
                  <a:prstClr val="black"/>
                </a:solidFill>
                <a:latin typeface="+mj-ea"/>
                <a:ea typeface="+mj-ea"/>
              </a:rPr>
              <a:t>品名：モルヒネ硫酸塩徐放錠</a:t>
            </a:r>
            <a:r>
              <a:rPr lang="en-US" altLang="ja-JP" sz="2000" dirty="0">
                <a:solidFill>
                  <a:prstClr val="black"/>
                </a:solidFill>
                <a:latin typeface="+mj-ea"/>
                <a:ea typeface="+mj-ea"/>
              </a:rPr>
              <a:t>｢</a:t>
            </a:r>
            <a:r>
              <a:rPr lang="ja-JP" altLang="en-US" sz="2000" dirty="0">
                <a:solidFill>
                  <a:prstClr val="black"/>
                </a:solidFill>
                <a:latin typeface="+mj-ea"/>
                <a:ea typeface="+mj-ea"/>
              </a:rPr>
              <a:t>○○</a:t>
            </a:r>
            <a:r>
              <a:rPr lang="en-US" altLang="ja-JP" sz="2000" dirty="0">
                <a:solidFill>
                  <a:prstClr val="black"/>
                </a:solidFill>
                <a:latin typeface="+mj-ea"/>
                <a:ea typeface="+mj-ea"/>
              </a:rPr>
              <a:t>｣10mg</a:t>
            </a:r>
            <a:r>
              <a:rPr lang="ja-JP" altLang="en-US" sz="2000" dirty="0">
                <a:solidFill>
                  <a:prstClr val="black"/>
                </a:solidFill>
                <a:latin typeface="+mj-ea"/>
                <a:ea typeface="+mj-ea"/>
              </a:rPr>
              <a:t>　単位：錠</a:t>
            </a:r>
          </a:p>
        </p:txBody>
      </p:sp>
      <p:sp>
        <p:nvSpPr>
          <p:cNvPr id="12" name="テキスト ボックス 11">
            <a:extLst>
              <a:ext uri="{FF2B5EF4-FFF2-40B4-BE49-F238E27FC236}">
                <a16:creationId xmlns:a16="http://schemas.microsoft.com/office/drawing/2014/main" id="{5CB39A82-C64D-457E-B1BB-4E19FE182F3E}"/>
              </a:ext>
            </a:extLst>
          </p:cNvPr>
          <p:cNvSpPr txBox="1"/>
          <p:nvPr/>
        </p:nvSpPr>
        <p:spPr>
          <a:xfrm>
            <a:off x="6875463" y="725488"/>
            <a:ext cx="2160587" cy="400050"/>
          </a:xfrm>
          <a:prstGeom prst="rect">
            <a:avLst/>
          </a:prstGeom>
          <a:noFill/>
        </p:spPr>
        <p:txBody>
          <a:bodyPr>
            <a:spAutoFit/>
          </a:bodyPr>
          <a:lstStyle/>
          <a:p>
            <a:pPr eaLnBrk="1" hangingPunct="1">
              <a:defRPr/>
            </a:pPr>
            <a:r>
              <a:rPr lang="en-US" altLang="ja-JP" sz="2000" dirty="0">
                <a:solidFill>
                  <a:prstClr val="black"/>
                </a:solidFill>
                <a:latin typeface="+mj-ea"/>
                <a:ea typeface="+mj-ea"/>
              </a:rPr>
              <a:t>※</a:t>
            </a:r>
            <a:r>
              <a:rPr lang="ja-JP" altLang="en-US" sz="2000" dirty="0">
                <a:solidFill>
                  <a:prstClr val="black"/>
                </a:solidFill>
                <a:latin typeface="+mj-ea"/>
                <a:ea typeface="+mj-ea"/>
              </a:rPr>
              <a:t>麻薬診療施設</a:t>
            </a:r>
          </a:p>
        </p:txBody>
      </p:sp>
      <p:sp>
        <p:nvSpPr>
          <p:cNvPr id="13" name="正方形/長方形 12">
            <a:extLst>
              <a:ext uri="{FF2B5EF4-FFF2-40B4-BE49-F238E27FC236}">
                <a16:creationId xmlns:a16="http://schemas.microsoft.com/office/drawing/2014/main" id="{519FE8FD-C60C-4CD0-884B-C4EF14A47650}"/>
              </a:ext>
            </a:extLst>
          </p:cNvPr>
          <p:cNvSpPr/>
          <p:nvPr/>
        </p:nvSpPr>
        <p:spPr>
          <a:xfrm>
            <a:off x="3175" y="0"/>
            <a:ext cx="9144000" cy="67599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麻薬の記録　帳簿記載例（１）</a:t>
            </a:r>
          </a:p>
        </p:txBody>
      </p:sp>
      <p:sp>
        <p:nvSpPr>
          <p:cNvPr id="11" name="スライド番号プレースホルダー 3">
            <a:extLst>
              <a:ext uri="{FF2B5EF4-FFF2-40B4-BE49-F238E27FC236}">
                <a16:creationId xmlns:a16="http://schemas.microsoft.com/office/drawing/2014/main" id="{1A515FD7-4621-433E-9CD9-7BE9DBCF4AA3}"/>
              </a:ext>
            </a:extLst>
          </p:cNvPr>
          <p:cNvSpPr txBox="1">
            <a:spLocks/>
          </p:cNvSpPr>
          <p:nvPr/>
        </p:nvSpPr>
        <p:spPr bwMode="auto">
          <a:xfrm>
            <a:off x="8073231" y="6372223"/>
            <a:ext cx="7620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defPPr>
              <a:defRPr lang="ja-JP"/>
            </a:defPPr>
            <a:lvl1pPr algn="r" rtl="0" eaLnBrk="1" fontAlgn="base" hangingPunct="1">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0" fontAlgn="base" latinLnBrk="0"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914400" rtl="0" eaLnBrk="0" fontAlgn="base" latinLnBrk="0"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914400" rtl="0" eaLnBrk="0" fontAlgn="base" latinLnBrk="0"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914400" rtl="0" eaLnBrk="0" fontAlgn="base" latinLnBrk="0"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9pPr>
          </a:lstStyle>
          <a:p>
            <a:fld id="{CAA273B8-705F-4E16-859B-F86EF357BBE3}" type="slidenum">
              <a:rPr kumimoji="0" lang="en-US" altLang="ja-JP" smtClean="0">
                <a:solidFill>
                  <a:srgbClr val="42424F"/>
                </a:solidFill>
              </a:rPr>
              <a:pPr/>
              <a:t>29</a:t>
            </a:fld>
            <a:endParaRPr kumimoji="0" lang="en-US" altLang="ja-JP" dirty="0">
              <a:solidFill>
                <a:srgbClr val="42424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番号プレースホルダー 3">
            <a:extLst>
              <a:ext uri="{FF2B5EF4-FFF2-40B4-BE49-F238E27FC236}">
                <a16:creationId xmlns:a16="http://schemas.microsoft.com/office/drawing/2014/main" id="{D2C80485-C457-4C71-8A3E-1C5A7021856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4AA68E7F-2E0B-4B8B-BB41-AE6CE77292A8}" type="slidenum">
              <a:rPr kumimoji="0" lang="en-US" altLang="ja-JP" smtClean="0">
                <a:solidFill>
                  <a:srgbClr val="42424F"/>
                </a:solidFill>
              </a:rPr>
              <a:pPr/>
              <a:t>3</a:t>
            </a:fld>
            <a:endParaRPr kumimoji="0" lang="en-US" altLang="ja-JP">
              <a:solidFill>
                <a:srgbClr val="42424F"/>
              </a:solidFill>
            </a:endParaRPr>
          </a:p>
        </p:txBody>
      </p:sp>
      <p:sp>
        <p:nvSpPr>
          <p:cNvPr id="77827" name="タイトル 1">
            <a:extLst>
              <a:ext uri="{FF2B5EF4-FFF2-40B4-BE49-F238E27FC236}">
                <a16:creationId xmlns:a16="http://schemas.microsoft.com/office/drawing/2014/main" id="{145D46DE-ACEE-4728-B52F-237AEBE208D0}"/>
              </a:ext>
            </a:extLst>
          </p:cNvPr>
          <p:cNvSpPr txBox="1">
            <a:spLocks/>
          </p:cNvSpPr>
          <p:nvPr/>
        </p:nvSpPr>
        <p:spPr bwMode="auto">
          <a:xfrm>
            <a:off x="0" y="270827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639763" indent="-246063">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indent="-246063">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187450" indent="-20955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1462088" indent="-20955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a:spcBef>
                <a:spcPct val="0"/>
              </a:spcBef>
              <a:buClrTx/>
              <a:buSzTx/>
              <a:buFontTx/>
              <a:buNone/>
              <a:defRPr/>
            </a:pPr>
            <a:r>
              <a:rPr lang="ja-JP" altLang="en-US" sz="4800" dirty="0">
                <a:solidFill>
                  <a:schemeClr val="tx2"/>
                </a:solidFill>
                <a:effectLst>
                  <a:outerShdw blurRad="38100" dist="38100" dir="2700000" algn="tl">
                    <a:srgbClr val="000000">
                      <a:alpha val="43137"/>
                    </a:srgbClr>
                  </a:outerShdw>
                </a:effectLst>
                <a:latin typeface="Calibri" panose="020F0502020204030204" pitchFamily="34" charset="0"/>
                <a:ea typeface="ＭＳ Ｐゴシック" panose="020B0600070205080204" pitchFamily="50" charset="-128"/>
              </a:rPr>
              <a:t>麻薬年間届について</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E6652FFE-DE9E-4292-8D8D-5BFAC87327F3}"/>
              </a:ext>
            </a:extLst>
          </p:cNvPr>
          <p:cNvGraphicFramePr>
            <a:graphicFrameLocks noGrp="1"/>
          </p:cNvGraphicFramePr>
          <p:nvPr>
            <p:extLst>
              <p:ext uri="{D42A27DB-BD31-4B8C-83A1-F6EECF244321}">
                <p14:modId xmlns:p14="http://schemas.microsoft.com/office/powerpoint/2010/main" val="3173335430"/>
              </p:ext>
            </p:extLst>
          </p:nvPr>
        </p:nvGraphicFramePr>
        <p:xfrm>
          <a:off x="250825" y="1230313"/>
          <a:ext cx="8569325" cy="2835277"/>
        </p:xfrm>
        <a:graphic>
          <a:graphicData uri="http://schemas.openxmlformats.org/drawingml/2006/table">
            <a:tbl>
              <a:tblPr firstRow="1" bandRow="1">
                <a:tableStyleId>{5C22544A-7EE6-4342-B048-85BDC9FD1C3A}</a:tableStyleId>
              </a:tblPr>
              <a:tblGrid>
                <a:gridCol w="1713866">
                  <a:extLst>
                    <a:ext uri="{9D8B030D-6E8A-4147-A177-3AD203B41FA5}">
                      <a16:colId xmlns:a16="http://schemas.microsoft.com/office/drawing/2014/main" val="20000"/>
                    </a:ext>
                  </a:extLst>
                </a:gridCol>
                <a:gridCol w="950546">
                  <a:extLst>
                    <a:ext uri="{9D8B030D-6E8A-4147-A177-3AD203B41FA5}">
                      <a16:colId xmlns:a16="http://schemas.microsoft.com/office/drawing/2014/main" val="20001"/>
                    </a:ext>
                  </a:extLst>
                </a:gridCol>
                <a:gridCol w="936145">
                  <a:extLst>
                    <a:ext uri="{9D8B030D-6E8A-4147-A177-3AD203B41FA5}">
                      <a16:colId xmlns:a16="http://schemas.microsoft.com/office/drawing/2014/main" val="20002"/>
                    </a:ext>
                  </a:extLst>
                </a:gridCol>
                <a:gridCol w="1008156">
                  <a:extLst>
                    <a:ext uri="{9D8B030D-6E8A-4147-A177-3AD203B41FA5}">
                      <a16:colId xmlns:a16="http://schemas.microsoft.com/office/drawing/2014/main" val="20003"/>
                    </a:ext>
                  </a:extLst>
                </a:gridCol>
                <a:gridCol w="3960612">
                  <a:extLst>
                    <a:ext uri="{9D8B030D-6E8A-4147-A177-3AD203B41FA5}">
                      <a16:colId xmlns:a16="http://schemas.microsoft.com/office/drawing/2014/main" val="20004"/>
                    </a:ext>
                  </a:extLst>
                </a:gridCol>
              </a:tblGrid>
              <a:tr h="365843">
                <a:tc>
                  <a:txBody>
                    <a:bodyPr/>
                    <a:lstStyle/>
                    <a:p>
                      <a:pPr algn="ctr"/>
                      <a:r>
                        <a:rPr kumimoji="1" lang="ja-JP" altLang="en-US" sz="1800" dirty="0">
                          <a:latin typeface="+mj-ea"/>
                          <a:ea typeface="+mj-ea"/>
                        </a:rPr>
                        <a:t>日付</a:t>
                      </a:r>
                    </a:p>
                  </a:txBody>
                  <a:tcPr marL="91453" marR="91453" marT="45733" marB="45733"/>
                </a:tc>
                <a:tc>
                  <a:txBody>
                    <a:bodyPr/>
                    <a:lstStyle/>
                    <a:p>
                      <a:pPr algn="ctr"/>
                      <a:r>
                        <a:rPr kumimoji="1" lang="ja-JP" altLang="en-US" sz="1800" dirty="0">
                          <a:latin typeface="+mj-ea"/>
                          <a:ea typeface="+mj-ea"/>
                        </a:rPr>
                        <a:t>受入</a:t>
                      </a:r>
                    </a:p>
                  </a:txBody>
                  <a:tcPr marL="91453" marR="91453" marT="45733" marB="45733"/>
                </a:tc>
                <a:tc>
                  <a:txBody>
                    <a:bodyPr/>
                    <a:lstStyle/>
                    <a:p>
                      <a:pPr algn="ctr"/>
                      <a:r>
                        <a:rPr kumimoji="1" lang="ja-JP" altLang="en-US" sz="1800" dirty="0">
                          <a:latin typeface="+mj-ea"/>
                          <a:ea typeface="+mj-ea"/>
                        </a:rPr>
                        <a:t>払出</a:t>
                      </a:r>
                    </a:p>
                  </a:txBody>
                  <a:tcPr marL="91453" marR="91453" marT="45733" marB="45733"/>
                </a:tc>
                <a:tc>
                  <a:txBody>
                    <a:bodyPr/>
                    <a:lstStyle/>
                    <a:p>
                      <a:pPr algn="ctr"/>
                      <a:r>
                        <a:rPr kumimoji="1" lang="ja-JP" altLang="en-US" sz="1800" dirty="0">
                          <a:latin typeface="+mj-ea"/>
                          <a:ea typeface="+mj-ea"/>
                        </a:rPr>
                        <a:t>在庫量</a:t>
                      </a:r>
                    </a:p>
                  </a:txBody>
                  <a:tcPr marL="91453" marR="91453" marT="45733" marB="45733"/>
                </a:tc>
                <a:tc>
                  <a:txBody>
                    <a:bodyPr/>
                    <a:lstStyle/>
                    <a:p>
                      <a:pPr algn="ctr"/>
                      <a:r>
                        <a:rPr kumimoji="1" lang="ja-JP" altLang="en-US" sz="1800" dirty="0">
                          <a:latin typeface="+mj-ea"/>
                          <a:ea typeface="+mj-ea"/>
                        </a:rPr>
                        <a:t>備考</a:t>
                      </a:r>
                    </a:p>
                  </a:txBody>
                  <a:tcPr marL="91453" marR="91453" marT="45733" marB="45733"/>
                </a:tc>
                <a:extLst>
                  <a:ext uri="{0D108BD9-81ED-4DB2-BD59-A6C34878D82A}">
                    <a16:rowId xmlns:a16="http://schemas.microsoft.com/office/drawing/2014/main" val="10000"/>
                  </a:ext>
                </a:extLst>
              </a:tr>
              <a:tr h="365843">
                <a:tc>
                  <a:txBody>
                    <a:bodyPr/>
                    <a:lstStyle/>
                    <a:p>
                      <a:pPr algn="ctr"/>
                      <a:r>
                        <a:rPr kumimoji="1" lang="ja-JP" altLang="en-US" sz="1800" dirty="0">
                          <a:latin typeface="+mj-ea"/>
                          <a:ea typeface="+mj-ea"/>
                        </a:rPr>
                        <a:t>９月</a:t>
                      </a:r>
                      <a:r>
                        <a:rPr kumimoji="1" lang="en-US" altLang="ja-JP" sz="1800" dirty="0">
                          <a:latin typeface="+mj-ea"/>
                          <a:ea typeface="+mj-ea"/>
                        </a:rPr>
                        <a:t>30</a:t>
                      </a:r>
                      <a:r>
                        <a:rPr kumimoji="1" lang="ja-JP" altLang="en-US" sz="1800" dirty="0">
                          <a:latin typeface="+mj-ea"/>
                          <a:ea typeface="+mj-ea"/>
                        </a:rPr>
                        <a:t>日</a:t>
                      </a:r>
                      <a:endParaRPr kumimoji="1" lang="en-US" altLang="ja-JP" sz="1800" dirty="0">
                        <a:latin typeface="+mj-ea"/>
                        <a:ea typeface="+mj-ea"/>
                      </a:endParaRPr>
                    </a:p>
                  </a:txBody>
                  <a:tcPr marL="91453" marR="91453" marT="45733" marB="45733"/>
                </a:tc>
                <a:tc>
                  <a:txBody>
                    <a:bodyPr/>
                    <a:lstStyle/>
                    <a:p>
                      <a:pPr algn="ctr"/>
                      <a:endParaRPr kumimoji="1" lang="ja-JP" altLang="en-US" sz="1800" dirty="0">
                        <a:latin typeface="+mj-ea"/>
                        <a:ea typeface="+mj-ea"/>
                      </a:endParaRPr>
                    </a:p>
                  </a:txBody>
                  <a:tcPr marL="91453" marR="91453" marT="45733" marB="45733"/>
                </a:tc>
                <a:tc>
                  <a:txBody>
                    <a:bodyPr/>
                    <a:lstStyle/>
                    <a:p>
                      <a:pPr algn="ctr"/>
                      <a:endParaRPr kumimoji="1" lang="ja-JP" altLang="en-US" sz="1800" dirty="0">
                        <a:latin typeface="+mj-ea"/>
                        <a:ea typeface="+mj-ea"/>
                      </a:endParaRPr>
                    </a:p>
                  </a:txBody>
                  <a:tcPr marL="91453" marR="91453" marT="45733" marB="45733"/>
                </a:tc>
                <a:tc>
                  <a:txBody>
                    <a:bodyPr/>
                    <a:lstStyle/>
                    <a:p>
                      <a:pPr algn="ctr"/>
                      <a:r>
                        <a:rPr kumimoji="1" lang="ja-JP" altLang="en-US" sz="1800" dirty="0">
                          <a:latin typeface="+mj-ea"/>
                          <a:ea typeface="+mj-ea"/>
                        </a:rPr>
                        <a:t>２</a:t>
                      </a:r>
                    </a:p>
                  </a:txBody>
                  <a:tcPr marL="91453" marR="91453" marT="45733" marB="4573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mj-ea"/>
                          <a:ea typeface="+mj-ea"/>
                        </a:rPr>
                        <a:t>在庫確認　□□</a:t>
                      </a:r>
                    </a:p>
                  </a:txBody>
                  <a:tcPr marL="91453" marR="91453" marT="45733" marB="45733"/>
                </a:tc>
                <a:extLst>
                  <a:ext uri="{0D108BD9-81ED-4DB2-BD59-A6C34878D82A}">
                    <a16:rowId xmlns:a16="http://schemas.microsoft.com/office/drawing/2014/main" val="10001"/>
                  </a:ext>
                </a:extLst>
              </a:tr>
              <a:tr h="365843">
                <a:tc>
                  <a:txBody>
                    <a:bodyPr/>
                    <a:lstStyle/>
                    <a:p>
                      <a:pPr algn="ctr"/>
                      <a:r>
                        <a:rPr kumimoji="1" lang="en-US" altLang="ja-JP" sz="1800" dirty="0">
                          <a:latin typeface="+mj-ea"/>
                          <a:ea typeface="+mj-ea"/>
                        </a:rPr>
                        <a:t>10</a:t>
                      </a:r>
                      <a:r>
                        <a:rPr kumimoji="1" lang="ja-JP" altLang="en-US" sz="1800" dirty="0">
                          <a:latin typeface="+mj-ea"/>
                          <a:ea typeface="+mj-ea"/>
                        </a:rPr>
                        <a:t>月</a:t>
                      </a:r>
                      <a:r>
                        <a:rPr kumimoji="1" lang="en-US" altLang="ja-JP" sz="1800" dirty="0">
                          <a:latin typeface="+mj-ea"/>
                          <a:ea typeface="+mj-ea"/>
                        </a:rPr>
                        <a:t>10</a:t>
                      </a:r>
                      <a:r>
                        <a:rPr kumimoji="1" lang="ja-JP" altLang="en-US" sz="1800" dirty="0">
                          <a:latin typeface="+mj-ea"/>
                          <a:ea typeface="+mj-ea"/>
                        </a:rPr>
                        <a:t>日</a:t>
                      </a:r>
                      <a:endParaRPr kumimoji="1" lang="en-US" altLang="ja-JP" sz="1800" dirty="0">
                        <a:latin typeface="+mj-ea"/>
                        <a:ea typeface="+mj-ea"/>
                      </a:endParaRPr>
                    </a:p>
                  </a:txBody>
                  <a:tcPr marL="91453" marR="91453" marT="45733" marB="45733"/>
                </a:tc>
                <a:tc>
                  <a:txBody>
                    <a:bodyPr/>
                    <a:lstStyle/>
                    <a:p>
                      <a:pPr algn="ctr"/>
                      <a:r>
                        <a:rPr kumimoji="1" lang="en-US" altLang="ja-JP" sz="1800" dirty="0">
                          <a:latin typeface="+mj-ea"/>
                          <a:ea typeface="+mj-ea"/>
                        </a:rPr>
                        <a:t>10</a:t>
                      </a:r>
                      <a:endParaRPr kumimoji="1" lang="ja-JP" altLang="en-US" sz="1800" dirty="0">
                        <a:latin typeface="+mj-ea"/>
                        <a:ea typeface="+mj-ea"/>
                      </a:endParaRPr>
                    </a:p>
                  </a:txBody>
                  <a:tcPr marL="91453" marR="91453" marT="45733" marB="45733"/>
                </a:tc>
                <a:tc>
                  <a:txBody>
                    <a:bodyPr/>
                    <a:lstStyle/>
                    <a:p>
                      <a:pPr algn="ctr"/>
                      <a:endParaRPr kumimoji="1" lang="ja-JP" altLang="en-US" sz="1800" dirty="0">
                        <a:latin typeface="+mj-ea"/>
                        <a:ea typeface="+mj-ea"/>
                      </a:endParaRPr>
                    </a:p>
                  </a:txBody>
                  <a:tcPr marL="91453" marR="91453" marT="45733" marB="45733"/>
                </a:tc>
                <a:tc>
                  <a:txBody>
                    <a:bodyPr/>
                    <a:lstStyle/>
                    <a:p>
                      <a:pPr algn="ctr"/>
                      <a:r>
                        <a:rPr kumimoji="1" lang="en-US" altLang="ja-JP" sz="1800" dirty="0">
                          <a:latin typeface="+mj-ea"/>
                          <a:ea typeface="+mj-ea"/>
                        </a:rPr>
                        <a:t>12</a:t>
                      </a:r>
                      <a:endParaRPr kumimoji="1" lang="ja-JP" altLang="en-US" sz="1800" dirty="0">
                        <a:latin typeface="+mj-ea"/>
                        <a:ea typeface="+mj-ea"/>
                      </a:endParaRPr>
                    </a:p>
                  </a:txBody>
                  <a:tcPr marL="91453" marR="91453" marT="45733" marB="4573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j-ea"/>
                          <a:ea typeface="+mj-ea"/>
                        </a:rPr>
                        <a:t>○○　△△支店から購入　</a:t>
                      </a:r>
                      <a:r>
                        <a:rPr kumimoji="1" lang="en-US" altLang="ja-JP" sz="1600" dirty="0">
                          <a:latin typeface="+mj-ea"/>
                          <a:ea typeface="+mj-ea"/>
                        </a:rPr>
                        <a:t>lot.4321</a:t>
                      </a:r>
                      <a:r>
                        <a:rPr kumimoji="1" lang="ja-JP" altLang="en-US" sz="1600" dirty="0">
                          <a:latin typeface="+mj-ea"/>
                          <a:ea typeface="+mj-ea"/>
                        </a:rPr>
                        <a:t>～</a:t>
                      </a:r>
                      <a:r>
                        <a:rPr kumimoji="1" lang="en-US" altLang="ja-JP" sz="1600" dirty="0">
                          <a:latin typeface="+mj-ea"/>
                          <a:ea typeface="+mj-ea"/>
                        </a:rPr>
                        <a:t>4330</a:t>
                      </a:r>
                    </a:p>
                  </a:txBody>
                  <a:tcPr marL="91453" marR="91453" marT="45733" marB="45733"/>
                </a:tc>
                <a:extLst>
                  <a:ext uri="{0D108BD9-81ED-4DB2-BD59-A6C34878D82A}">
                    <a16:rowId xmlns:a16="http://schemas.microsoft.com/office/drawing/2014/main" val="10002"/>
                  </a:ext>
                </a:extLst>
              </a:tr>
              <a:tr h="365843">
                <a:tc>
                  <a:txBody>
                    <a:bodyPr/>
                    <a:lstStyle/>
                    <a:p>
                      <a:pPr algn="ctr"/>
                      <a:r>
                        <a:rPr kumimoji="1" lang="en-US" altLang="ja-JP" sz="1800" dirty="0">
                          <a:latin typeface="+mj-ea"/>
                          <a:ea typeface="+mj-ea"/>
                        </a:rPr>
                        <a:t>10</a:t>
                      </a:r>
                      <a:r>
                        <a:rPr kumimoji="1" lang="ja-JP" altLang="en-US" sz="1800" dirty="0">
                          <a:latin typeface="+mj-ea"/>
                          <a:ea typeface="+mj-ea"/>
                        </a:rPr>
                        <a:t>月</a:t>
                      </a:r>
                      <a:r>
                        <a:rPr kumimoji="1" lang="en-US" altLang="ja-JP" sz="1800" dirty="0">
                          <a:latin typeface="+mj-ea"/>
                          <a:ea typeface="+mj-ea"/>
                        </a:rPr>
                        <a:t>12</a:t>
                      </a:r>
                      <a:r>
                        <a:rPr kumimoji="1" lang="ja-JP" altLang="en-US" sz="1800" dirty="0">
                          <a:latin typeface="+mj-ea"/>
                          <a:ea typeface="+mj-ea"/>
                        </a:rPr>
                        <a:t>日</a:t>
                      </a:r>
                    </a:p>
                  </a:txBody>
                  <a:tcPr marL="91453" marR="91453" marT="45733" marB="45733"/>
                </a:tc>
                <a:tc>
                  <a:txBody>
                    <a:bodyPr/>
                    <a:lstStyle/>
                    <a:p>
                      <a:pPr algn="ctr"/>
                      <a:endParaRPr kumimoji="1" lang="ja-JP" altLang="en-US" sz="1800" dirty="0">
                        <a:latin typeface="+mj-ea"/>
                        <a:ea typeface="+mj-ea"/>
                      </a:endParaRPr>
                    </a:p>
                  </a:txBody>
                  <a:tcPr marL="91453" marR="91453" marT="45733" marB="45733"/>
                </a:tc>
                <a:tc>
                  <a:txBody>
                    <a:bodyPr/>
                    <a:lstStyle/>
                    <a:p>
                      <a:pPr algn="ctr"/>
                      <a:r>
                        <a:rPr kumimoji="1" lang="ja-JP" altLang="en-US" sz="1800" dirty="0">
                          <a:latin typeface="+mj-ea"/>
                          <a:ea typeface="+mj-ea"/>
                        </a:rPr>
                        <a:t>１</a:t>
                      </a:r>
                    </a:p>
                  </a:txBody>
                  <a:tcPr marL="91453" marR="91453" marT="45733" marB="45733"/>
                </a:tc>
                <a:tc>
                  <a:txBody>
                    <a:bodyPr/>
                    <a:lstStyle/>
                    <a:p>
                      <a:pPr algn="ctr"/>
                      <a:r>
                        <a:rPr kumimoji="1" lang="en-US" altLang="ja-JP" sz="1800" dirty="0">
                          <a:latin typeface="+mj-ea"/>
                          <a:ea typeface="+mj-ea"/>
                        </a:rPr>
                        <a:t>11</a:t>
                      </a:r>
                      <a:endParaRPr kumimoji="1" lang="ja-JP" altLang="en-US" sz="1800" dirty="0">
                        <a:latin typeface="+mj-ea"/>
                        <a:ea typeface="+mj-ea"/>
                      </a:endParaRPr>
                    </a:p>
                  </a:txBody>
                  <a:tcPr marL="91453" marR="91453" marT="45733" marB="45733"/>
                </a:tc>
                <a:tc>
                  <a:txBody>
                    <a:bodyPr/>
                    <a:lstStyle/>
                    <a:p>
                      <a:pPr algn="ctr"/>
                      <a:r>
                        <a:rPr kumimoji="1" lang="ja-JP" altLang="en-US" sz="1800" dirty="0">
                          <a:latin typeface="+mj-ea"/>
                          <a:ea typeface="+mj-ea"/>
                        </a:rPr>
                        <a:t>□□動物実験で使用　</a:t>
                      </a:r>
                      <a:r>
                        <a:rPr kumimoji="1" lang="en-US" altLang="ja-JP" sz="1800" dirty="0">
                          <a:latin typeface="+mj-ea"/>
                          <a:ea typeface="+mj-ea"/>
                        </a:rPr>
                        <a:t>lot.4321</a:t>
                      </a:r>
                      <a:endParaRPr kumimoji="1" lang="ja-JP" altLang="en-US" sz="1800" dirty="0">
                        <a:latin typeface="+mj-ea"/>
                        <a:ea typeface="+mj-ea"/>
                      </a:endParaRPr>
                    </a:p>
                  </a:txBody>
                  <a:tcPr marL="91453" marR="91453" marT="45733" marB="45733"/>
                </a:tc>
                <a:extLst>
                  <a:ext uri="{0D108BD9-81ED-4DB2-BD59-A6C34878D82A}">
                    <a16:rowId xmlns:a16="http://schemas.microsoft.com/office/drawing/2014/main" val="10003"/>
                  </a:ext>
                </a:extLst>
              </a:tr>
              <a:tr h="365843">
                <a:tc>
                  <a:txBody>
                    <a:bodyPr/>
                    <a:lstStyle/>
                    <a:p>
                      <a:pPr algn="ctr"/>
                      <a:r>
                        <a:rPr kumimoji="1" lang="en-US" altLang="ja-JP" sz="1800" dirty="0">
                          <a:latin typeface="+mj-ea"/>
                          <a:ea typeface="+mj-ea"/>
                        </a:rPr>
                        <a:t>10</a:t>
                      </a:r>
                      <a:r>
                        <a:rPr kumimoji="1" lang="ja-JP" altLang="en-US" sz="1800" dirty="0">
                          <a:latin typeface="+mj-ea"/>
                          <a:ea typeface="+mj-ea"/>
                        </a:rPr>
                        <a:t>月</a:t>
                      </a:r>
                      <a:r>
                        <a:rPr kumimoji="1" lang="en-US" altLang="ja-JP" sz="1800" dirty="0">
                          <a:latin typeface="+mj-ea"/>
                          <a:ea typeface="+mj-ea"/>
                        </a:rPr>
                        <a:t>31</a:t>
                      </a:r>
                      <a:r>
                        <a:rPr kumimoji="1" lang="ja-JP" altLang="en-US" sz="1800" dirty="0">
                          <a:latin typeface="+mj-ea"/>
                          <a:ea typeface="+mj-ea"/>
                        </a:rPr>
                        <a:t>日</a:t>
                      </a:r>
                    </a:p>
                  </a:txBody>
                  <a:tcPr marL="91453" marR="91453" marT="45733" marB="45733" anchor="ctr"/>
                </a:tc>
                <a:tc>
                  <a:txBody>
                    <a:bodyPr/>
                    <a:lstStyle/>
                    <a:p>
                      <a:pPr algn="ctr"/>
                      <a:endParaRPr kumimoji="1" lang="en-US" altLang="ja-JP" sz="1800" dirty="0">
                        <a:latin typeface="+mj-ea"/>
                        <a:ea typeface="+mj-ea"/>
                      </a:endParaRPr>
                    </a:p>
                  </a:txBody>
                  <a:tcPr marL="91453" marR="91453" marT="45733" marB="45733" anchor="ctr"/>
                </a:tc>
                <a:tc>
                  <a:txBody>
                    <a:bodyPr/>
                    <a:lstStyle/>
                    <a:p>
                      <a:pPr algn="ctr"/>
                      <a:endParaRPr kumimoji="1" lang="ja-JP" altLang="en-US" sz="1800" dirty="0">
                        <a:latin typeface="+mj-ea"/>
                        <a:ea typeface="+mj-ea"/>
                      </a:endParaRPr>
                    </a:p>
                  </a:txBody>
                  <a:tcPr marL="91453" marR="91453" marT="45733" marB="45733" anchor="ctr"/>
                </a:tc>
                <a:tc>
                  <a:txBody>
                    <a:bodyPr/>
                    <a:lstStyle/>
                    <a:p>
                      <a:pPr algn="ctr"/>
                      <a:r>
                        <a:rPr kumimoji="1" lang="en-US" altLang="ja-JP" sz="1800" dirty="0">
                          <a:latin typeface="+mj-ea"/>
                          <a:ea typeface="+mj-ea"/>
                        </a:rPr>
                        <a:t>11</a:t>
                      </a:r>
                      <a:endParaRPr kumimoji="1" lang="ja-JP" altLang="en-US" sz="1800" dirty="0">
                        <a:latin typeface="+mj-ea"/>
                        <a:ea typeface="+mj-ea"/>
                      </a:endParaRPr>
                    </a:p>
                  </a:txBody>
                  <a:tcPr marL="91453" marR="91453" marT="45733" marB="45733" anchor="ctr"/>
                </a:tc>
                <a:tc>
                  <a:txBody>
                    <a:bodyPr/>
                    <a:lstStyle/>
                    <a:p>
                      <a:pPr algn="ctr"/>
                      <a:r>
                        <a:rPr kumimoji="1" lang="ja-JP" altLang="en-US" sz="1800" dirty="0">
                          <a:latin typeface="+mj-ea"/>
                          <a:ea typeface="+mj-ea"/>
                        </a:rPr>
                        <a:t>在庫確認　□□</a:t>
                      </a:r>
                    </a:p>
                  </a:txBody>
                  <a:tcPr marL="91453" marR="91453" marT="45733" marB="45733" anchor="ctr"/>
                </a:tc>
                <a:extLst>
                  <a:ext uri="{0D108BD9-81ED-4DB2-BD59-A6C34878D82A}">
                    <a16:rowId xmlns:a16="http://schemas.microsoft.com/office/drawing/2014/main" val="10004"/>
                  </a:ext>
                </a:extLst>
              </a:tr>
              <a:tr h="640219">
                <a:tc>
                  <a:txBody>
                    <a:bodyPr/>
                    <a:lstStyle/>
                    <a:p>
                      <a:pPr algn="ctr"/>
                      <a:r>
                        <a:rPr kumimoji="1" lang="en-US" altLang="ja-JP" sz="1800" dirty="0">
                          <a:latin typeface="+mj-ea"/>
                          <a:ea typeface="+mj-ea"/>
                        </a:rPr>
                        <a:t>11</a:t>
                      </a:r>
                      <a:r>
                        <a:rPr kumimoji="1" lang="ja-JP" altLang="en-US" sz="1800" dirty="0">
                          <a:latin typeface="+mj-ea"/>
                          <a:ea typeface="+mj-ea"/>
                        </a:rPr>
                        <a:t>月２日</a:t>
                      </a:r>
                    </a:p>
                  </a:txBody>
                  <a:tcPr marL="91453" marR="91453" marT="45733" marB="45733" anchor="ctr"/>
                </a:tc>
                <a:tc>
                  <a:txBody>
                    <a:bodyPr/>
                    <a:lstStyle/>
                    <a:p>
                      <a:pPr algn="ctr"/>
                      <a:endParaRPr kumimoji="1" lang="en-US" altLang="ja-JP" sz="1800" dirty="0">
                        <a:latin typeface="+mj-ea"/>
                        <a:ea typeface="+mj-ea"/>
                      </a:endParaRPr>
                    </a:p>
                  </a:txBody>
                  <a:tcPr marL="91453" marR="91453" marT="45733" marB="45733" anchor="ctr"/>
                </a:tc>
                <a:tc>
                  <a:txBody>
                    <a:bodyPr/>
                    <a:lstStyle/>
                    <a:p>
                      <a:pPr algn="ctr"/>
                      <a:r>
                        <a:rPr kumimoji="1" lang="ja-JP" altLang="en-US" sz="1800" dirty="0">
                          <a:latin typeface="+mj-ea"/>
                          <a:ea typeface="+mj-ea"/>
                        </a:rPr>
                        <a:t>２</a:t>
                      </a:r>
                    </a:p>
                  </a:txBody>
                  <a:tcPr marL="91453" marR="91453" marT="45733" marB="45733" anchor="ctr"/>
                </a:tc>
                <a:tc>
                  <a:txBody>
                    <a:bodyPr/>
                    <a:lstStyle/>
                    <a:p>
                      <a:pPr algn="ctr"/>
                      <a:r>
                        <a:rPr kumimoji="1" lang="ja-JP" altLang="en-US" sz="1800" dirty="0">
                          <a:latin typeface="+mj-ea"/>
                          <a:ea typeface="+mj-ea"/>
                        </a:rPr>
                        <a:t>９</a:t>
                      </a:r>
                    </a:p>
                  </a:txBody>
                  <a:tcPr marL="91453" marR="91453" marT="45733" marB="45733" anchor="ctr"/>
                </a:tc>
                <a:tc>
                  <a:txBody>
                    <a:bodyPr/>
                    <a:lstStyle/>
                    <a:p>
                      <a:pPr algn="ctr"/>
                      <a:r>
                        <a:rPr kumimoji="1" lang="ja-JP" altLang="en-US" sz="1800" dirty="0">
                          <a:latin typeface="+mj-ea"/>
                          <a:ea typeface="+mj-ea"/>
                        </a:rPr>
                        <a:t>陳旧化のため麻薬廃棄届により廃棄</a:t>
                      </a:r>
                      <a:endParaRPr kumimoji="1" lang="en-US" altLang="ja-JP" sz="1800" dirty="0">
                        <a:latin typeface="+mj-ea"/>
                        <a:ea typeface="+mj-ea"/>
                      </a:endParaRPr>
                    </a:p>
                    <a:p>
                      <a:pPr algn="ctr"/>
                      <a:r>
                        <a:rPr kumimoji="1" lang="ja-JP" altLang="en-US" sz="1800" dirty="0">
                          <a:latin typeface="+mj-ea"/>
                          <a:ea typeface="+mj-ea"/>
                        </a:rPr>
                        <a:t>立会　薬務課　■■　　　　　●●</a:t>
                      </a:r>
                    </a:p>
                  </a:txBody>
                  <a:tcPr marL="91453" marR="91453" marT="45733" marB="45733" anchor="ctr"/>
                </a:tc>
                <a:extLst>
                  <a:ext uri="{0D108BD9-81ED-4DB2-BD59-A6C34878D82A}">
                    <a16:rowId xmlns:a16="http://schemas.microsoft.com/office/drawing/2014/main" val="10005"/>
                  </a:ext>
                </a:extLst>
              </a:tr>
              <a:tr h="365843">
                <a:tc>
                  <a:txBody>
                    <a:bodyPr/>
                    <a:lstStyle/>
                    <a:p>
                      <a:pPr algn="ctr"/>
                      <a:r>
                        <a:rPr kumimoji="1" lang="en-US" altLang="ja-JP" sz="1800" dirty="0">
                          <a:latin typeface="+mj-ea"/>
                          <a:ea typeface="+mj-ea"/>
                        </a:rPr>
                        <a:t>11</a:t>
                      </a:r>
                      <a:r>
                        <a:rPr kumimoji="1" lang="ja-JP" altLang="en-US" sz="1800" dirty="0">
                          <a:latin typeface="+mj-ea"/>
                          <a:ea typeface="+mj-ea"/>
                        </a:rPr>
                        <a:t>月</a:t>
                      </a:r>
                      <a:r>
                        <a:rPr kumimoji="1" lang="en-US" altLang="ja-JP" sz="1800" dirty="0">
                          <a:latin typeface="+mj-ea"/>
                          <a:ea typeface="+mj-ea"/>
                        </a:rPr>
                        <a:t>14</a:t>
                      </a:r>
                      <a:r>
                        <a:rPr kumimoji="1" lang="ja-JP" altLang="en-US" sz="1800" dirty="0">
                          <a:latin typeface="+mj-ea"/>
                          <a:ea typeface="+mj-ea"/>
                        </a:rPr>
                        <a:t>日</a:t>
                      </a:r>
                    </a:p>
                  </a:txBody>
                  <a:tcPr marL="91453" marR="91453" marT="45733" marB="45733" anchor="ctr"/>
                </a:tc>
                <a:tc>
                  <a:txBody>
                    <a:bodyPr/>
                    <a:lstStyle/>
                    <a:p>
                      <a:pPr algn="ctr"/>
                      <a:endParaRPr kumimoji="1" lang="en-US" altLang="ja-JP" sz="1800" dirty="0">
                        <a:latin typeface="+mj-ea"/>
                        <a:ea typeface="+mj-ea"/>
                      </a:endParaRPr>
                    </a:p>
                  </a:txBody>
                  <a:tcPr marL="91453" marR="91453" marT="45733" marB="45733" anchor="ctr"/>
                </a:tc>
                <a:tc>
                  <a:txBody>
                    <a:bodyPr/>
                    <a:lstStyle/>
                    <a:p>
                      <a:pPr algn="ctr"/>
                      <a:r>
                        <a:rPr kumimoji="1" lang="ja-JP" altLang="en-US" sz="1800" dirty="0">
                          <a:latin typeface="+mj-ea"/>
                          <a:ea typeface="+mj-ea"/>
                        </a:rPr>
                        <a:t>１</a:t>
                      </a:r>
                      <a:endParaRPr kumimoji="1" lang="en-US" altLang="ja-JP" sz="1800" dirty="0">
                        <a:latin typeface="+mj-ea"/>
                        <a:ea typeface="+mj-ea"/>
                      </a:endParaRPr>
                    </a:p>
                  </a:txBody>
                  <a:tcPr marL="91453" marR="91453" marT="45733" marB="45733" anchor="ctr"/>
                </a:tc>
                <a:tc>
                  <a:txBody>
                    <a:bodyPr/>
                    <a:lstStyle/>
                    <a:p>
                      <a:pPr algn="ctr"/>
                      <a:r>
                        <a:rPr kumimoji="1" lang="ja-JP" altLang="en-US" sz="1800" dirty="0">
                          <a:latin typeface="+mj-ea"/>
                          <a:ea typeface="+mj-ea"/>
                        </a:rPr>
                        <a:t>８</a:t>
                      </a:r>
                      <a:endParaRPr kumimoji="1" lang="en-US" altLang="ja-JP" sz="1800" dirty="0">
                        <a:latin typeface="+mj-ea"/>
                        <a:ea typeface="+mj-ea"/>
                      </a:endParaRPr>
                    </a:p>
                  </a:txBody>
                  <a:tcPr marL="91453" marR="91453" marT="45733" marB="45733" anchor="ctr"/>
                </a:tc>
                <a:tc>
                  <a:txBody>
                    <a:bodyPr/>
                    <a:lstStyle/>
                    <a:p>
                      <a:pPr algn="ctr"/>
                      <a:r>
                        <a:rPr kumimoji="1" lang="ja-JP" altLang="en-US" sz="1800" dirty="0">
                          <a:latin typeface="+mj-ea"/>
                          <a:ea typeface="+mj-ea"/>
                        </a:rPr>
                        <a:t>分割使用のため別口座へ　</a:t>
                      </a:r>
                      <a:r>
                        <a:rPr kumimoji="1" lang="en-US" altLang="ja-JP" sz="1800" dirty="0">
                          <a:latin typeface="+mj-ea"/>
                          <a:ea typeface="+mj-ea"/>
                        </a:rPr>
                        <a:t>lot.4322</a:t>
                      </a:r>
                    </a:p>
                  </a:txBody>
                  <a:tcPr marL="91453" marR="91453" marT="45733" marB="45733" anchor="ctr"/>
                </a:tc>
                <a:extLst>
                  <a:ext uri="{0D108BD9-81ED-4DB2-BD59-A6C34878D82A}">
                    <a16:rowId xmlns:a16="http://schemas.microsoft.com/office/drawing/2014/main" val="10006"/>
                  </a:ext>
                </a:extLst>
              </a:tr>
            </a:tbl>
          </a:graphicData>
        </a:graphic>
      </p:graphicFrame>
      <p:sp>
        <p:nvSpPr>
          <p:cNvPr id="14389" name="テキスト ボックス 6">
            <a:extLst>
              <a:ext uri="{FF2B5EF4-FFF2-40B4-BE49-F238E27FC236}">
                <a16:creationId xmlns:a16="http://schemas.microsoft.com/office/drawing/2014/main" id="{F59A9A31-EAB5-4BD1-9A39-F616664BCF33}"/>
              </a:ext>
            </a:extLst>
          </p:cNvPr>
          <p:cNvSpPr txBox="1">
            <a:spLocks noChangeArrowheads="1"/>
          </p:cNvSpPr>
          <p:nvPr/>
        </p:nvSpPr>
        <p:spPr bwMode="auto">
          <a:xfrm>
            <a:off x="7524750" y="2708275"/>
            <a:ext cx="414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eaLnBrk="1" hangingPunct="1">
              <a:spcBef>
                <a:spcPct val="0"/>
              </a:spcBef>
              <a:buClrTx/>
              <a:buSzTx/>
              <a:buFontTx/>
              <a:buNone/>
              <a:defRPr/>
            </a:pPr>
            <a:r>
              <a:rPr lang="ja-JP" altLang="en-US" sz="1800">
                <a:solidFill>
                  <a:srgbClr val="FF0000"/>
                </a:solidFill>
                <a:latin typeface="+mn-ea"/>
                <a:ea typeface="+mn-ea"/>
              </a:rPr>
              <a:t>㊞</a:t>
            </a:r>
          </a:p>
        </p:txBody>
      </p:sp>
      <p:sp>
        <p:nvSpPr>
          <p:cNvPr id="14390" name="テキスト ボックス 6">
            <a:extLst>
              <a:ext uri="{FF2B5EF4-FFF2-40B4-BE49-F238E27FC236}">
                <a16:creationId xmlns:a16="http://schemas.microsoft.com/office/drawing/2014/main" id="{E7CACEFF-1D3C-4CF5-B5A5-F4170339DA03}"/>
              </a:ext>
            </a:extLst>
          </p:cNvPr>
          <p:cNvSpPr txBox="1">
            <a:spLocks noChangeArrowheads="1"/>
          </p:cNvSpPr>
          <p:nvPr/>
        </p:nvSpPr>
        <p:spPr bwMode="auto">
          <a:xfrm>
            <a:off x="7326313" y="3284538"/>
            <a:ext cx="414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eaLnBrk="1" hangingPunct="1">
              <a:spcBef>
                <a:spcPct val="0"/>
              </a:spcBef>
              <a:buClrTx/>
              <a:buSzTx/>
              <a:buFontTx/>
              <a:buNone/>
              <a:defRPr/>
            </a:pPr>
            <a:r>
              <a:rPr lang="ja-JP" altLang="en-US" sz="1800">
                <a:solidFill>
                  <a:srgbClr val="FF0000"/>
                </a:solidFill>
                <a:latin typeface="+mn-ea"/>
                <a:ea typeface="+mn-ea"/>
              </a:rPr>
              <a:t>㊞</a:t>
            </a:r>
          </a:p>
        </p:txBody>
      </p:sp>
      <p:sp>
        <p:nvSpPr>
          <p:cNvPr id="14391" name="テキスト ボックス 6">
            <a:extLst>
              <a:ext uri="{FF2B5EF4-FFF2-40B4-BE49-F238E27FC236}">
                <a16:creationId xmlns:a16="http://schemas.microsoft.com/office/drawing/2014/main" id="{3673CDB9-6556-442E-A0CA-B2345089FA87}"/>
              </a:ext>
            </a:extLst>
          </p:cNvPr>
          <p:cNvSpPr txBox="1">
            <a:spLocks noChangeArrowheads="1"/>
          </p:cNvSpPr>
          <p:nvPr/>
        </p:nvSpPr>
        <p:spPr bwMode="auto">
          <a:xfrm>
            <a:off x="8405813" y="3284538"/>
            <a:ext cx="414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eaLnBrk="1" hangingPunct="1">
              <a:spcBef>
                <a:spcPct val="0"/>
              </a:spcBef>
              <a:buClrTx/>
              <a:buSzTx/>
              <a:buFontTx/>
              <a:buNone/>
              <a:defRPr/>
            </a:pPr>
            <a:r>
              <a:rPr lang="ja-JP" altLang="en-US" sz="1800">
                <a:solidFill>
                  <a:srgbClr val="FF0000"/>
                </a:solidFill>
                <a:latin typeface="+mn-ea"/>
                <a:ea typeface="+mn-ea"/>
              </a:rPr>
              <a:t>㊞</a:t>
            </a:r>
          </a:p>
        </p:txBody>
      </p:sp>
      <p:sp>
        <p:nvSpPr>
          <p:cNvPr id="8" name="テキスト ボックス 7">
            <a:extLst>
              <a:ext uri="{FF2B5EF4-FFF2-40B4-BE49-F238E27FC236}">
                <a16:creationId xmlns:a16="http://schemas.microsoft.com/office/drawing/2014/main" id="{0FFDBFD4-A248-462A-9655-C84A42322BFA}"/>
              </a:ext>
            </a:extLst>
          </p:cNvPr>
          <p:cNvSpPr txBox="1"/>
          <p:nvPr/>
        </p:nvSpPr>
        <p:spPr>
          <a:xfrm>
            <a:off x="539750" y="836613"/>
            <a:ext cx="8064500" cy="400050"/>
          </a:xfrm>
          <a:prstGeom prst="rect">
            <a:avLst/>
          </a:prstGeom>
          <a:noFill/>
        </p:spPr>
        <p:txBody>
          <a:bodyPr>
            <a:spAutoFit/>
          </a:bodyPr>
          <a:lstStyle/>
          <a:p>
            <a:pPr eaLnBrk="1" hangingPunct="1">
              <a:defRPr/>
            </a:pPr>
            <a:r>
              <a:rPr lang="ja-JP" altLang="en-US" sz="2000" dirty="0">
                <a:solidFill>
                  <a:prstClr val="black"/>
                </a:solidFill>
                <a:latin typeface="+mj-ea"/>
                <a:ea typeface="+mj-ea"/>
              </a:rPr>
              <a:t>品名：ケタラール筋注用</a:t>
            </a:r>
            <a:r>
              <a:rPr lang="en-US" altLang="ja-JP" sz="2000" dirty="0">
                <a:solidFill>
                  <a:prstClr val="black"/>
                </a:solidFill>
                <a:latin typeface="+mj-ea"/>
                <a:ea typeface="+mj-ea"/>
              </a:rPr>
              <a:t>500mg</a:t>
            </a:r>
            <a:r>
              <a:rPr lang="ja-JP" altLang="en-US" sz="2000" dirty="0">
                <a:solidFill>
                  <a:prstClr val="black"/>
                </a:solidFill>
                <a:latin typeface="+mj-ea"/>
                <a:ea typeface="+mj-ea"/>
              </a:rPr>
              <a:t>（</a:t>
            </a:r>
            <a:r>
              <a:rPr lang="en-US" altLang="ja-JP" sz="2000" dirty="0">
                <a:solidFill>
                  <a:prstClr val="black"/>
                </a:solidFill>
                <a:latin typeface="+mj-ea"/>
                <a:ea typeface="+mj-ea"/>
              </a:rPr>
              <a:t>10mL</a:t>
            </a:r>
            <a:r>
              <a:rPr lang="ja-JP" altLang="en-US" sz="2000" dirty="0">
                <a:solidFill>
                  <a:prstClr val="black"/>
                </a:solidFill>
                <a:latin typeface="+mj-ea"/>
                <a:ea typeface="+mj-ea"/>
              </a:rPr>
              <a:t>）　　単位：</a:t>
            </a:r>
            <a:r>
              <a:rPr lang="en-US" altLang="ja-JP" sz="2000" dirty="0">
                <a:solidFill>
                  <a:prstClr val="black"/>
                </a:solidFill>
                <a:latin typeface="+mj-ea"/>
                <a:ea typeface="+mj-ea"/>
              </a:rPr>
              <a:t>V</a:t>
            </a:r>
            <a:r>
              <a:rPr lang="ja-JP" altLang="en-US" sz="2000" dirty="0">
                <a:solidFill>
                  <a:prstClr val="black"/>
                </a:solidFill>
                <a:latin typeface="+mj-ea"/>
                <a:ea typeface="+mj-ea"/>
              </a:rPr>
              <a:t>　</a:t>
            </a:r>
          </a:p>
        </p:txBody>
      </p:sp>
      <p:sp>
        <p:nvSpPr>
          <p:cNvPr id="10" name="テキスト ボックス 9">
            <a:extLst>
              <a:ext uri="{FF2B5EF4-FFF2-40B4-BE49-F238E27FC236}">
                <a16:creationId xmlns:a16="http://schemas.microsoft.com/office/drawing/2014/main" id="{5FB71BC3-CA15-40F7-995F-8F0379EE204B}"/>
              </a:ext>
            </a:extLst>
          </p:cNvPr>
          <p:cNvSpPr txBox="1"/>
          <p:nvPr/>
        </p:nvSpPr>
        <p:spPr>
          <a:xfrm>
            <a:off x="539750" y="4591050"/>
            <a:ext cx="8064500" cy="400050"/>
          </a:xfrm>
          <a:prstGeom prst="rect">
            <a:avLst/>
          </a:prstGeom>
          <a:noFill/>
        </p:spPr>
        <p:txBody>
          <a:bodyPr>
            <a:spAutoFit/>
          </a:bodyPr>
          <a:lstStyle/>
          <a:p>
            <a:pPr eaLnBrk="1" hangingPunct="1">
              <a:defRPr/>
            </a:pPr>
            <a:r>
              <a:rPr lang="ja-JP" altLang="en-US" sz="2000" dirty="0">
                <a:solidFill>
                  <a:prstClr val="black"/>
                </a:solidFill>
                <a:latin typeface="+mj-ea"/>
                <a:ea typeface="+mj-ea"/>
              </a:rPr>
              <a:t>品名；ケタラール筋注用</a:t>
            </a:r>
            <a:r>
              <a:rPr lang="en-US" altLang="ja-JP" sz="2000" dirty="0">
                <a:solidFill>
                  <a:prstClr val="black"/>
                </a:solidFill>
                <a:latin typeface="+mj-ea"/>
                <a:ea typeface="+mj-ea"/>
              </a:rPr>
              <a:t>500mg</a:t>
            </a:r>
            <a:r>
              <a:rPr lang="ja-JP" altLang="en-US" sz="2000" dirty="0">
                <a:solidFill>
                  <a:prstClr val="black"/>
                </a:solidFill>
                <a:latin typeface="+mj-ea"/>
                <a:ea typeface="+mj-ea"/>
              </a:rPr>
              <a:t>　　単位：</a:t>
            </a:r>
            <a:r>
              <a:rPr lang="en-US" altLang="ja-JP" sz="2000" dirty="0">
                <a:solidFill>
                  <a:prstClr val="black"/>
                </a:solidFill>
                <a:latin typeface="+mj-ea"/>
                <a:ea typeface="+mj-ea"/>
              </a:rPr>
              <a:t>mL</a:t>
            </a:r>
            <a:endParaRPr lang="ja-JP" altLang="en-US" sz="2000" dirty="0">
              <a:solidFill>
                <a:prstClr val="black"/>
              </a:solidFill>
              <a:latin typeface="+mj-ea"/>
              <a:ea typeface="+mj-ea"/>
            </a:endParaRPr>
          </a:p>
        </p:txBody>
      </p:sp>
      <p:graphicFrame>
        <p:nvGraphicFramePr>
          <p:cNvPr id="11" name="表 10">
            <a:extLst>
              <a:ext uri="{FF2B5EF4-FFF2-40B4-BE49-F238E27FC236}">
                <a16:creationId xmlns:a16="http://schemas.microsoft.com/office/drawing/2014/main" id="{23F9D56E-E507-455D-841C-CD00C2D2CB18}"/>
              </a:ext>
            </a:extLst>
          </p:cNvPr>
          <p:cNvGraphicFramePr>
            <a:graphicFrameLocks noGrp="1"/>
          </p:cNvGraphicFramePr>
          <p:nvPr>
            <p:extLst>
              <p:ext uri="{D42A27DB-BD31-4B8C-83A1-F6EECF244321}">
                <p14:modId xmlns:p14="http://schemas.microsoft.com/office/powerpoint/2010/main" val="3355632275"/>
              </p:ext>
            </p:extLst>
          </p:nvPr>
        </p:nvGraphicFramePr>
        <p:xfrm>
          <a:off x="274638" y="4951413"/>
          <a:ext cx="8569325" cy="1646237"/>
        </p:xfrm>
        <a:graphic>
          <a:graphicData uri="http://schemas.openxmlformats.org/drawingml/2006/table">
            <a:tbl>
              <a:tblPr firstRow="1" bandRow="1">
                <a:tableStyleId>{5C22544A-7EE6-4342-B048-85BDC9FD1C3A}</a:tableStyleId>
              </a:tblPr>
              <a:tblGrid>
                <a:gridCol w="1713866">
                  <a:extLst>
                    <a:ext uri="{9D8B030D-6E8A-4147-A177-3AD203B41FA5}">
                      <a16:colId xmlns:a16="http://schemas.microsoft.com/office/drawing/2014/main" val="20000"/>
                    </a:ext>
                  </a:extLst>
                </a:gridCol>
                <a:gridCol w="950546">
                  <a:extLst>
                    <a:ext uri="{9D8B030D-6E8A-4147-A177-3AD203B41FA5}">
                      <a16:colId xmlns:a16="http://schemas.microsoft.com/office/drawing/2014/main" val="20001"/>
                    </a:ext>
                  </a:extLst>
                </a:gridCol>
                <a:gridCol w="936145">
                  <a:extLst>
                    <a:ext uri="{9D8B030D-6E8A-4147-A177-3AD203B41FA5}">
                      <a16:colId xmlns:a16="http://schemas.microsoft.com/office/drawing/2014/main" val="20002"/>
                    </a:ext>
                  </a:extLst>
                </a:gridCol>
                <a:gridCol w="1008156">
                  <a:extLst>
                    <a:ext uri="{9D8B030D-6E8A-4147-A177-3AD203B41FA5}">
                      <a16:colId xmlns:a16="http://schemas.microsoft.com/office/drawing/2014/main" val="20003"/>
                    </a:ext>
                  </a:extLst>
                </a:gridCol>
                <a:gridCol w="3960612">
                  <a:extLst>
                    <a:ext uri="{9D8B030D-6E8A-4147-A177-3AD203B41FA5}">
                      <a16:colId xmlns:a16="http://schemas.microsoft.com/office/drawing/2014/main" val="20004"/>
                    </a:ext>
                  </a:extLst>
                </a:gridCol>
              </a:tblGrid>
              <a:tr h="365833">
                <a:tc>
                  <a:txBody>
                    <a:bodyPr/>
                    <a:lstStyle/>
                    <a:p>
                      <a:pPr algn="ctr"/>
                      <a:r>
                        <a:rPr kumimoji="1" lang="ja-JP" altLang="en-US" sz="1800" dirty="0">
                          <a:latin typeface="+mj-ea"/>
                          <a:ea typeface="+mj-ea"/>
                        </a:rPr>
                        <a:t>日付</a:t>
                      </a:r>
                    </a:p>
                  </a:txBody>
                  <a:tcPr marL="91453" marR="91453" marT="45731" marB="45731"/>
                </a:tc>
                <a:tc>
                  <a:txBody>
                    <a:bodyPr/>
                    <a:lstStyle/>
                    <a:p>
                      <a:pPr algn="ctr"/>
                      <a:r>
                        <a:rPr kumimoji="1" lang="ja-JP" altLang="en-US" sz="1800" dirty="0">
                          <a:latin typeface="+mj-ea"/>
                          <a:ea typeface="+mj-ea"/>
                        </a:rPr>
                        <a:t>受入</a:t>
                      </a:r>
                    </a:p>
                  </a:txBody>
                  <a:tcPr marL="91453" marR="91453" marT="45731" marB="45731"/>
                </a:tc>
                <a:tc>
                  <a:txBody>
                    <a:bodyPr/>
                    <a:lstStyle/>
                    <a:p>
                      <a:pPr algn="ctr"/>
                      <a:r>
                        <a:rPr kumimoji="1" lang="ja-JP" altLang="en-US" sz="1800" dirty="0">
                          <a:latin typeface="+mj-ea"/>
                          <a:ea typeface="+mj-ea"/>
                        </a:rPr>
                        <a:t>払出</a:t>
                      </a:r>
                    </a:p>
                  </a:txBody>
                  <a:tcPr marL="91453" marR="91453" marT="45731" marB="45731"/>
                </a:tc>
                <a:tc>
                  <a:txBody>
                    <a:bodyPr/>
                    <a:lstStyle/>
                    <a:p>
                      <a:pPr algn="ctr"/>
                      <a:r>
                        <a:rPr kumimoji="1" lang="ja-JP" altLang="en-US" sz="1800" dirty="0">
                          <a:latin typeface="+mj-ea"/>
                          <a:ea typeface="+mj-ea"/>
                        </a:rPr>
                        <a:t>在庫量</a:t>
                      </a:r>
                    </a:p>
                  </a:txBody>
                  <a:tcPr marL="91453" marR="91453" marT="45731" marB="45731"/>
                </a:tc>
                <a:tc>
                  <a:txBody>
                    <a:bodyPr/>
                    <a:lstStyle/>
                    <a:p>
                      <a:pPr algn="ctr"/>
                      <a:r>
                        <a:rPr kumimoji="1" lang="ja-JP" altLang="en-US" sz="1800" dirty="0">
                          <a:latin typeface="+mj-ea"/>
                          <a:ea typeface="+mj-ea"/>
                        </a:rPr>
                        <a:t>備考</a:t>
                      </a:r>
                    </a:p>
                  </a:txBody>
                  <a:tcPr marL="91453" marR="91453" marT="45731" marB="45731"/>
                </a:tc>
                <a:extLst>
                  <a:ext uri="{0D108BD9-81ED-4DB2-BD59-A6C34878D82A}">
                    <a16:rowId xmlns:a16="http://schemas.microsoft.com/office/drawing/2014/main" val="10000"/>
                  </a:ext>
                </a:extLst>
              </a:tr>
              <a:tr h="365833">
                <a:tc>
                  <a:txBody>
                    <a:bodyPr/>
                    <a:lstStyle/>
                    <a:p>
                      <a:pPr algn="ctr"/>
                      <a:r>
                        <a:rPr kumimoji="1" lang="en-US" altLang="ja-JP" sz="1800" dirty="0">
                          <a:latin typeface="+mj-ea"/>
                          <a:ea typeface="+mj-ea"/>
                        </a:rPr>
                        <a:t>11</a:t>
                      </a:r>
                      <a:r>
                        <a:rPr kumimoji="1" lang="ja-JP" altLang="en-US" sz="1800" dirty="0">
                          <a:latin typeface="+mj-ea"/>
                          <a:ea typeface="+mj-ea"/>
                        </a:rPr>
                        <a:t>月</a:t>
                      </a:r>
                      <a:r>
                        <a:rPr kumimoji="1" lang="en-US" altLang="ja-JP" sz="1800" dirty="0">
                          <a:latin typeface="+mj-ea"/>
                          <a:ea typeface="+mj-ea"/>
                        </a:rPr>
                        <a:t>14</a:t>
                      </a:r>
                      <a:r>
                        <a:rPr kumimoji="1" lang="ja-JP" altLang="en-US" sz="1800" dirty="0">
                          <a:latin typeface="+mj-ea"/>
                          <a:ea typeface="+mj-ea"/>
                        </a:rPr>
                        <a:t>日</a:t>
                      </a:r>
                      <a:endParaRPr kumimoji="1" lang="en-US" altLang="ja-JP" sz="1800" dirty="0">
                        <a:latin typeface="+mj-ea"/>
                        <a:ea typeface="+mj-ea"/>
                      </a:endParaRPr>
                    </a:p>
                  </a:txBody>
                  <a:tcPr marL="91453" marR="91453" marT="45731" marB="45731"/>
                </a:tc>
                <a:tc>
                  <a:txBody>
                    <a:bodyPr/>
                    <a:lstStyle/>
                    <a:p>
                      <a:pPr algn="ctr"/>
                      <a:r>
                        <a:rPr kumimoji="1" lang="en-US" altLang="ja-JP" sz="1800" dirty="0">
                          <a:latin typeface="+mj-ea"/>
                          <a:ea typeface="+mj-ea"/>
                        </a:rPr>
                        <a:t>10</a:t>
                      </a:r>
                      <a:endParaRPr kumimoji="1" lang="ja-JP" altLang="en-US" sz="1800" dirty="0">
                        <a:latin typeface="+mj-ea"/>
                        <a:ea typeface="+mj-ea"/>
                      </a:endParaRPr>
                    </a:p>
                  </a:txBody>
                  <a:tcPr marL="91453" marR="91453" marT="45731" marB="45731"/>
                </a:tc>
                <a:tc>
                  <a:txBody>
                    <a:bodyPr/>
                    <a:lstStyle/>
                    <a:p>
                      <a:pPr algn="ctr"/>
                      <a:endParaRPr kumimoji="1" lang="ja-JP" altLang="en-US" sz="1800" dirty="0">
                        <a:latin typeface="+mj-ea"/>
                        <a:ea typeface="+mj-ea"/>
                      </a:endParaRPr>
                    </a:p>
                  </a:txBody>
                  <a:tcPr marL="91453" marR="91453" marT="45731" marB="45731"/>
                </a:tc>
                <a:tc>
                  <a:txBody>
                    <a:bodyPr/>
                    <a:lstStyle/>
                    <a:p>
                      <a:pPr algn="ctr"/>
                      <a:r>
                        <a:rPr kumimoji="1" lang="en-US" altLang="ja-JP" sz="1800" dirty="0">
                          <a:latin typeface="+mj-ea"/>
                          <a:ea typeface="+mj-ea"/>
                        </a:rPr>
                        <a:t>10</a:t>
                      </a:r>
                      <a:endParaRPr kumimoji="1" lang="ja-JP" altLang="en-US" sz="1800" dirty="0">
                        <a:latin typeface="+mj-ea"/>
                        <a:ea typeface="+mj-ea"/>
                      </a:endParaRPr>
                    </a:p>
                  </a:txBody>
                  <a:tcPr marL="91453" marR="91453" marT="45731" marB="4573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mj-ea"/>
                          <a:ea typeface="+mj-ea"/>
                        </a:rPr>
                        <a:t>分割使用のため転記　</a:t>
                      </a:r>
                      <a:r>
                        <a:rPr kumimoji="1" lang="en-US" altLang="ja-JP" sz="1800" dirty="0">
                          <a:latin typeface="+mj-ea"/>
                          <a:ea typeface="+mj-ea"/>
                        </a:rPr>
                        <a:t>lot.4322</a:t>
                      </a:r>
                    </a:p>
                  </a:txBody>
                  <a:tcPr marL="91453" marR="91453" marT="45731" marB="45731"/>
                </a:tc>
                <a:extLst>
                  <a:ext uri="{0D108BD9-81ED-4DB2-BD59-A6C34878D82A}">
                    <a16:rowId xmlns:a16="http://schemas.microsoft.com/office/drawing/2014/main" val="10001"/>
                  </a:ext>
                </a:extLst>
              </a:tr>
              <a:tr h="914571">
                <a:tc>
                  <a:txBody>
                    <a:bodyPr/>
                    <a:lstStyle/>
                    <a:p>
                      <a:pPr algn="ctr"/>
                      <a:r>
                        <a:rPr kumimoji="1" lang="en-US" altLang="ja-JP" sz="1800" dirty="0">
                          <a:latin typeface="+mj-ea"/>
                          <a:ea typeface="+mj-ea"/>
                        </a:rPr>
                        <a:t>11</a:t>
                      </a:r>
                      <a:r>
                        <a:rPr kumimoji="1" lang="ja-JP" altLang="en-US" sz="1800" dirty="0">
                          <a:latin typeface="+mj-ea"/>
                          <a:ea typeface="+mj-ea"/>
                        </a:rPr>
                        <a:t>月</a:t>
                      </a:r>
                      <a:r>
                        <a:rPr kumimoji="1" lang="en-US" altLang="ja-JP" sz="1800" dirty="0">
                          <a:latin typeface="+mj-ea"/>
                          <a:ea typeface="+mj-ea"/>
                        </a:rPr>
                        <a:t>15</a:t>
                      </a:r>
                      <a:r>
                        <a:rPr kumimoji="1" lang="ja-JP" altLang="en-US" sz="1800" dirty="0">
                          <a:latin typeface="+mj-ea"/>
                          <a:ea typeface="+mj-ea"/>
                        </a:rPr>
                        <a:t>日</a:t>
                      </a:r>
                    </a:p>
                  </a:txBody>
                  <a:tcPr marL="91453" marR="91453" marT="45731" marB="45731"/>
                </a:tc>
                <a:tc>
                  <a:txBody>
                    <a:bodyPr/>
                    <a:lstStyle/>
                    <a:p>
                      <a:pPr algn="ctr"/>
                      <a:endParaRPr kumimoji="1" lang="ja-JP" altLang="en-US" sz="1800" dirty="0">
                        <a:latin typeface="+mj-ea"/>
                        <a:ea typeface="+mj-ea"/>
                      </a:endParaRPr>
                    </a:p>
                  </a:txBody>
                  <a:tcPr marL="91453" marR="91453" marT="45731" marB="45731"/>
                </a:tc>
                <a:tc>
                  <a:txBody>
                    <a:bodyPr/>
                    <a:lstStyle/>
                    <a:p>
                      <a:pPr algn="ctr"/>
                      <a:r>
                        <a:rPr kumimoji="1" lang="ja-JP" altLang="en-US" sz="1800" dirty="0">
                          <a:latin typeface="+mj-ea"/>
                          <a:ea typeface="+mj-ea"/>
                        </a:rPr>
                        <a:t>３</a:t>
                      </a:r>
                    </a:p>
                  </a:txBody>
                  <a:tcPr marL="91453" marR="91453" marT="45731" marB="45731"/>
                </a:tc>
                <a:tc>
                  <a:txBody>
                    <a:bodyPr/>
                    <a:lstStyle/>
                    <a:p>
                      <a:pPr algn="ctr"/>
                      <a:r>
                        <a:rPr kumimoji="1" lang="ja-JP" altLang="en-US" sz="1800" dirty="0">
                          <a:latin typeface="+mj-ea"/>
                          <a:ea typeface="+mj-ea"/>
                        </a:rPr>
                        <a:t>７</a:t>
                      </a:r>
                    </a:p>
                  </a:txBody>
                  <a:tcPr marL="91453" marR="91453" marT="45731" marB="45731"/>
                </a:tc>
                <a:tc>
                  <a:txBody>
                    <a:bodyPr/>
                    <a:lstStyle/>
                    <a:p>
                      <a:pPr algn="ctr"/>
                      <a:r>
                        <a:rPr kumimoji="1" lang="ja-JP" altLang="en-US" sz="1800" dirty="0">
                          <a:latin typeface="+mj-ea"/>
                          <a:ea typeface="+mj-ea"/>
                        </a:rPr>
                        <a:t>△△動物実験で使用</a:t>
                      </a:r>
                      <a:endParaRPr kumimoji="1" lang="en-US" altLang="ja-JP" sz="1800" dirty="0">
                        <a:latin typeface="+mj-ea"/>
                        <a:ea typeface="+mj-ea"/>
                      </a:endParaRPr>
                    </a:p>
                    <a:p>
                      <a:pPr algn="ctr"/>
                      <a:r>
                        <a:rPr kumimoji="1" lang="ja-JP" altLang="en-US" sz="1800" dirty="0">
                          <a:latin typeface="+mj-ea"/>
                          <a:ea typeface="+mj-ea"/>
                        </a:rPr>
                        <a:t>シリンジに３</a:t>
                      </a:r>
                      <a:r>
                        <a:rPr kumimoji="1" lang="en-US" altLang="ja-JP" sz="1800" dirty="0">
                          <a:latin typeface="+mj-ea"/>
                          <a:ea typeface="+mj-ea"/>
                        </a:rPr>
                        <a:t>mL</a:t>
                      </a:r>
                      <a:r>
                        <a:rPr kumimoji="1" lang="ja-JP" altLang="en-US" sz="1800" dirty="0">
                          <a:latin typeface="+mj-ea"/>
                          <a:ea typeface="+mj-ea"/>
                        </a:rPr>
                        <a:t>充填，２</a:t>
                      </a:r>
                      <a:r>
                        <a:rPr kumimoji="1" lang="en-US" altLang="ja-JP" sz="1800" dirty="0">
                          <a:latin typeface="+mj-ea"/>
                          <a:ea typeface="+mj-ea"/>
                        </a:rPr>
                        <a:t>mL</a:t>
                      </a:r>
                      <a:r>
                        <a:rPr kumimoji="1" lang="ja-JP" altLang="en-US" sz="1800" dirty="0">
                          <a:latin typeface="+mj-ea"/>
                          <a:ea typeface="+mj-ea"/>
                        </a:rPr>
                        <a:t>使用</a:t>
                      </a:r>
                      <a:endParaRPr kumimoji="1" lang="en-US" altLang="ja-JP" sz="1800" dirty="0">
                        <a:latin typeface="+mj-ea"/>
                        <a:ea typeface="+mj-ea"/>
                      </a:endParaRPr>
                    </a:p>
                    <a:p>
                      <a:pPr algn="ctr"/>
                      <a:r>
                        <a:rPr kumimoji="1" lang="ja-JP" altLang="en-US" sz="1800" dirty="0">
                          <a:latin typeface="+mj-ea"/>
                          <a:ea typeface="+mj-ea"/>
                        </a:rPr>
                        <a:t>１</a:t>
                      </a:r>
                      <a:r>
                        <a:rPr kumimoji="1" lang="en-US" altLang="ja-JP" sz="1800" dirty="0">
                          <a:latin typeface="+mj-ea"/>
                          <a:ea typeface="+mj-ea"/>
                        </a:rPr>
                        <a:t>mL</a:t>
                      </a:r>
                      <a:r>
                        <a:rPr kumimoji="1" lang="ja-JP" altLang="en-US" sz="1800" dirty="0">
                          <a:latin typeface="+mj-ea"/>
                          <a:ea typeface="+mj-ea"/>
                        </a:rPr>
                        <a:t>廃棄　立会者　○○</a:t>
                      </a:r>
                    </a:p>
                  </a:txBody>
                  <a:tcPr marL="91453" marR="91453" marT="45731" marB="45731"/>
                </a:tc>
                <a:extLst>
                  <a:ext uri="{0D108BD9-81ED-4DB2-BD59-A6C34878D82A}">
                    <a16:rowId xmlns:a16="http://schemas.microsoft.com/office/drawing/2014/main" val="10002"/>
                  </a:ext>
                </a:extLst>
              </a:tr>
            </a:tbl>
          </a:graphicData>
        </a:graphic>
      </p:graphicFrame>
      <p:sp>
        <p:nvSpPr>
          <p:cNvPr id="14421" name="テキスト ボックス 6">
            <a:extLst>
              <a:ext uri="{FF2B5EF4-FFF2-40B4-BE49-F238E27FC236}">
                <a16:creationId xmlns:a16="http://schemas.microsoft.com/office/drawing/2014/main" id="{D8C868A9-BFC8-4408-BCBF-8FD5E9A5672B}"/>
              </a:ext>
            </a:extLst>
          </p:cNvPr>
          <p:cNvSpPr txBox="1">
            <a:spLocks noChangeArrowheads="1"/>
          </p:cNvSpPr>
          <p:nvPr/>
        </p:nvSpPr>
        <p:spPr bwMode="auto">
          <a:xfrm>
            <a:off x="7972425" y="6188075"/>
            <a:ext cx="414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eaLnBrk="1" hangingPunct="1">
              <a:spcBef>
                <a:spcPct val="0"/>
              </a:spcBef>
              <a:buClrTx/>
              <a:buSzTx/>
              <a:buFontTx/>
              <a:buNone/>
              <a:defRPr/>
            </a:pPr>
            <a:r>
              <a:rPr lang="ja-JP" altLang="en-US" sz="1800" dirty="0">
                <a:solidFill>
                  <a:srgbClr val="FF0000"/>
                </a:solidFill>
                <a:latin typeface="+mn-ea"/>
                <a:ea typeface="+mn-ea"/>
              </a:rPr>
              <a:t>㊞</a:t>
            </a:r>
          </a:p>
        </p:txBody>
      </p:sp>
      <p:sp>
        <p:nvSpPr>
          <p:cNvPr id="14" name="下矢印 13">
            <a:extLst>
              <a:ext uri="{FF2B5EF4-FFF2-40B4-BE49-F238E27FC236}">
                <a16:creationId xmlns:a16="http://schemas.microsoft.com/office/drawing/2014/main" id="{CE9719FA-98FB-4097-95C3-40C322B981E4}"/>
              </a:ext>
            </a:extLst>
          </p:cNvPr>
          <p:cNvSpPr/>
          <p:nvPr/>
        </p:nvSpPr>
        <p:spPr>
          <a:xfrm>
            <a:off x="4500563" y="4203700"/>
            <a:ext cx="431800" cy="4492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prstClr val="white"/>
              </a:solidFill>
              <a:latin typeface="+mn-ea"/>
            </a:endParaRPr>
          </a:p>
        </p:txBody>
      </p:sp>
      <p:sp>
        <p:nvSpPr>
          <p:cNvPr id="14423" name="テキスト ボックス 6">
            <a:extLst>
              <a:ext uri="{FF2B5EF4-FFF2-40B4-BE49-F238E27FC236}">
                <a16:creationId xmlns:a16="http://schemas.microsoft.com/office/drawing/2014/main" id="{57B57EC2-E797-4151-87A9-FC0DB249A9B0}"/>
              </a:ext>
            </a:extLst>
          </p:cNvPr>
          <p:cNvSpPr txBox="1">
            <a:spLocks noChangeArrowheads="1"/>
          </p:cNvSpPr>
          <p:nvPr/>
        </p:nvSpPr>
        <p:spPr bwMode="auto">
          <a:xfrm>
            <a:off x="7524750" y="1555750"/>
            <a:ext cx="414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eaLnBrk="1" hangingPunct="1">
              <a:spcBef>
                <a:spcPct val="0"/>
              </a:spcBef>
              <a:buClrTx/>
              <a:buSzTx/>
              <a:buFontTx/>
              <a:buNone/>
              <a:defRPr/>
            </a:pPr>
            <a:r>
              <a:rPr lang="ja-JP" altLang="en-US" sz="1800">
                <a:solidFill>
                  <a:srgbClr val="FF0000"/>
                </a:solidFill>
                <a:latin typeface="+mn-ea"/>
                <a:ea typeface="+mn-ea"/>
              </a:rPr>
              <a:t>㊞</a:t>
            </a:r>
          </a:p>
        </p:txBody>
      </p:sp>
      <p:sp>
        <p:nvSpPr>
          <p:cNvPr id="15" name="正方形/長方形 14">
            <a:extLst>
              <a:ext uri="{FF2B5EF4-FFF2-40B4-BE49-F238E27FC236}">
                <a16:creationId xmlns:a16="http://schemas.microsoft.com/office/drawing/2014/main" id="{AD5A1A57-33F9-45BD-8850-271D910AFA9B}"/>
              </a:ext>
            </a:extLst>
          </p:cNvPr>
          <p:cNvSpPr/>
          <p:nvPr/>
        </p:nvSpPr>
        <p:spPr>
          <a:xfrm>
            <a:off x="3175" y="0"/>
            <a:ext cx="9144000" cy="67599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麻薬の記録　帳簿記載例（２）</a:t>
            </a:r>
          </a:p>
        </p:txBody>
      </p:sp>
      <p:sp>
        <p:nvSpPr>
          <p:cNvPr id="16" name="スライド番号プレースホルダー 3">
            <a:extLst>
              <a:ext uri="{FF2B5EF4-FFF2-40B4-BE49-F238E27FC236}">
                <a16:creationId xmlns:a16="http://schemas.microsoft.com/office/drawing/2014/main" id="{9E8A56B5-B0DF-4FD6-8365-6AB730375FF0}"/>
              </a:ext>
            </a:extLst>
          </p:cNvPr>
          <p:cNvSpPr txBox="1">
            <a:spLocks/>
          </p:cNvSpPr>
          <p:nvPr/>
        </p:nvSpPr>
        <p:spPr bwMode="auto">
          <a:xfrm>
            <a:off x="7924800" y="6356350"/>
            <a:ext cx="7620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defPPr>
              <a:defRPr lang="ja-JP"/>
            </a:defPPr>
            <a:lvl1pPr algn="r" rtl="0" eaLnBrk="1" fontAlgn="base" hangingPunct="1">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0" fontAlgn="base" latinLnBrk="0"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914400" rtl="0" eaLnBrk="0" fontAlgn="base" latinLnBrk="0"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914400" rtl="0" eaLnBrk="0" fontAlgn="base" latinLnBrk="0"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914400" rtl="0" eaLnBrk="0" fontAlgn="base" latinLnBrk="0"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9pPr>
          </a:lstStyle>
          <a:p>
            <a:fld id="{CAA273B8-705F-4E16-859B-F86EF357BBE3}" type="slidenum">
              <a:rPr kumimoji="0" lang="en-US" altLang="ja-JP" smtClean="0">
                <a:solidFill>
                  <a:srgbClr val="42424F"/>
                </a:solidFill>
              </a:rPr>
              <a:pPr/>
              <a:t>30</a:t>
            </a:fld>
            <a:endParaRPr kumimoji="0" lang="en-US" altLang="ja-JP" dirty="0">
              <a:solidFill>
                <a:srgbClr val="42424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4F975765-9573-4C87-B37D-23523682747D}"/>
              </a:ext>
            </a:extLst>
          </p:cNvPr>
          <p:cNvSpPr txBox="1"/>
          <p:nvPr/>
        </p:nvSpPr>
        <p:spPr>
          <a:xfrm>
            <a:off x="179388" y="1484313"/>
            <a:ext cx="8893175" cy="4708525"/>
          </a:xfrm>
          <a:prstGeom prst="rect">
            <a:avLst/>
          </a:prstGeom>
          <a:noFill/>
        </p:spPr>
        <p:txBody>
          <a:bodyPr>
            <a:spAutoFit/>
          </a:bodyPr>
          <a:lstStyle/>
          <a:p>
            <a:pPr eaLnBrk="1" hangingPunct="1">
              <a:lnSpc>
                <a:spcPct val="150000"/>
              </a:lnSpc>
              <a:spcBef>
                <a:spcPts val="600"/>
              </a:spcBef>
              <a:spcAft>
                <a:spcPts val="1200"/>
              </a:spcAft>
              <a:defRPr/>
            </a:pPr>
            <a:r>
              <a:rPr lang="ja-JP" altLang="en-US" sz="3200" dirty="0">
                <a:solidFill>
                  <a:prstClr val="black"/>
                </a:solidFill>
                <a:latin typeface="+mj-ea"/>
                <a:ea typeface="+mj-ea"/>
              </a:rPr>
              <a:t>・ 品名，剤型，規格別に口座を設けて記載する。 </a:t>
            </a:r>
          </a:p>
          <a:p>
            <a:pPr eaLnBrk="1" hangingPunct="1">
              <a:lnSpc>
                <a:spcPct val="150000"/>
              </a:lnSpc>
              <a:spcBef>
                <a:spcPts val="600"/>
              </a:spcBef>
              <a:spcAft>
                <a:spcPts val="1200"/>
              </a:spcAft>
              <a:defRPr/>
            </a:pPr>
            <a:r>
              <a:rPr lang="ja-JP" altLang="en-US" sz="3200" dirty="0">
                <a:solidFill>
                  <a:prstClr val="black"/>
                </a:solidFill>
                <a:latin typeface="+mj-ea"/>
                <a:ea typeface="+mj-ea"/>
              </a:rPr>
              <a:t>・ </a:t>
            </a:r>
            <a:r>
              <a:rPr lang="ja-JP" altLang="en-US" sz="3200" dirty="0">
                <a:solidFill>
                  <a:srgbClr val="FF0000"/>
                </a:solidFill>
                <a:latin typeface="+mj-ea"/>
                <a:ea typeface="+mj-ea"/>
              </a:rPr>
              <a:t>ボールペン等の字が消えないもの</a:t>
            </a:r>
            <a:r>
              <a:rPr lang="ja-JP" altLang="en-US" sz="3200" dirty="0">
                <a:solidFill>
                  <a:prstClr val="black"/>
                </a:solidFill>
                <a:latin typeface="+mj-ea"/>
                <a:ea typeface="+mj-ea"/>
              </a:rPr>
              <a:t>を用いる。 </a:t>
            </a:r>
          </a:p>
          <a:p>
            <a:pPr eaLnBrk="1" hangingPunct="1">
              <a:lnSpc>
                <a:spcPct val="150000"/>
              </a:lnSpc>
              <a:spcBef>
                <a:spcPts val="600"/>
              </a:spcBef>
              <a:spcAft>
                <a:spcPts val="1200"/>
              </a:spcAft>
              <a:defRPr/>
            </a:pPr>
            <a:r>
              <a:rPr lang="ja-JP" altLang="en-US" sz="3200" dirty="0">
                <a:solidFill>
                  <a:prstClr val="black"/>
                </a:solidFill>
                <a:latin typeface="+mj-ea"/>
                <a:ea typeface="+mj-ea"/>
              </a:rPr>
              <a:t>・ 記載は，麻薬の受入れ又は払出しの都度行う。 </a:t>
            </a:r>
          </a:p>
          <a:p>
            <a:pPr eaLnBrk="1" hangingPunct="1">
              <a:lnSpc>
                <a:spcPct val="150000"/>
              </a:lnSpc>
              <a:spcBef>
                <a:spcPts val="600"/>
              </a:spcBef>
              <a:spcAft>
                <a:spcPts val="1200"/>
              </a:spcAft>
              <a:defRPr/>
            </a:pPr>
            <a:r>
              <a:rPr lang="ja-JP" altLang="en-US" sz="3200" dirty="0">
                <a:solidFill>
                  <a:prstClr val="black"/>
                </a:solidFill>
                <a:latin typeface="+mj-ea"/>
                <a:ea typeface="+mj-ea"/>
              </a:rPr>
              <a:t>・ 最終の記載の日から</a:t>
            </a:r>
            <a:r>
              <a:rPr lang="ja-JP" altLang="en-US" sz="3200" dirty="0">
                <a:solidFill>
                  <a:srgbClr val="FF0000"/>
                </a:solidFill>
                <a:latin typeface="+mj-ea"/>
                <a:ea typeface="+mj-ea"/>
              </a:rPr>
              <a:t>２年間保存</a:t>
            </a:r>
            <a:r>
              <a:rPr lang="ja-JP" altLang="en-US" sz="3200" dirty="0">
                <a:solidFill>
                  <a:prstClr val="black"/>
                </a:solidFill>
                <a:latin typeface="+mj-ea"/>
                <a:ea typeface="+mj-ea"/>
              </a:rPr>
              <a:t>する。</a:t>
            </a:r>
            <a:endParaRPr lang="en-US" altLang="ja-JP" sz="3200" dirty="0">
              <a:solidFill>
                <a:prstClr val="black"/>
              </a:solidFill>
              <a:latin typeface="+mj-ea"/>
              <a:ea typeface="+mj-ea"/>
            </a:endParaRPr>
          </a:p>
          <a:p>
            <a:pPr eaLnBrk="1" hangingPunct="1">
              <a:lnSpc>
                <a:spcPct val="150000"/>
              </a:lnSpc>
              <a:spcBef>
                <a:spcPts val="600"/>
              </a:spcBef>
              <a:spcAft>
                <a:spcPts val="1200"/>
              </a:spcAft>
              <a:defRPr/>
            </a:pPr>
            <a:r>
              <a:rPr lang="ja-JP" altLang="en-US" sz="3200" dirty="0">
                <a:solidFill>
                  <a:prstClr val="black"/>
                </a:solidFill>
                <a:latin typeface="+mj-ea"/>
                <a:ea typeface="+mj-ea"/>
              </a:rPr>
              <a:t>・ 定期的に</a:t>
            </a:r>
            <a:r>
              <a:rPr lang="ja-JP" altLang="en-US" sz="3200" dirty="0">
                <a:solidFill>
                  <a:srgbClr val="FF0000"/>
                </a:solidFill>
                <a:latin typeface="+mj-ea"/>
                <a:ea typeface="+mj-ea"/>
              </a:rPr>
              <a:t>在庫数量と帳簿数量を照合</a:t>
            </a:r>
            <a:r>
              <a:rPr lang="ja-JP" altLang="en-US" sz="3200" dirty="0">
                <a:solidFill>
                  <a:prstClr val="black"/>
                </a:solidFill>
                <a:latin typeface="+mj-ea"/>
                <a:ea typeface="+mj-ea"/>
              </a:rPr>
              <a:t>すること。</a:t>
            </a:r>
          </a:p>
        </p:txBody>
      </p:sp>
      <p:sp>
        <p:nvSpPr>
          <p:cNvPr id="5" name="正方形/長方形 4">
            <a:extLst>
              <a:ext uri="{FF2B5EF4-FFF2-40B4-BE49-F238E27FC236}">
                <a16:creationId xmlns:a16="http://schemas.microsoft.com/office/drawing/2014/main" id="{176A879D-2CF3-4FE8-B77D-D2C5F402B097}"/>
              </a:ext>
            </a:extLst>
          </p:cNvPr>
          <p:cNvSpPr/>
          <p:nvPr/>
        </p:nvSpPr>
        <p:spPr>
          <a:xfrm>
            <a:off x="3175" y="0"/>
            <a:ext cx="9144000" cy="67599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麻薬の記録　記載注意事項</a:t>
            </a:r>
          </a:p>
        </p:txBody>
      </p:sp>
      <p:sp>
        <p:nvSpPr>
          <p:cNvPr id="6" name="スライド番号プレースホルダー 3">
            <a:extLst>
              <a:ext uri="{FF2B5EF4-FFF2-40B4-BE49-F238E27FC236}">
                <a16:creationId xmlns:a16="http://schemas.microsoft.com/office/drawing/2014/main" id="{9470F3D4-CD4E-4EEF-AE04-1E03CAA38AF0}"/>
              </a:ext>
            </a:extLst>
          </p:cNvPr>
          <p:cNvSpPr txBox="1">
            <a:spLocks/>
          </p:cNvSpPr>
          <p:nvPr/>
        </p:nvSpPr>
        <p:spPr bwMode="auto">
          <a:xfrm>
            <a:off x="7884368" y="6192838"/>
            <a:ext cx="7620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defPPr>
              <a:defRPr lang="ja-JP"/>
            </a:defPPr>
            <a:lvl1pPr algn="r" rtl="0" eaLnBrk="1" fontAlgn="base" hangingPunct="1">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0" fontAlgn="base" latinLnBrk="0"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914400" rtl="0" eaLnBrk="0" fontAlgn="base" latinLnBrk="0"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914400" rtl="0" eaLnBrk="0" fontAlgn="base" latinLnBrk="0"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914400" rtl="0" eaLnBrk="0" fontAlgn="base" latinLnBrk="0"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9pPr>
          </a:lstStyle>
          <a:p>
            <a:fld id="{CAA273B8-705F-4E16-859B-F86EF357BBE3}" type="slidenum">
              <a:rPr kumimoji="0" lang="en-US" altLang="ja-JP" smtClean="0">
                <a:solidFill>
                  <a:srgbClr val="42424F"/>
                </a:solidFill>
              </a:rPr>
              <a:pPr/>
              <a:t>31</a:t>
            </a:fld>
            <a:endParaRPr kumimoji="0" lang="en-US" altLang="ja-JP" dirty="0">
              <a:solidFill>
                <a:srgbClr val="42424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7">
            <a:extLst>
              <a:ext uri="{FF2B5EF4-FFF2-40B4-BE49-F238E27FC236}">
                <a16:creationId xmlns:a16="http://schemas.microsoft.com/office/drawing/2014/main" id="{4D8FA77D-EFDF-4698-9535-116E9FD94996}"/>
              </a:ext>
            </a:extLst>
          </p:cNvPr>
          <p:cNvSpPr txBox="1">
            <a:spLocks noChangeArrowheads="1"/>
          </p:cNvSpPr>
          <p:nvPr/>
        </p:nvSpPr>
        <p:spPr bwMode="auto">
          <a:xfrm>
            <a:off x="5364163" y="2276475"/>
            <a:ext cx="3779837" cy="523875"/>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800" dirty="0">
                <a:solidFill>
                  <a:srgbClr val="002060"/>
                </a:solidFill>
                <a:effectLst>
                  <a:outerShdw blurRad="38100" dist="38100" dir="2700000" algn="tl">
                    <a:srgbClr val="000000">
                      <a:alpha val="43137"/>
                    </a:srgbClr>
                  </a:outerShdw>
                </a:effectLst>
                <a:latin typeface="+mn-ea"/>
                <a:ea typeface="+mn-ea"/>
              </a:rPr>
              <a:t>　麻向法第</a:t>
            </a:r>
            <a:r>
              <a:rPr lang="en-US" altLang="ja-JP" sz="2800" dirty="0">
                <a:solidFill>
                  <a:srgbClr val="002060"/>
                </a:solidFill>
                <a:effectLst>
                  <a:outerShdw blurRad="38100" dist="38100" dir="2700000" algn="tl">
                    <a:srgbClr val="000000">
                      <a:alpha val="43137"/>
                    </a:srgbClr>
                  </a:outerShdw>
                </a:effectLst>
                <a:latin typeface="+mn-ea"/>
                <a:ea typeface="+mn-ea"/>
              </a:rPr>
              <a:t>35</a:t>
            </a:r>
            <a:r>
              <a:rPr lang="ja-JP" altLang="en-US" sz="2800" dirty="0">
                <a:solidFill>
                  <a:srgbClr val="002060"/>
                </a:solidFill>
                <a:effectLst>
                  <a:outerShdw blurRad="38100" dist="38100" dir="2700000" algn="tl">
                    <a:srgbClr val="000000">
                      <a:alpha val="43137"/>
                    </a:srgbClr>
                  </a:outerShdw>
                </a:effectLst>
                <a:latin typeface="+mn-ea"/>
                <a:ea typeface="+mn-ea"/>
              </a:rPr>
              <a:t>条第２項</a:t>
            </a:r>
          </a:p>
        </p:txBody>
      </p:sp>
      <p:sp>
        <p:nvSpPr>
          <p:cNvPr id="25602" name="AutoShape 2">
            <a:extLst>
              <a:ext uri="{FF2B5EF4-FFF2-40B4-BE49-F238E27FC236}">
                <a16:creationId xmlns:a16="http://schemas.microsoft.com/office/drawing/2014/main" id="{F669664F-C147-47D9-AC9A-57382BDAC8A0}"/>
              </a:ext>
            </a:extLst>
          </p:cNvPr>
          <p:cNvSpPr>
            <a:spLocks noChangeArrowheads="1"/>
          </p:cNvSpPr>
          <p:nvPr/>
        </p:nvSpPr>
        <p:spPr bwMode="auto">
          <a:xfrm>
            <a:off x="144139" y="2359706"/>
            <a:ext cx="3744416" cy="704850"/>
          </a:xfrm>
          <a:prstGeom prst="roundRect">
            <a:avLst>
              <a:gd name="adj" fmla="val 16667"/>
            </a:avLst>
          </a:prstGeom>
          <a:solidFill>
            <a:srgbClr val="92D050"/>
          </a:solidFill>
          <a:ln>
            <a:solidFill>
              <a:srgbClr val="92D050"/>
            </a:solidFill>
            <a:headEnd/>
            <a:tailEnd/>
          </a:ln>
        </p:spPr>
        <p:style>
          <a:lnRef idx="2">
            <a:schemeClr val="accent3"/>
          </a:lnRef>
          <a:fillRef idx="1">
            <a:schemeClr val="lt1"/>
          </a:fillRef>
          <a:effectRef idx="0">
            <a:schemeClr val="accent3"/>
          </a:effectRef>
          <a:fontRef idx="minor">
            <a:schemeClr val="dk1"/>
          </a:fontRef>
        </p:style>
        <p:txBody>
          <a:bodyPr wrap="none" anchor="t"/>
          <a:lstStyle/>
          <a:p>
            <a:pPr algn="ctr" eaLnBrk="1" hangingPunct="1">
              <a:defRPr/>
            </a:pPr>
            <a:r>
              <a:rPr lang="ja-JP" altLang="en-US" sz="3200" dirty="0">
                <a:latin typeface="+mj-ea"/>
                <a:ea typeface="+mj-ea"/>
              </a:rPr>
              <a:t>調剤済麻薬廃棄届</a:t>
            </a:r>
          </a:p>
        </p:txBody>
      </p:sp>
      <p:grpSp>
        <p:nvGrpSpPr>
          <p:cNvPr id="2" name="グループ化 1">
            <a:extLst>
              <a:ext uri="{FF2B5EF4-FFF2-40B4-BE49-F238E27FC236}">
                <a16:creationId xmlns:a16="http://schemas.microsoft.com/office/drawing/2014/main" id="{7EABE670-5DFE-40B7-AB1E-C878860E5712}"/>
              </a:ext>
            </a:extLst>
          </p:cNvPr>
          <p:cNvGrpSpPr/>
          <p:nvPr/>
        </p:nvGrpSpPr>
        <p:grpSpPr>
          <a:xfrm>
            <a:off x="765101" y="3415419"/>
            <a:ext cx="7559675" cy="978362"/>
            <a:chOff x="767085" y="3219583"/>
            <a:chExt cx="7559675" cy="978362"/>
          </a:xfrm>
        </p:grpSpPr>
        <p:sp>
          <p:nvSpPr>
            <p:cNvPr id="25603" name="Rectangle 3">
              <a:extLst>
                <a:ext uri="{FF2B5EF4-FFF2-40B4-BE49-F238E27FC236}">
                  <a16:creationId xmlns:a16="http://schemas.microsoft.com/office/drawing/2014/main" id="{5A2D5E40-FB13-415D-B9BB-FD2E1B0C6D6F}"/>
                </a:ext>
              </a:extLst>
            </p:cNvPr>
            <p:cNvSpPr>
              <a:spLocks noChangeArrowheads="1"/>
            </p:cNvSpPr>
            <p:nvPr/>
          </p:nvSpPr>
          <p:spPr bwMode="auto">
            <a:xfrm>
              <a:off x="767085" y="3219583"/>
              <a:ext cx="7559675" cy="978362"/>
            </a:xfrm>
            <a:prstGeom prst="rect">
              <a:avLst/>
            </a:prstGeom>
            <a:noFill/>
            <a:ln w="76200">
              <a:headEnd/>
              <a:tailEnd/>
            </a:ln>
          </p:spPr>
          <p:style>
            <a:lnRef idx="2">
              <a:schemeClr val="accent3"/>
            </a:lnRef>
            <a:fillRef idx="1">
              <a:schemeClr val="lt1"/>
            </a:fillRef>
            <a:effectRef idx="0">
              <a:schemeClr val="accent3"/>
            </a:effectRef>
            <a:fontRef idx="minor">
              <a:schemeClr val="dk1"/>
            </a:fontRef>
          </p:style>
          <p:txBody>
            <a:bodyPr wrap="none" anchor="ctr"/>
            <a:lstStyle/>
            <a:p>
              <a:pPr eaLnBrk="1" hangingPunct="1">
                <a:defRPr/>
              </a:pPr>
              <a:endParaRPr lang="ja-JP" altLang="en-US">
                <a:latin typeface="+mj-ea"/>
                <a:ea typeface="+mj-ea"/>
              </a:endParaRPr>
            </a:p>
          </p:txBody>
        </p:sp>
        <p:sp>
          <p:nvSpPr>
            <p:cNvPr id="25605" name="Text Box 5">
              <a:extLst>
                <a:ext uri="{FF2B5EF4-FFF2-40B4-BE49-F238E27FC236}">
                  <a16:creationId xmlns:a16="http://schemas.microsoft.com/office/drawing/2014/main" id="{42868728-8D29-4D88-B9D7-277F8ACB04EF}"/>
                </a:ext>
              </a:extLst>
            </p:cNvPr>
            <p:cNvSpPr txBox="1">
              <a:spLocks noChangeArrowheads="1"/>
            </p:cNvSpPr>
            <p:nvPr/>
          </p:nvSpPr>
          <p:spPr bwMode="auto">
            <a:xfrm>
              <a:off x="836538" y="3335752"/>
              <a:ext cx="7416800" cy="769937"/>
            </a:xfrm>
            <a:prstGeom prst="rect">
              <a:avLst/>
            </a:prstGeom>
            <a:noFill/>
            <a:ln w="9525">
              <a:noFill/>
              <a:miter lim="800000"/>
              <a:headEnd/>
              <a:tailEnd/>
            </a:ln>
          </p:spPr>
          <p:txBody>
            <a:bodyPr>
              <a:spAutoFit/>
            </a:bodyPr>
            <a:lstStyle/>
            <a:p>
              <a:pPr eaLnBrk="1" hangingPunct="1">
                <a:spcBef>
                  <a:spcPct val="50000"/>
                </a:spcBef>
                <a:buClr>
                  <a:srgbClr val="00CC00"/>
                </a:buClr>
                <a:buFont typeface="Wingdings" pitchFamily="2" charset="2"/>
                <a:buNone/>
                <a:defRPr/>
              </a:pPr>
              <a:r>
                <a:rPr lang="ja-JP" altLang="en-US" sz="2200" dirty="0">
                  <a:solidFill>
                    <a:srgbClr val="FF0000"/>
                  </a:solidFill>
                  <a:latin typeface="+mj-ea"/>
                  <a:ea typeface="+mj-ea"/>
                </a:rPr>
                <a:t>調剤された麻薬又は麻薬施用者自らが調剤した麻薬</a:t>
              </a:r>
              <a:r>
                <a:rPr lang="ja-JP" altLang="en-US" sz="2200" dirty="0">
                  <a:latin typeface="+mj-ea"/>
                  <a:ea typeface="+mj-ea"/>
                </a:rPr>
                <a:t>を廃棄したとき，廃棄した日から</a:t>
              </a:r>
              <a:r>
                <a:rPr lang="ja-JP" altLang="en-US" sz="2200" u="sng" dirty="0">
                  <a:solidFill>
                    <a:srgbClr val="FF0000"/>
                  </a:solidFill>
                  <a:latin typeface="+mj-ea"/>
                  <a:ea typeface="+mj-ea"/>
                </a:rPr>
                <a:t>３０日以内</a:t>
              </a:r>
              <a:r>
                <a:rPr lang="ja-JP" altLang="en-US" sz="2200" dirty="0">
                  <a:latin typeface="+mj-ea"/>
                  <a:ea typeface="+mj-ea"/>
                </a:rPr>
                <a:t>に届け出る。</a:t>
              </a:r>
            </a:p>
          </p:txBody>
        </p:sp>
      </p:grpSp>
      <p:sp>
        <p:nvSpPr>
          <p:cNvPr id="228360" name="AutoShape 8">
            <a:extLst>
              <a:ext uri="{FF2B5EF4-FFF2-40B4-BE49-F238E27FC236}">
                <a16:creationId xmlns:a16="http://schemas.microsoft.com/office/drawing/2014/main" id="{3577A0B7-67D5-4D87-96F6-52999903EA01}"/>
              </a:ext>
            </a:extLst>
          </p:cNvPr>
          <p:cNvSpPr>
            <a:spLocks noChangeArrowheads="1"/>
          </p:cNvSpPr>
          <p:nvPr/>
        </p:nvSpPr>
        <p:spPr bwMode="auto">
          <a:xfrm>
            <a:off x="3945452" y="1840266"/>
            <a:ext cx="5111306" cy="1352039"/>
          </a:xfrm>
          <a:prstGeom prst="wedgeRoundRectCallout">
            <a:avLst>
              <a:gd name="adj1" fmla="val -44675"/>
              <a:gd name="adj2" fmla="val 65986"/>
              <a:gd name="adj3" fmla="val 16667"/>
            </a:avLst>
          </a:prstGeom>
          <a:solidFill>
            <a:schemeClr val="accent4">
              <a:lumMod val="40000"/>
              <a:lumOff val="60000"/>
            </a:schemeClr>
          </a:solidFill>
          <a:ln>
            <a:solidFill>
              <a:srgbClr val="FFC000"/>
            </a:solidFill>
            <a:headEnd/>
            <a:tailEnd/>
          </a:ln>
        </p:spPr>
        <p:style>
          <a:lnRef idx="2">
            <a:schemeClr val="accent4"/>
          </a:lnRef>
          <a:fillRef idx="1">
            <a:schemeClr val="lt1"/>
          </a:fillRef>
          <a:effectRef idx="0">
            <a:schemeClr val="accent4"/>
          </a:effectRef>
          <a:fontRef idx="minor">
            <a:schemeClr val="dk1"/>
          </a:fontRef>
        </p:style>
        <p:txBody>
          <a:bodyPr/>
          <a:lstStyle/>
          <a:p>
            <a:pPr eaLnBrk="1" hangingPunct="1">
              <a:defRPr/>
            </a:pPr>
            <a:r>
              <a:rPr lang="ja-JP" altLang="en-US" sz="2000" dirty="0">
                <a:solidFill>
                  <a:srgbClr val="FF0000"/>
                </a:solidFill>
                <a:latin typeface="+mj-ea"/>
                <a:ea typeface="+mj-ea"/>
              </a:rPr>
              <a:t>中止，死亡等により全量施用しなかった麻薬，患者等から返却された麻薬，</a:t>
            </a:r>
            <a:endParaRPr lang="en-US" altLang="ja-JP" sz="2000" dirty="0">
              <a:solidFill>
                <a:srgbClr val="FF0000"/>
              </a:solidFill>
              <a:latin typeface="+mj-ea"/>
              <a:ea typeface="+mj-ea"/>
            </a:endParaRPr>
          </a:p>
          <a:p>
            <a:pPr eaLnBrk="1" hangingPunct="1">
              <a:defRPr/>
            </a:pPr>
            <a:r>
              <a:rPr lang="ja-JP" altLang="en-US" sz="2000" dirty="0">
                <a:solidFill>
                  <a:srgbClr val="FF0000"/>
                </a:solidFill>
                <a:latin typeface="+mj-ea"/>
                <a:ea typeface="+mj-ea"/>
              </a:rPr>
              <a:t>散剤・液剤：一部施用し，残った分で再利用しない麻薬</a:t>
            </a:r>
            <a:endParaRPr lang="en-US" altLang="ja-JP" sz="2000" dirty="0">
              <a:solidFill>
                <a:srgbClr val="FF0000"/>
              </a:solidFill>
              <a:latin typeface="+mj-ea"/>
              <a:ea typeface="+mj-ea"/>
            </a:endParaRPr>
          </a:p>
        </p:txBody>
      </p:sp>
      <p:sp>
        <p:nvSpPr>
          <p:cNvPr id="25609" name="AutoShape 9">
            <a:extLst>
              <a:ext uri="{FF2B5EF4-FFF2-40B4-BE49-F238E27FC236}">
                <a16:creationId xmlns:a16="http://schemas.microsoft.com/office/drawing/2014/main" id="{A61EA43E-0DE7-4DE4-A344-8206EA619177}"/>
              </a:ext>
            </a:extLst>
          </p:cNvPr>
          <p:cNvSpPr>
            <a:spLocks noChangeArrowheads="1"/>
          </p:cNvSpPr>
          <p:nvPr/>
        </p:nvSpPr>
        <p:spPr bwMode="auto">
          <a:xfrm>
            <a:off x="142801" y="4614703"/>
            <a:ext cx="3096343" cy="691356"/>
          </a:xfrm>
          <a:prstGeom prst="roundRect">
            <a:avLst>
              <a:gd name="adj" fmla="val 16667"/>
            </a:avLst>
          </a:prstGeom>
          <a:solidFill>
            <a:srgbClr val="FF99CC"/>
          </a:solidFill>
          <a:ln>
            <a:solidFill>
              <a:srgbClr val="FF99CC"/>
            </a:solidFill>
            <a:headEnd/>
            <a:tailEnd/>
          </a:ln>
        </p:spPr>
        <p:style>
          <a:lnRef idx="2">
            <a:schemeClr val="accent4"/>
          </a:lnRef>
          <a:fillRef idx="1">
            <a:schemeClr val="lt1"/>
          </a:fillRef>
          <a:effectRef idx="0">
            <a:schemeClr val="accent4"/>
          </a:effectRef>
          <a:fontRef idx="minor">
            <a:schemeClr val="dk1"/>
          </a:fontRef>
        </p:style>
        <p:txBody>
          <a:bodyPr wrap="none" anchor="ctr"/>
          <a:lstStyle/>
          <a:p>
            <a:pPr eaLnBrk="1" hangingPunct="1">
              <a:defRPr/>
            </a:pPr>
            <a:r>
              <a:rPr lang="ja-JP" altLang="en-US" sz="3200" dirty="0">
                <a:latin typeface="+mj-ea"/>
                <a:ea typeface="+mj-ea"/>
              </a:rPr>
              <a:t>施用に伴う消耗</a:t>
            </a:r>
          </a:p>
        </p:txBody>
      </p:sp>
      <p:sp>
        <p:nvSpPr>
          <p:cNvPr id="228364" name="Text Box 12">
            <a:extLst>
              <a:ext uri="{FF2B5EF4-FFF2-40B4-BE49-F238E27FC236}">
                <a16:creationId xmlns:a16="http://schemas.microsoft.com/office/drawing/2014/main" id="{E6E1CF9B-7BDF-4A82-B39E-8A3801A2DA23}"/>
              </a:ext>
            </a:extLst>
          </p:cNvPr>
          <p:cNvSpPr txBox="1">
            <a:spLocks noChangeArrowheads="1"/>
          </p:cNvSpPr>
          <p:nvPr/>
        </p:nvSpPr>
        <p:spPr bwMode="auto">
          <a:xfrm>
            <a:off x="0" y="1139897"/>
            <a:ext cx="9144000" cy="584200"/>
          </a:xfrm>
          <a:prstGeom prst="rect">
            <a:avLst/>
          </a:prstGeom>
          <a:noFill/>
          <a:ln w="9525">
            <a:noFill/>
            <a:miter lim="800000"/>
            <a:headEnd/>
            <a:tailEnd/>
          </a:ln>
          <a:effectLst/>
        </p:spPr>
        <p:txBody>
          <a:bodyPr>
            <a:spAutoFit/>
          </a:bodyPr>
          <a:lstStyle/>
          <a:p>
            <a:pPr eaLnBrk="1" hangingPunct="1">
              <a:spcBef>
                <a:spcPct val="50000"/>
              </a:spcBef>
              <a:defRPr/>
            </a:pPr>
            <a:r>
              <a:rPr lang="en-US" altLang="ja-JP" sz="3200" dirty="0">
                <a:solidFill>
                  <a:srgbClr val="FF0000"/>
                </a:solidFill>
                <a:latin typeface="+mj-ea"/>
                <a:ea typeface="+mj-ea"/>
              </a:rPr>
              <a:t>●</a:t>
            </a:r>
            <a:r>
              <a:rPr lang="ja-JP" altLang="en-US" sz="3200" dirty="0">
                <a:solidFill>
                  <a:srgbClr val="FF0000"/>
                </a:solidFill>
                <a:latin typeface="+mj-ea"/>
                <a:ea typeface="+mj-ea"/>
              </a:rPr>
              <a:t>麻薬管理者等が他の職員立会の下廃棄する場合</a:t>
            </a:r>
          </a:p>
        </p:txBody>
      </p:sp>
      <p:sp>
        <p:nvSpPr>
          <p:cNvPr id="25612" name="Text Box 13">
            <a:extLst>
              <a:ext uri="{FF2B5EF4-FFF2-40B4-BE49-F238E27FC236}">
                <a16:creationId xmlns:a16="http://schemas.microsoft.com/office/drawing/2014/main" id="{3878AF18-7369-4A8F-80CC-2E2837113F4D}"/>
              </a:ext>
            </a:extLst>
          </p:cNvPr>
          <p:cNvSpPr txBox="1">
            <a:spLocks noChangeArrowheads="1"/>
          </p:cNvSpPr>
          <p:nvPr/>
        </p:nvSpPr>
        <p:spPr bwMode="auto">
          <a:xfrm>
            <a:off x="765101" y="5668228"/>
            <a:ext cx="7559675" cy="830997"/>
          </a:xfrm>
          <a:prstGeom prst="rect">
            <a:avLst/>
          </a:prstGeom>
          <a:noFill/>
          <a:ln w="76200">
            <a:solidFill>
              <a:srgbClr val="FF99CC"/>
            </a:solidFill>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marL="176213" indent="-176213" eaLnBrk="1" hangingPunct="1">
              <a:spcBef>
                <a:spcPct val="50000"/>
              </a:spcBef>
              <a:buClr>
                <a:srgbClr val="00CC00"/>
              </a:buClr>
              <a:buFont typeface="Wingdings" pitchFamily="2" charset="2"/>
              <a:buNone/>
              <a:defRPr/>
            </a:pPr>
            <a:r>
              <a:rPr lang="ja-JP" altLang="en-US" sz="2400" dirty="0">
                <a:latin typeface="+mj-ea"/>
                <a:ea typeface="+mj-ea"/>
              </a:rPr>
              <a:t>最小単位の一部を</a:t>
            </a:r>
            <a:r>
              <a:rPr lang="ja-JP" altLang="en-US" sz="2400" dirty="0">
                <a:solidFill>
                  <a:srgbClr val="FF0000"/>
                </a:solidFill>
                <a:latin typeface="+mj-ea"/>
                <a:ea typeface="+mj-ea"/>
              </a:rPr>
              <a:t>施用した残りの麻薬を廃棄する場合</a:t>
            </a:r>
            <a:r>
              <a:rPr lang="ja-JP" altLang="en-US" sz="2400" dirty="0">
                <a:solidFill>
                  <a:srgbClr val="000099"/>
                </a:solidFill>
                <a:latin typeface="+mj-ea"/>
                <a:ea typeface="+mj-ea"/>
              </a:rPr>
              <a:t>（届出不要であるが，帳簿に廃棄の記録を行うこと）</a:t>
            </a:r>
          </a:p>
        </p:txBody>
      </p:sp>
      <p:sp>
        <p:nvSpPr>
          <p:cNvPr id="228366" name="AutoShape 14">
            <a:extLst>
              <a:ext uri="{FF2B5EF4-FFF2-40B4-BE49-F238E27FC236}">
                <a16:creationId xmlns:a16="http://schemas.microsoft.com/office/drawing/2014/main" id="{CEE67999-484D-4748-B769-A0B33D56DED9}"/>
              </a:ext>
            </a:extLst>
          </p:cNvPr>
          <p:cNvSpPr>
            <a:spLocks noChangeArrowheads="1"/>
          </p:cNvSpPr>
          <p:nvPr/>
        </p:nvSpPr>
        <p:spPr bwMode="auto">
          <a:xfrm>
            <a:off x="4211960" y="4614703"/>
            <a:ext cx="3384375" cy="832603"/>
          </a:xfrm>
          <a:prstGeom prst="wedgeRoundRectCallout">
            <a:avLst>
              <a:gd name="adj1" fmla="val -36502"/>
              <a:gd name="adj2" fmla="val 73394"/>
              <a:gd name="adj3" fmla="val 16667"/>
            </a:avLst>
          </a:prstGeom>
          <a:solidFill>
            <a:schemeClr val="accent4">
              <a:lumMod val="40000"/>
              <a:lumOff val="60000"/>
            </a:schemeClr>
          </a:solidFill>
          <a:ln>
            <a:solidFill>
              <a:srgbClr val="FFC000"/>
            </a:solidFill>
            <a:headEnd/>
            <a:tailEnd/>
          </a:ln>
        </p:spPr>
        <p:style>
          <a:lnRef idx="2">
            <a:schemeClr val="accent4"/>
          </a:lnRef>
          <a:fillRef idx="1">
            <a:schemeClr val="lt1"/>
          </a:fillRef>
          <a:effectRef idx="0">
            <a:schemeClr val="accent4"/>
          </a:effectRef>
          <a:fontRef idx="minor">
            <a:schemeClr val="dk1"/>
          </a:fontRef>
        </p:style>
        <p:txBody>
          <a:bodyPr/>
          <a:lstStyle/>
          <a:p>
            <a:pPr algn="ctr" eaLnBrk="1" hangingPunct="1">
              <a:defRPr/>
            </a:pPr>
            <a:r>
              <a:rPr lang="ja-JP" altLang="en-US" sz="2000" dirty="0">
                <a:solidFill>
                  <a:srgbClr val="FF0000"/>
                </a:solidFill>
                <a:latin typeface="+mj-ea"/>
                <a:ea typeface="+mj-ea"/>
              </a:rPr>
              <a:t>半錠施用した残りの麻薬，</a:t>
            </a:r>
          </a:p>
          <a:p>
            <a:pPr algn="ctr" eaLnBrk="1" hangingPunct="1">
              <a:defRPr/>
            </a:pPr>
            <a:r>
              <a:rPr lang="ja-JP" altLang="en-US" sz="2000" dirty="0">
                <a:solidFill>
                  <a:srgbClr val="FF0000"/>
                </a:solidFill>
                <a:latin typeface="+mj-ea"/>
                <a:ea typeface="+mj-ea"/>
              </a:rPr>
              <a:t>アンプル内の施用残液</a:t>
            </a:r>
          </a:p>
        </p:txBody>
      </p:sp>
      <p:cxnSp>
        <p:nvCxnSpPr>
          <p:cNvPr id="5" name="直線コネクタ 4">
            <a:extLst>
              <a:ext uri="{FF2B5EF4-FFF2-40B4-BE49-F238E27FC236}">
                <a16:creationId xmlns:a16="http://schemas.microsoft.com/office/drawing/2014/main" id="{860FB355-A7C3-4528-8209-874E95E2B5D3}"/>
              </a:ext>
            </a:extLst>
          </p:cNvPr>
          <p:cNvCxnSpPr/>
          <p:nvPr/>
        </p:nvCxnSpPr>
        <p:spPr>
          <a:xfrm>
            <a:off x="0" y="1724097"/>
            <a:ext cx="91440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8" name="直線コネクタ 17">
            <a:extLst>
              <a:ext uri="{FF2B5EF4-FFF2-40B4-BE49-F238E27FC236}">
                <a16:creationId xmlns:a16="http://schemas.microsoft.com/office/drawing/2014/main" id="{88D4B162-D6A2-4F5A-BF9C-1AD707C8DDA5}"/>
              </a:ext>
            </a:extLst>
          </p:cNvPr>
          <p:cNvCxnSpPr/>
          <p:nvPr/>
        </p:nvCxnSpPr>
        <p:spPr>
          <a:xfrm>
            <a:off x="-3175" y="1182759"/>
            <a:ext cx="9144000" cy="0"/>
          </a:xfrm>
          <a:prstGeom prst="line">
            <a:avLst/>
          </a:prstGeom>
          <a:ln/>
        </p:spPr>
        <p:style>
          <a:lnRef idx="2">
            <a:schemeClr val="accent1"/>
          </a:lnRef>
          <a:fillRef idx="0">
            <a:schemeClr val="accent1"/>
          </a:fillRef>
          <a:effectRef idx="1">
            <a:schemeClr val="accent1"/>
          </a:effectRef>
          <a:fontRef idx="minor">
            <a:schemeClr val="tx1"/>
          </a:fontRef>
        </p:style>
      </p:cxnSp>
      <p:sp>
        <p:nvSpPr>
          <p:cNvPr id="37916" name="スライド番号プレースホルダ 16">
            <a:extLst>
              <a:ext uri="{FF2B5EF4-FFF2-40B4-BE49-F238E27FC236}">
                <a16:creationId xmlns:a16="http://schemas.microsoft.com/office/drawing/2014/main" id="{447D2F4A-24D4-43CB-9E6D-A2358F7926A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32FFC1AE-358C-45AC-86A2-B99ED5963BB9}"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32</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
        <p:nvSpPr>
          <p:cNvPr id="17" name="正方形/長方形 16">
            <a:extLst>
              <a:ext uri="{FF2B5EF4-FFF2-40B4-BE49-F238E27FC236}">
                <a16:creationId xmlns:a16="http://schemas.microsoft.com/office/drawing/2014/main" id="{A527398E-EA4D-4B5E-B23B-A2EC159F2234}"/>
              </a:ext>
            </a:extLst>
          </p:cNvPr>
          <p:cNvSpPr/>
          <p:nvPr/>
        </p:nvSpPr>
        <p:spPr>
          <a:xfrm>
            <a:off x="3175" y="0"/>
            <a:ext cx="9144000" cy="67599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麻薬の廃棄（１）</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7">
            <a:extLst>
              <a:ext uri="{FF2B5EF4-FFF2-40B4-BE49-F238E27FC236}">
                <a16:creationId xmlns:a16="http://schemas.microsoft.com/office/drawing/2014/main" id="{15A20C23-5793-47AD-94D6-A6E86FB54C33}"/>
              </a:ext>
            </a:extLst>
          </p:cNvPr>
          <p:cNvSpPr txBox="1">
            <a:spLocks noChangeArrowheads="1"/>
          </p:cNvSpPr>
          <p:nvPr/>
        </p:nvSpPr>
        <p:spPr bwMode="auto">
          <a:xfrm>
            <a:off x="5364163" y="1916113"/>
            <a:ext cx="3146425" cy="523875"/>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800" dirty="0">
                <a:solidFill>
                  <a:srgbClr val="002060"/>
                </a:solidFill>
                <a:effectLst>
                  <a:outerShdw blurRad="38100" dist="38100" dir="2700000" algn="tl">
                    <a:srgbClr val="000000">
                      <a:alpha val="43137"/>
                    </a:srgbClr>
                  </a:outerShdw>
                </a:effectLst>
                <a:latin typeface="+mn-ea"/>
                <a:ea typeface="+mn-ea"/>
              </a:rPr>
              <a:t>　麻向法第２９条</a:t>
            </a:r>
          </a:p>
        </p:txBody>
      </p:sp>
      <p:sp>
        <p:nvSpPr>
          <p:cNvPr id="26626" name="AutoShape 2">
            <a:extLst>
              <a:ext uri="{FF2B5EF4-FFF2-40B4-BE49-F238E27FC236}">
                <a16:creationId xmlns:a16="http://schemas.microsoft.com/office/drawing/2014/main" id="{0B6F4725-7114-49EB-A2A2-B7F0B76E2D09}"/>
              </a:ext>
            </a:extLst>
          </p:cNvPr>
          <p:cNvSpPr>
            <a:spLocks noChangeArrowheads="1"/>
          </p:cNvSpPr>
          <p:nvPr/>
        </p:nvSpPr>
        <p:spPr bwMode="auto">
          <a:xfrm>
            <a:off x="633412" y="1879599"/>
            <a:ext cx="2520950" cy="776289"/>
          </a:xfrm>
          <a:prstGeom prst="roundRect">
            <a:avLst>
              <a:gd name="adj" fmla="val 16667"/>
            </a:avLst>
          </a:prstGeom>
          <a:solidFill>
            <a:srgbClr val="00B0F0">
              <a:alpha val="50000"/>
            </a:srgbClr>
          </a:solidFill>
          <a:ln>
            <a:solidFill>
              <a:srgbClr val="00B0F0"/>
            </a:solidFill>
            <a:headEnd/>
            <a:tailEnd/>
          </a:ln>
        </p:spPr>
        <p:style>
          <a:lnRef idx="2">
            <a:schemeClr val="accent1"/>
          </a:lnRef>
          <a:fillRef idx="1">
            <a:schemeClr val="lt1"/>
          </a:fillRef>
          <a:effectRef idx="0">
            <a:schemeClr val="accent1"/>
          </a:effectRef>
          <a:fontRef idx="minor">
            <a:schemeClr val="dk1"/>
          </a:fontRef>
        </p:style>
        <p:txBody>
          <a:bodyPr wrap="none" anchor="t"/>
          <a:lstStyle/>
          <a:p>
            <a:pPr eaLnBrk="1" hangingPunct="1">
              <a:defRPr/>
            </a:pPr>
            <a:r>
              <a:rPr lang="ja-JP" altLang="en-US" sz="3600" dirty="0">
                <a:latin typeface="+mj-ea"/>
                <a:ea typeface="+mj-ea"/>
              </a:rPr>
              <a:t>麻薬廃棄届</a:t>
            </a:r>
          </a:p>
        </p:txBody>
      </p:sp>
      <p:sp>
        <p:nvSpPr>
          <p:cNvPr id="26627" name="Rectangle 3">
            <a:extLst>
              <a:ext uri="{FF2B5EF4-FFF2-40B4-BE49-F238E27FC236}">
                <a16:creationId xmlns:a16="http://schemas.microsoft.com/office/drawing/2014/main" id="{D4DE8016-C4DF-4175-B897-65B765F3F3B3}"/>
              </a:ext>
            </a:extLst>
          </p:cNvPr>
          <p:cNvSpPr>
            <a:spLocks noChangeArrowheads="1"/>
          </p:cNvSpPr>
          <p:nvPr/>
        </p:nvSpPr>
        <p:spPr bwMode="auto">
          <a:xfrm>
            <a:off x="661989" y="2854325"/>
            <a:ext cx="7848600" cy="574675"/>
          </a:xfrm>
          <a:prstGeom prst="rect">
            <a:avLst/>
          </a:prstGeom>
          <a:noFill/>
          <a:ln w="76200">
            <a:solidFill>
              <a:srgbClr val="00B0F0"/>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eaLnBrk="1" hangingPunct="1">
              <a:defRPr/>
            </a:pPr>
            <a:endParaRPr lang="ja-JP" altLang="en-US">
              <a:latin typeface="+mn-ea"/>
              <a:ea typeface="+mn-ea"/>
            </a:endParaRPr>
          </a:p>
        </p:txBody>
      </p:sp>
      <p:sp>
        <p:nvSpPr>
          <p:cNvPr id="26629" name="Text Box 6">
            <a:extLst>
              <a:ext uri="{FF2B5EF4-FFF2-40B4-BE49-F238E27FC236}">
                <a16:creationId xmlns:a16="http://schemas.microsoft.com/office/drawing/2014/main" id="{6B716FC6-1498-4F63-9AD2-75A388F98D12}"/>
              </a:ext>
            </a:extLst>
          </p:cNvPr>
          <p:cNvSpPr txBox="1">
            <a:spLocks noChangeArrowheads="1"/>
          </p:cNvSpPr>
          <p:nvPr/>
        </p:nvSpPr>
        <p:spPr bwMode="auto">
          <a:xfrm>
            <a:off x="806450" y="2901950"/>
            <a:ext cx="8137525" cy="461963"/>
          </a:xfrm>
          <a:prstGeom prst="rect">
            <a:avLst/>
          </a:prstGeom>
          <a:noFill/>
          <a:ln w="9525">
            <a:noFill/>
            <a:miter lim="800000"/>
            <a:headEnd/>
            <a:tailEnd/>
          </a:ln>
        </p:spPr>
        <p:txBody>
          <a:bodyPr>
            <a:spAutoFit/>
          </a:bodyPr>
          <a:lstStyle/>
          <a:p>
            <a:pPr eaLnBrk="1" hangingPunct="1">
              <a:spcBef>
                <a:spcPct val="50000"/>
              </a:spcBef>
              <a:buClr>
                <a:srgbClr val="00CC00"/>
              </a:buClr>
              <a:buFont typeface="Wingdings" pitchFamily="2" charset="2"/>
              <a:buNone/>
              <a:defRPr/>
            </a:pPr>
            <a:r>
              <a:rPr lang="ja-JP" altLang="en-US" sz="2400" dirty="0">
                <a:solidFill>
                  <a:srgbClr val="FF0000"/>
                </a:solidFill>
                <a:latin typeface="+mj-ea"/>
                <a:ea typeface="+mj-ea"/>
              </a:rPr>
              <a:t>調剤前の麻薬</a:t>
            </a:r>
            <a:r>
              <a:rPr lang="ja-JP" altLang="en-US" sz="2400" dirty="0">
                <a:latin typeface="+mj-ea"/>
                <a:ea typeface="+mj-ea"/>
              </a:rPr>
              <a:t>を廃棄したいとき，</a:t>
            </a:r>
            <a:r>
              <a:rPr lang="ja-JP" altLang="en-US" sz="2400" dirty="0">
                <a:solidFill>
                  <a:srgbClr val="FF0000"/>
                </a:solidFill>
                <a:latin typeface="+mj-ea"/>
                <a:ea typeface="+mj-ea"/>
              </a:rPr>
              <a:t>あらかじめ</a:t>
            </a:r>
            <a:r>
              <a:rPr lang="ja-JP" altLang="en-US" sz="2400" dirty="0">
                <a:latin typeface="+mj-ea"/>
                <a:ea typeface="+mj-ea"/>
              </a:rPr>
              <a:t>届け出る。</a:t>
            </a:r>
          </a:p>
        </p:txBody>
      </p:sp>
      <p:sp>
        <p:nvSpPr>
          <p:cNvPr id="26630" name="Text Box 7">
            <a:extLst>
              <a:ext uri="{FF2B5EF4-FFF2-40B4-BE49-F238E27FC236}">
                <a16:creationId xmlns:a16="http://schemas.microsoft.com/office/drawing/2014/main" id="{F7932D7B-8893-4E53-A3E2-D20A3A260E3C}"/>
              </a:ext>
            </a:extLst>
          </p:cNvPr>
          <p:cNvSpPr txBox="1">
            <a:spLocks noChangeArrowheads="1"/>
          </p:cNvSpPr>
          <p:nvPr/>
        </p:nvSpPr>
        <p:spPr bwMode="auto">
          <a:xfrm>
            <a:off x="806450" y="3454400"/>
            <a:ext cx="5961062" cy="523875"/>
          </a:xfrm>
          <a:prstGeom prst="rect">
            <a:avLst/>
          </a:prstGeom>
          <a:noFill/>
          <a:ln w="9525">
            <a:noFill/>
            <a:miter lim="800000"/>
            <a:headEnd/>
            <a:tailEnd/>
          </a:ln>
        </p:spPr>
        <p:txBody>
          <a:bodyPr wrap="square">
            <a:spAutoFit/>
          </a:bodyPr>
          <a:lstStyle/>
          <a:p>
            <a:pPr eaLnBrk="1" hangingPunct="1">
              <a:spcBef>
                <a:spcPct val="50000"/>
              </a:spcBef>
              <a:buClr>
                <a:srgbClr val="00CC00"/>
              </a:buClr>
              <a:buFont typeface="Wingdings" pitchFamily="2" charset="2"/>
              <a:buNone/>
              <a:defRPr/>
            </a:pPr>
            <a:r>
              <a:rPr lang="ja-JP" altLang="en-US" sz="2800" dirty="0">
                <a:latin typeface="+mj-ea"/>
                <a:ea typeface="+mj-ea"/>
              </a:rPr>
              <a:t>～廃棄までの流れ～</a:t>
            </a:r>
          </a:p>
        </p:txBody>
      </p:sp>
      <p:sp>
        <p:nvSpPr>
          <p:cNvPr id="26631" name="AutoShape 8">
            <a:extLst>
              <a:ext uri="{FF2B5EF4-FFF2-40B4-BE49-F238E27FC236}">
                <a16:creationId xmlns:a16="http://schemas.microsoft.com/office/drawing/2014/main" id="{F0AC9A98-8FA7-44DA-81A0-D7E6939A1424}"/>
              </a:ext>
            </a:extLst>
          </p:cNvPr>
          <p:cNvSpPr>
            <a:spLocks noChangeArrowheads="1"/>
          </p:cNvSpPr>
          <p:nvPr/>
        </p:nvSpPr>
        <p:spPr bwMode="auto">
          <a:xfrm>
            <a:off x="323850" y="4149725"/>
            <a:ext cx="2087563" cy="2041525"/>
          </a:xfrm>
          <a:prstGeom prst="cube">
            <a:avLst>
              <a:gd name="adj" fmla="val 11100"/>
            </a:avLst>
          </a:prstGeom>
          <a:solidFill>
            <a:srgbClr val="99CCFF">
              <a:alpha val="78824"/>
            </a:srgbClr>
          </a:solidFill>
          <a:ln w="9525">
            <a:solidFill>
              <a:schemeClr val="tx1"/>
            </a:solidFill>
            <a:miter lim="800000"/>
            <a:headEnd/>
            <a:tailEnd/>
          </a:ln>
        </p:spPr>
        <p:txBody>
          <a:bodyPr wrap="none" anchor="ctr"/>
          <a:lstStyle/>
          <a:p>
            <a:pPr algn="ctr" eaLnBrk="1" hangingPunct="1">
              <a:defRPr/>
            </a:pPr>
            <a:r>
              <a:rPr lang="ja-JP" altLang="en-US" sz="2400" dirty="0">
                <a:solidFill>
                  <a:srgbClr val="003300"/>
                </a:solidFill>
                <a:latin typeface="+mj-ea"/>
                <a:ea typeface="+mj-ea"/>
              </a:rPr>
              <a:t>麻薬業務所</a:t>
            </a:r>
          </a:p>
        </p:txBody>
      </p:sp>
      <p:sp>
        <p:nvSpPr>
          <p:cNvPr id="26632" name="AutoShape 9">
            <a:extLst>
              <a:ext uri="{FF2B5EF4-FFF2-40B4-BE49-F238E27FC236}">
                <a16:creationId xmlns:a16="http://schemas.microsoft.com/office/drawing/2014/main" id="{743343A5-D69C-4210-A186-1A3E64E8EE83}"/>
              </a:ext>
            </a:extLst>
          </p:cNvPr>
          <p:cNvSpPr>
            <a:spLocks noChangeArrowheads="1"/>
          </p:cNvSpPr>
          <p:nvPr/>
        </p:nvSpPr>
        <p:spPr bwMode="auto">
          <a:xfrm>
            <a:off x="6875463" y="4030663"/>
            <a:ext cx="2159000" cy="1990725"/>
          </a:xfrm>
          <a:prstGeom prst="cube">
            <a:avLst>
              <a:gd name="adj" fmla="val 11484"/>
            </a:avLst>
          </a:prstGeom>
          <a:solidFill>
            <a:srgbClr val="FFC000"/>
          </a:solidFill>
          <a:ln w="9525">
            <a:solidFill>
              <a:schemeClr val="tx1"/>
            </a:solidFill>
            <a:miter lim="800000"/>
            <a:headEnd/>
            <a:tailEnd/>
          </a:ln>
        </p:spPr>
        <p:txBody>
          <a:bodyPr wrap="none" anchor="ctr"/>
          <a:lstStyle/>
          <a:p>
            <a:pPr algn="ctr" eaLnBrk="1" hangingPunct="1">
              <a:defRPr/>
            </a:pPr>
            <a:r>
              <a:rPr lang="ja-JP" altLang="en-US" sz="2800" dirty="0">
                <a:solidFill>
                  <a:srgbClr val="003300"/>
                </a:solidFill>
                <a:latin typeface="+mj-ea"/>
                <a:ea typeface="+mj-ea"/>
              </a:rPr>
              <a:t>薬務課</a:t>
            </a:r>
            <a:endParaRPr lang="en-US" altLang="ja-JP" sz="2800" dirty="0">
              <a:solidFill>
                <a:srgbClr val="003300"/>
              </a:solidFill>
              <a:latin typeface="+mj-ea"/>
              <a:ea typeface="+mj-ea"/>
            </a:endParaRPr>
          </a:p>
        </p:txBody>
      </p:sp>
      <p:sp>
        <p:nvSpPr>
          <p:cNvPr id="226314" name="AutoShape 10">
            <a:extLst>
              <a:ext uri="{FF2B5EF4-FFF2-40B4-BE49-F238E27FC236}">
                <a16:creationId xmlns:a16="http://schemas.microsoft.com/office/drawing/2014/main" id="{FC6BCA32-09EE-4731-9082-22C106C72398}"/>
              </a:ext>
            </a:extLst>
          </p:cNvPr>
          <p:cNvSpPr>
            <a:spLocks noChangeArrowheads="1"/>
          </p:cNvSpPr>
          <p:nvPr/>
        </p:nvSpPr>
        <p:spPr bwMode="auto">
          <a:xfrm>
            <a:off x="2590800" y="3887787"/>
            <a:ext cx="4176712" cy="1408114"/>
          </a:xfrm>
          <a:prstGeom prst="rightArrow">
            <a:avLst>
              <a:gd name="adj1" fmla="val 52343"/>
              <a:gd name="adj2" fmla="val 56054"/>
            </a:avLst>
          </a:prstGeom>
          <a:solidFill>
            <a:srgbClr val="99CCFF"/>
          </a:solidFill>
          <a:ln>
            <a:solidFill>
              <a:srgbClr val="00B0F0"/>
            </a:solidFill>
            <a:headEnd/>
            <a:tailEnd/>
          </a:ln>
        </p:spPr>
        <p:style>
          <a:lnRef idx="2">
            <a:schemeClr val="accent3"/>
          </a:lnRef>
          <a:fillRef idx="1">
            <a:schemeClr val="lt1"/>
          </a:fillRef>
          <a:effectRef idx="0">
            <a:schemeClr val="accent3"/>
          </a:effectRef>
          <a:fontRef idx="minor">
            <a:schemeClr val="dk1"/>
          </a:fontRef>
        </p:style>
        <p:txBody>
          <a:bodyPr anchor="ctr"/>
          <a:lstStyle/>
          <a:p>
            <a:pPr eaLnBrk="1" hangingPunct="1">
              <a:defRPr/>
            </a:pPr>
            <a:r>
              <a:rPr lang="en-US" altLang="ja-JP" sz="2400" dirty="0">
                <a:latin typeface="+mj-ea"/>
                <a:ea typeface="+mj-ea"/>
              </a:rPr>
              <a:t>①</a:t>
            </a:r>
            <a:r>
              <a:rPr lang="ja-JP" altLang="en-US" sz="2400" dirty="0">
                <a:latin typeface="+mj-ea"/>
                <a:ea typeface="+mj-ea"/>
              </a:rPr>
              <a:t>（電話連絡後），麻薬廃棄届をＦＡＸ</a:t>
            </a:r>
          </a:p>
        </p:txBody>
      </p:sp>
      <p:sp>
        <p:nvSpPr>
          <p:cNvPr id="226315" name="AutoShape 11">
            <a:extLst>
              <a:ext uri="{FF2B5EF4-FFF2-40B4-BE49-F238E27FC236}">
                <a16:creationId xmlns:a16="http://schemas.microsoft.com/office/drawing/2014/main" id="{CBD5B654-4C37-4C3E-B2F1-00E997689548}"/>
              </a:ext>
            </a:extLst>
          </p:cNvPr>
          <p:cNvSpPr>
            <a:spLocks noChangeArrowheads="1"/>
          </p:cNvSpPr>
          <p:nvPr/>
        </p:nvSpPr>
        <p:spPr bwMode="auto">
          <a:xfrm>
            <a:off x="2622970" y="5184775"/>
            <a:ext cx="4105275" cy="1006475"/>
          </a:xfrm>
          <a:prstGeom prst="leftArrow">
            <a:avLst>
              <a:gd name="adj1" fmla="val 61519"/>
              <a:gd name="adj2" fmla="val 74779"/>
            </a:avLst>
          </a:prstGeom>
          <a:solidFill>
            <a:srgbClr val="FFC000"/>
          </a:solidFill>
          <a:ln>
            <a:solidFill>
              <a:srgbClr val="FFC000"/>
            </a:solidFill>
            <a:headEnd/>
            <a:tailEnd/>
          </a:ln>
        </p:spPr>
        <p:style>
          <a:lnRef idx="2">
            <a:schemeClr val="accent4"/>
          </a:lnRef>
          <a:fillRef idx="1">
            <a:schemeClr val="lt1"/>
          </a:fillRef>
          <a:effectRef idx="0">
            <a:schemeClr val="accent4"/>
          </a:effectRef>
          <a:fontRef idx="minor">
            <a:schemeClr val="dk1"/>
          </a:fontRef>
        </p:style>
        <p:txBody>
          <a:bodyPr anchor="ctr"/>
          <a:lstStyle/>
          <a:p>
            <a:pPr eaLnBrk="1" hangingPunct="1">
              <a:defRPr/>
            </a:pPr>
            <a:r>
              <a:rPr lang="en-US" altLang="ja-JP" sz="2400" dirty="0">
                <a:latin typeface="+mj-ea"/>
                <a:ea typeface="+mj-ea"/>
              </a:rPr>
              <a:t>②</a:t>
            </a:r>
            <a:r>
              <a:rPr lang="ja-JP" altLang="en-US" sz="2400" dirty="0">
                <a:latin typeface="+mj-ea"/>
                <a:ea typeface="+mj-ea"/>
              </a:rPr>
              <a:t>日程調整後，立会廃棄</a:t>
            </a:r>
          </a:p>
        </p:txBody>
      </p:sp>
      <p:sp>
        <p:nvSpPr>
          <p:cNvPr id="226319" name="AutoShape 15">
            <a:extLst>
              <a:ext uri="{FF2B5EF4-FFF2-40B4-BE49-F238E27FC236}">
                <a16:creationId xmlns:a16="http://schemas.microsoft.com/office/drawing/2014/main" id="{9896D3E3-132D-4509-8257-FA4ADD41DDAC}"/>
              </a:ext>
            </a:extLst>
          </p:cNvPr>
          <p:cNvSpPr>
            <a:spLocks noChangeArrowheads="1"/>
          </p:cNvSpPr>
          <p:nvPr/>
        </p:nvSpPr>
        <p:spPr bwMode="auto">
          <a:xfrm>
            <a:off x="3851920" y="1845044"/>
            <a:ext cx="4658668" cy="863600"/>
          </a:xfrm>
          <a:prstGeom prst="wedgeRoundRectCallout">
            <a:avLst>
              <a:gd name="adj1" fmla="val -74049"/>
              <a:gd name="adj2" fmla="val 67464"/>
              <a:gd name="adj3" fmla="val 16667"/>
            </a:avLst>
          </a:prstGeom>
          <a:solidFill>
            <a:schemeClr val="accent4">
              <a:lumMod val="40000"/>
              <a:lumOff val="60000"/>
            </a:schemeClr>
          </a:solidFill>
          <a:ln>
            <a:solidFill>
              <a:srgbClr val="FFC000"/>
            </a:solidFill>
            <a:headEnd/>
            <a:tailEnd/>
          </a:ln>
        </p:spPr>
        <p:style>
          <a:lnRef idx="2">
            <a:schemeClr val="accent4"/>
          </a:lnRef>
          <a:fillRef idx="1">
            <a:schemeClr val="lt1"/>
          </a:fillRef>
          <a:effectRef idx="0">
            <a:schemeClr val="accent4"/>
          </a:effectRef>
          <a:fontRef idx="minor">
            <a:schemeClr val="dk1"/>
          </a:fontRef>
        </p:style>
        <p:txBody>
          <a:bodyPr/>
          <a:lstStyle/>
          <a:p>
            <a:pPr eaLnBrk="1" hangingPunct="1">
              <a:defRPr/>
            </a:pPr>
            <a:r>
              <a:rPr lang="ja-JP" altLang="en-US" sz="2200" dirty="0">
                <a:solidFill>
                  <a:srgbClr val="FF0000"/>
                </a:solidFill>
                <a:latin typeface="+mj-ea"/>
                <a:ea typeface="+mj-ea"/>
              </a:rPr>
              <a:t>陳旧化，業務廃止により不要な麻薬，誤調剤，誤調製，汚染</a:t>
            </a:r>
          </a:p>
        </p:txBody>
      </p:sp>
      <p:sp>
        <p:nvSpPr>
          <p:cNvPr id="226324" name="Text Box 20">
            <a:extLst>
              <a:ext uri="{FF2B5EF4-FFF2-40B4-BE49-F238E27FC236}">
                <a16:creationId xmlns:a16="http://schemas.microsoft.com/office/drawing/2014/main" id="{07A4A36F-451A-4D8F-A2A1-19B841600892}"/>
              </a:ext>
            </a:extLst>
          </p:cNvPr>
          <p:cNvSpPr txBox="1">
            <a:spLocks noChangeArrowheads="1"/>
          </p:cNvSpPr>
          <p:nvPr/>
        </p:nvSpPr>
        <p:spPr bwMode="auto">
          <a:xfrm>
            <a:off x="374650" y="1062038"/>
            <a:ext cx="8424863" cy="584200"/>
          </a:xfrm>
          <a:prstGeom prst="rect">
            <a:avLst/>
          </a:prstGeom>
          <a:noFill/>
          <a:ln w="9525">
            <a:noFill/>
            <a:miter lim="800000"/>
            <a:headEnd/>
            <a:tailEnd/>
          </a:ln>
          <a:effectLst/>
        </p:spPr>
        <p:txBody>
          <a:bodyPr>
            <a:spAutoFit/>
          </a:bodyPr>
          <a:lstStyle/>
          <a:p>
            <a:pPr eaLnBrk="1" hangingPunct="1">
              <a:spcBef>
                <a:spcPct val="50000"/>
              </a:spcBef>
              <a:defRPr/>
            </a:pPr>
            <a:r>
              <a:rPr lang="en-US" altLang="ja-JP" sz="3200" dirty="0">
                <a:solidFill>
                  <a:srgbClr val="FF0000"/>
                </a:solidFill>
                <a:latin typeface="+mj-ea"/>
                <a:ea typeface="+mj-ea"/>
              </a:rPr>
              <a:t>●</a:t>
            </a:r>
            <a:r>
              <a:rPr lang="ja-JP" altLang="en-US" sz="3200" dirty="0">
                <a:solidFill>
                  <a:srgbClr val="FF0000"/>
                </a:solidFill>
                <a:latin typeface="+mj-ea"/>
                <a:ea typeface="+mj-ea"/>
              </a:rPr>
              <a:t>県職員の立会の下廃棄する場合</a:t>
            </a:r>
          </a:p>
        </p:txBody>
      </p:sp>
      <p:sp>
        <p:nvSpPr>
          <p:cNvPr id="16" name="正方形/長方形 15">
            <a:extLst>
              <a:ext uri="{FF2B5EF4-FFF2-40B4-BE49-F238E27FC236}">
                <a16:creationId xmlns:a16="http://schemas.microsoft.com/office/drawing/2014/main" id="{E4323090-AAED-40B4-8C05-551ADC8CB5BC}"/>
              </a:ext>
            </a:extLst>
          </p:cNvPr>
          <p:cNvSpPr/>
          <p:nvPr/>
        </p:nvSpPr>
        <p:spPr>
          <a:xfrm>
            <a:off x="2103438" y="6269038"/>
            <a:ext cx="5151437" cy="523875"/>
          </a:xfrm>
          <a:prstGeom prst="rect">
            <a:avLst/>
          </a:prstGeom>
        </p:spPr>
        <p:txBody>
          <a:bodyPr wrap="none">
            <a:spAutoFit/>
          </a:bodyPr>
          <a:lstStyle/>
          <a:p>
            <a:pPr eaLnBrk="1" hangingPunct="1">
              <a:defRPr/>
            </a:pPr>
            <a:r>
              <a:rPr lang="en-US" altLang="ja-JP" sz="2800" dirty="0">
                <a:solidFill>
                  <a:srgbClr val="000099"/>
                </a:solidFill>
                <a:latin typeface="+mj-ea"/>
                <a:ea typeface="+mj-ea"/>
              </a:rPr>
              <a:t>※</a:t>
            </a:r>
            <a:r>
              <a:rPr lang="ja-JP" altLang="en-US" sz="2800" dirty="0">
                <a:solidFill>
                  <a:srgbClr val="000099"/>
                </a:solidFill>
                <a:latin typeface="+mj-ea"/>
                <a:ea typeface="+mj-ea"/>
              </a:rPr>
              <a:t>当日麻薬廃棄届の原本を受領</a:t>
            </a:r>
          </a:p>
        </p:txBody>
      </p:sp>
      <p:cxnSp>
        <p:nvCxnSpPr>
          <p:cNvPr id="17" name="直線コネクタ 16">
            <a:extLst>
              <a:ext uri="{FF2B5EF4-FFF2-40B4-BE49-F238E27FC236}">
                <a16:creationId xmlns:a16="http://schemas.microsoft.com/office/drawing/2014/main" id="{2FD37159-0B85-473C-896C-B64DF457EAC5}"/>
              </a:ext>
            </a:extLst>
          </p:cNvPr>
          <p:cNvCxnSpPr/>
          <p:nvPr/>
        </p:nvCxnSpPr>
        <p:spPr>
          <a:xfrm>
            <a:off x="20638" y="1670050"/>
            <a:ext cx="91440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8" name="直線コネクタ 17">
            <a:extLst>
              <a:ext uri="{FF2B5EF4-FFF2-40B4-BE49-F238E27FC236}">
                <a16:creationId xmlns:a16="http://schemas.microsoft.com/office/drawing/2014/main" id="{8FD48E33-CFFC-4CA2-8DDC-77D287E5FF37}"/>
              </a:ext>
            </a:extLst>
          </p:cNvPr>
          <p:cNvCxnSpPr/>
          <p:nvPr/>
        </p:nvCxnSpPr>
        <p:spPr>
          <a:xfrm>
            <a:off x="-3175" y="1095375"/>
            <a:ext cx="9144000" cy="0"/>
          </a:xfrm>
          <a:prstGeom prst="line">
            <a:avLst/>
          </a:prstGeom>
          <a:ln/>
        </p:spPr>
        <p:style>
          <a:lnRef idx="2">
            <a:schemeClr val="accent1"/>
          </a:lnRef>
          <a:fillRef idx="0">
            <a:schemeClr val="accent1"/>
          </a:fillRef>
          <a:effectRef idx="1">
            <a:schemeClr val="accent1"/>
          </a:effectRef>
          <a:fontRef idx="minor">
            <a:schemeClr val="tx1"/>
          </a:fontRef>
        </p:style>
      </p:cxnSp>
      <p:sp>
        <p:nvSpPr>
          <p:cNvPr id="39964" name="スライド番号プレースホルダ 19">
            <a:extLst>
              <a:ext uri="{FF2B5EF4-FFF2-40B4-BE49-F238E27FC236}">
                <a16:creationId xmlns:a16="http://schemas.microsoft.com/office/drawing/2014/main" id="{833CB8EC-677E-4522-AC1B-34F68AF32FE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951C6944-F225-45D5-A3F3-33719F1FE64E}"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33</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
        <p:nvSpPr>
          <p:cNvPr id="20" name="正方形/長方形 19">
            <a:extLst>
              <a:ext uri="{FF2B5EF4-FFF2-40B4-BE49-F238E27FC236}">
                <a16:creationId xmlns:a16="http://schemas.microsoft.com/office/drawing/2014/main" id="{C66D1DA5-CE82-4FC1-A26E-8942FE664A1D}"/>
              </a:ext>
            </a:extLst>
          </p:cNvPr>
          <p:cNvSpPr/>
          <p:nvPr/>
        </p:nvSpPr>
        <p:spPr>
          <a:xfrm>
            <a:off x="3175" y="0"/>
            <a:ext cx="9144000" cy="67599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麻薬の廃棄（２）</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a:extLst>
              <a:ext uri="{FF2B5EF4-FFF2-40B4-BE49-F238E27FC236}">
                <a16:creationId xmlns:a16="http://schemas.microsoft.com/office/drawing/2014/main" id="{444CA7E2-0961-4898-915B-0A9C0D3DBDE2}"/>
              </a:ext>
            </a:extLst>
          </p:cNvPr>
          <p:cNvSpPr txBox="1">
            <a:spLocks noChangeArrowheads="1"/>
          </p:cNvSpPr>
          <p:nvPr/>
        </p:nvSpPr>
        <p:spPr bwMode="auto">
          <a:xfrm>
            <a:off x="574749" y="2108115"/>
            <a:ext cx="7813675" cy="1568450"/>
          </a:xfrm>
          <a:prstGeom prst="rect">
            <a:avLst/>
          </a:prstGeom>
          <a:noFill/>
          <a:ln w="28575">
            <a:solidFill>
              <a:srgbClr val="FF0000"/>
            </a:solidFill>
            <a:miter lim="800000"/>
            <a:headEnd/>
            <a:tailEnd/>
          </a:ln>
        </p:spPr>
        <p:txBody>
          <a:bodyPr>
            <a:spAutoFit/>
          </a:bodyPr>
          <a:lstStyle/>
          <a:p>
            <a:pPr eaLnBrk="1" hangingPunct="1">
              <a:spcBef>
                <a:spcPct val="50000"/>
              </a:spcBef>
              <a:buClr>
                <a:srgbClr val="00CC00"/>
              </a:buClr>
              <a:buFont typeface="Wingdings" pitchFamily="2" charset="2"/>
              <a:buNone/>
              <a:defRPr/>
            </a:pPr>
            <a:r>
              <a:rPr lang="ja-JP" altLang="en-US" sz="2400" b="1" dirty="0">
                <a:latin typeface="+mj-ea"/>
                <a:ea typeface="+mj-ea"/>
              </a:rPr>
              <a:t>　</a:t>
            </a:r>
            <a:r>
              <a:rPr lang="ja-JP" altLang="en-US" sz="2400" dirty="0">
                <a:latin typeface="+mj-ea"/>
                <a:ea typeface="+mj-ea"/>
              </a:rPr>
              <a:t>麻薬取扱者は，その所有し，又は管理する麻薬につき，滅失，盗取，所在不明その他の事故が生じたときは，</a:t>
            </a:r>
            <a:r>
              <a:rPr lang="ja-JP" altLang="en-US" sz="2400" dirty="0">
                <a:solidFill>
                  <a:srgbClr val="FF0000"/>
                </a:solidFill>
                <a:latin typeface="+mj-ea"/>
                <a:ea typeface="+mj-ea"/>
              </a:rPr>
              <a:t>すみやかに</a:t>
            </a:r>
            <a:r>
              <a:rPr lang="ja-JP" altLang="en-US" sz="2400" dirty="0">
                <a:latin typeface="+mj-ea"/>
                <a:ea typeface="+mj-ea"/>
              </a:rPr>
              <a:t>その麻薬の品名及び数量その他事故の状況を明らかにするため必要な事項を届出なければならない。</a:t>
            </a:r>
          </a:p>
        </p:txBody>
      </p:sp>
      <p:sp>
        <p:nvSpPr>
          <p:cNvPr id="22537" name="Text Box 9">
            <a:extLst>
              <a:ext uri="{FF2B5EF4-FFF2-40B4-BE49-F238E27FC236}">
                <a16:creationId xmlns:a16="http://schemas.microsoft.com/office/drawing/2014/main" id="{0EE51A19-E582-4C1E-9CE9-607393C5EA70}"/>
              </a:ext>
            </a:extLst>
          </p:cNvPr>
          <p:cNvSpPr txBox="1">
            <a:spLocks noChangeArrowheads="1"/>
          </p:cNvSpPr>
          <p:nvPr/>
        </p:nvSpPr>
        <p:spPr bwMode="auto">
          <a:xfrm>
            <a:off x="4141788" y="3646488"/>
            <a:ext cx="3382962" cy="457200"/>
          </a:xfrm>
          <a:prstGeom prst="rect">
            <a:avLst/>
          </a:prstGeom>
          <a:noFill/>
          <a:ln w="9525">
            <a:noFill/>
            <a:miter lim="800000"/>
            <a:headEnd/>
            <a:tailEnd/>
          </a:ln>
        </p:spPr>
        <p:txBody>
          <a:bodyPr>
            <a:spAutoFit/>
          </a:bodyPr>
          <a:lstStyle/>
          <a:p>
            <a:pPr eaLnBrk="1" hangingPunct="1">
              <a:spcBef>
                <a:spcPct val="50000"/>
              </a:spcBef>
              <a:defRPr/>
            </a:pPr>
            <a:endParaRPr lang="ja-JP" altLang="ja-JP" sz="2400">
              <a:solidFill>
                <a:srgbClr val="0070C0"/>
              </a:solidFill>
              <a:latin typeface="+mn-ea"/>
              <a:ea typeface="+mn-ea"/>
            </a:endParaRPr>
          </a:p>
        </p:txBody>
      </p:sp>
      <p:sp>
        <p:nvSpPr>
          <p:cNvPr id="42002" name="スライド番号プレースホルダ 18">
            <a:extLst>
              <a:ext uri="{FF2B5EF4-FFF2-40B4-BE49-F238E27FC236}">
                <a16:creationId xmlns:a16="http://schemas.microsoft.com/office/drawing/2014/main" id="{475641CC-E35F-4622-A3BB-172FD2C6DE5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C69E8FD2-BFDC-47F9-9158-3CB6BB90CC8C}"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34</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
        <p:nvSpPr>
          <p:cNvPr id="21" name="正方形/長方形 20">
            <a:extLst>
              <a:ext uri="{FF2B5EF4-FFF2-40B4-BE49-F238E27FC236}">
                <a16:creationId xmlns:a16="http://schemas.microsoft.com/office/drawing/2014/main" id="{5DC28955-39CD-4A14-AAB0-F1ED62C2D5DB}"/>
              </a:ext>
            </a:extLst>
          </p:cNvPr>
          <p:cNvSpPr/>
          <p:nvPr/>
        </p:nvSpPr>
        <p:spPr>
          <a:xfrm>
            <a:off x="574749" y="1191303"/>
            <a:ext cx="4891438" cy="523220"/>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j-ea"/>
                <a:ea typeface="+mj-ea"/>
              </a:rPr>
              <a:t>麻向法 第</a:t>
            </a:r>
            <a:r>
              <a:rPr lang="en-US" altLang="ja-JP" sz="2800" dirty="0">
                <a:latin typeface="+mj-ea"/>
                <a:ea typeface="+mj-ea"/>
              </a:rPr>
              <a:t>35</a:t>
            </a:r>
            <a:r>
              <a:rPr lang="ja-JP" altLang="en-US" sz="2800" dirty="0">
                <a:latin typeface="+mj-ea"/>
                <a:ea typeface="+mj-ea"/>
              </a:rPr>
              <a:t>条（麻薬事故届） </a:t>
            </a:r>
            <a:endParaRPr lang="en-US" altLang="ja-JP" sz="2800" dirty="0">
              <a:latin typeface="+mj-ea"/>
              <a:ea typeface="+mj-ea"/>
            </a:endParaRPr>
          </a:p>
        </p:txBody>
      </p:sp>
      <p:graphicFrame>
        <p:nvGraphicFramePr>
          <p:cNvPr id="2" name="表 1">
            <a:extLst>
              <a:ext uri="{FF2B5EF4-FFF2-40B4-BE49-F238E27FC236}">
                <a16:creationId xmlns:a16="http://schemas.microsoft.com/office/drawing/2014/main" id="{76E12556-5DBB-4FA4-9294-073393393515}"/>
              </a:ext>
            </a:extLst>
          </p:cNvPr>
          <p:cNvGraphicFramePr>
            <a:graphicFrameLocks noGrp="1"/>
          </p:cNvGraphicFramePr>
          <p:nvPr>
            <p:extLst>
              <p:ext uri="{D42A27DB-BD31-4B8C-83A1-F6EECF244321}">
                <p14:modId xmlns:p14="http://schemas.microsoft.com/office/powerpoint/2010/main" val="3858570640"/>
              </p:ext>
            </p:extLst>
          </p:nvPr>
        </p:nvGraphicFramePr>
        <p:xfrm>
          <a:off x="611560" y="3940529"/>
          <a:ext cx="7776864" cy="2194560"/>
        </p:xfrm>
        <a:graphic>
          <a:graphicData uri="http://schemas.openxmlformats.org/drawingml/2006/table">
            <a:tbl>
              <a:tblPr firstRow="1" bandRow="1">
                <a:tableStyleId>{5DA37D80-6434-44D0-A028-1B22A696006F}</a:tableStyleId>
              </a:tblPr>
              <a:tblGrid>
                <a:gridCol w="1787767">
                  <a:extLst>
                    <a:ext uri="{9D8B030D-6E8A-4147-A177-3AD203B41FA5}">
                      <a16:colId xmlns:a16="http://schemas.microsoft.com/office/drawing/2014/main" val="3079492082"/>
                    </a:ext>
                  </a:extLst>
                </a:gridCol>
                <a:gridCol w="5989097">
                  <a:extLst>
                    <a:ext uri="{9D8B030D-6E8A-4147-A177-3AD203B41FA5}">
                      <a16:colId xmlns:a16="http://schemas.microsoft.com/office/drawing/2014/main" val="1245164237"/>
                    </a:ext>
                  </a:extLst>
                </a:gridCol>
              </a:tblGrid>
              <a:tr h="370840">
                <a:tc>
                  <a:txBody>
                    <a:bodyPr/>
                    <a:lstStyle/>
                    <a:p>
                      <a:pPr algn="ctr"/>
                      <a:r>
                        <a:rPr kumimoji="1" lang="ja-JP" altLang="en-US" sz="2000" b="0" dirty="0">
                          <a:solidFill>
                            <a:srgbClr val="1616B4"/>
                          </a:solidFill>
                          <a:latin typeface="+mj-ea"/>
                          <a:ea typeface="+mj-ea"/>
                        </a:rPr>
                        <a:t>滅失</a:t>
                      </a:r>
                    </a:p>
                  </a:txBody>
                  <a:tcPr anchor="ctr"/>
                </a:tc>
                <a:tc>
                  <a:txBody>
                    <a:bodyPr/>
                    <a:lstStyle/>
                    <a:p>
                      <a:r>
                        <a:rPr lang="ja-JP" altLang="en-US" sz="2000" b="0" dirty="0">
                          <a:solidFill>
                            <a:schemeClr val="tx1"/>
                          </a:solidFill>
                          <a:latin typeface="+mj-ea"/>
                          <a:ea typeface="+mj-ea"/>
                        </a:rPr>
                        <a:t>麻薬がその物理的存在を失うこと。（破損，流失等）</a:t>
                      </a:r>
                      <a:endParaRPr kumimoji="1" lang="ja-JP" altLang="en-US" sz="2000" b="0" dirty="0">
                        <a:solidFill>
                          <a:schemeClr val="tx1"/>
                        </a:solidFill>
                        <a:latin typeface="+mj-ea"/>
                        <a:ea typeface="+mj-ea"/>
                      </a:endParaRPr>
                    </a:p>
                  </a:txBody>
                  <a:tcPr/>
                </a:tc>
                <a:extLst>
                  <a:ext uri="{0D108BD9-81ED-4DB2-BD59-A6C34878D82A}">
                    <a16:rowId xmlns:a16="http://schemas.microsoft.com/office/drawing/2014/main" val="3653382680"/>
                  </a:ext>
                </a:extLst>
              </a:tr>
              <a:tr h="370840">
                <a:tc>
                  <a:txBody>
                    <a:bodyPr/>
                    <a:lstStyle/>
                    <a:p>
                      <a:pPr algn="ctr"/>
                      <a:r>
                        <a:rPr kumimoji="1" lang="ja-JP" altLang="en-US" sz="2000" b="0" dirty="0">
                          <a:solidFill>
                            <a:srgbClr val="1616B4"/>
                          </a:solidFill>
                          <a:latin typeface="+mj-ea"/>
                          <a:ea typeface="+mj-ea"/>
                        </a:rPr>
                        <a:t>盗取</a:t>
                      </a:r>
                    </a:p>
                  </a:txBody>
                  <a:tcPr anchor="ctr"/>
                </a:tc>
                <a:tc>
                  <a:txBody>
                    <a:bodyPr/>
                    <a:lstStyle/>
                    <a:p>
                      <a:r>
                        <a:rPr lang="ja-JP" altLang="en-US" sz="2000" b="0" dirty="0">
                          <a:solidFill>
                            <a:schemeClr val="tx1"/>
                          </a:solidFill>
                          <a:latin typeface="+mj-ea"/>
                          <a:ea typeface="+mj-ea"/>
                        </a:rPr>
                        <a:t>麻薬が盗難された場合。</a:t>
                      </a:r>
                      <a:endParaRPr kumimoji="1" lang="ja-JP" altLang="en-US" sz="2000" b="0" dirty="0">
                        <a:solidFill>
                          <a:schemeClr val="tx1"/>
                        </a:solidFill>
                        <a:latin typeface="+mj-ea"/>
                        <a:ea typeface="+mj-ea"/>
                      </a:endParaRPr>
                    </a:p>
                  </a:txBody>
                  <a:tcPr/>
                </a:tc>
                <a:extLst>
                  <a:ext uri="{0D108BD9-81ED-4DB2-BD59-A6C34878D82A}">
                    <a16:rowId xmlns:a16="http://schemas.microsoft.com/office/drawing/2014/main" val="919363348"/>
                  </a:ext>
                </a:extLst>
              </a:tr>
              <a:tr h="370840">
                <a:tc>
                  <a:txBody>
                    <a:bodyPr/>
                    <a:lstStyle/>
                    <a:p>
                      <a:pPr algn="ctr"/>
                      <a:r>
                        <a:rPr kumimoji="1" lang="ja-JP" altLang="en-US" sz="2000" b="0" dirty="0">
                          <a:solidFill>
                            <a:srgbClr val="1616B4"/>
                          </a:solidFill>
                          <a:latin typeface="+mj-ea"/>
                          <a:ea typeface="+mj-ea"/>
                        </a:rPr>
                        <a:t>所在不明</a:t>
                      </a:r>
                    </a:p>
                  </a:txBody>
                  <a:tcPr anchor="ctr"/>
                </a:tc>
                <a:tc>
                  <a:txBody>
                    <a:bodyPr/>
                    <a:lstStyle/>
                    <a:p>
                      <a:r>
                        <a:rPr lang="ja-JP" altLang="en-US" sz="2000" b="0" dirty="0">
                          <a:solidFill>
                            <a:schemeClr val="tx1"/>
                          </a:solidFill>
                          <a:latin typeface="+mj-ea"/>
                          <a:ea typeface="+mj-ea"/>
                        </a:rPr>
                        <a:t>麻薬の所在を見失うこと</a:t>
                      </a:r>
                      <a:endParaRPr kumimoji="1" lang="ja-JP" altLang="en-US" sz="2000" b="0" dirty="0">
                        <a:solidFill>
                          <a:schemeClr val="tx1"/>
                        </a:solidFill>
                        <a:latin typeface="+mj-ea"/>
                        <a:ea typeface="+mj-ea"/>
                      </a:endParaRPr>
                    </a:p>
                  </a:txBody>
                  <a:tcPr/>
                </a:tc>
                <a:extLst>
                  <a:ext uri="{0D108BD9-81ED-4DB2-BD59-A6C34878D82A}">
                    <a16:rowId xmlns:a16="http://schemas.microsoft.com/office/drawing/2014/main" val="3620124247"/>
                  </a:ext>
                </a:extLst>
              </a:tr>
              <a:tr h="370840">
                <a:tc>
                  <a:txBody>
                    <a:bodyPr/>
                    <a:lstStyle/>
                    <a:p>
                      <a:pPr algn="ctr"/>
                      <a:r>
                        <a:rPr kumimoji="1" lang="ja-JP" altLang="en-US" sz="2000" b="0" dirty="0">
                          <a:solidFill>
                            <a:srgbClr val="1616B4"/>
                          </a:solidFill>
                          <a:latin typeface="+mj-ea"/>
                          <a:ea typeface="+mj-ea"/>
                        </a:rPr>
                        <a:t>その他の事故</a:t>
                      </a:r>
                    </a:p>
                  </a:txBody>
                  <a:tcPr anchor="ctr"/>
                </a:tc>
                <a:tc>
                  <a:txBody>
                    <a:bodyPr/>
                    <a:lstStyle/>
                    <a:p>
                      <a:r>
                        <a:rPr lang="ja-JP" altLang="en-US" sz="2000" b="0" dirty="0">
                          <a:solidFill>
                            <a:schemeClr val="tx1"/>
                          </a:solidFill>
                          <a:latin typeface="+mj-ea"/>
                          <a:ea typeface="+mj-ea"/>
                        </a:rPr>
                        <a:t>強奪，奪取，詐取された場合。</a:t>
                      </a:r>
                      <a:endParaRPr lang="en-US" altLang="ja-JP" sz="2000" b="0" dirty="0">
                        <a:solidFill>
                          <a:schemeClr val="tx1"/>
                        </a:solidFill>
                        <a:latin typeface="+mj-ea"/>
                        <a:ea typeface="+mj-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0" dirty="0">
                          <a:solidFill>
                            <a:schemeClr val="tx1"/>
                          </a:solidFill>
                          <a:latin typeface="+mj-ea"/>
                          <a:ea typeface="+mj-ea"/>
                        </a:rPr>
                        <a:t>例）誤調剤した麻薬を患者に渡し，回収できなかった。</a:t>
                      </a:r>
                    </a:p>
                    <a:p>
                      <a:r>
                        <a:rPr lang="ja-JP" altLang="en-US" sz="2000" b="0" dirty="0">
                          <a:solidFill>
                            <a:schemeClr val="tx1"/>
                          </a:solidFill>
                          <a:latin typeface="+mj-ea"/>
                          <a:ea typeface="+mj-ea"/>
                        </a:rPr>
                        <a:t>　　偽造処方せんにより麻薬を渡した。</a:t>
                      </a:r>
                      <a:endParaRPr kumimoji="1" lang="ja-JP" altLang="en-US" sz="2000" b="0" dirty="0">
                        <a:solidFill>
                          <a:schemeClr val="tx1"/>
                        </a:solidFill>
                        <a:latin typeface="+mj-ea"/>
                        <a:ea typeface="+mj-ea"/>
                      </a:endParaRPr>
                    </a:p>
                  </a:txBody>
                  <a:tcPr/>
                </a:tc>
                <a:extLst>
                  <a:ext uri="{0D108BD9-81ED-4DB2-BD59-A6C34878D82A}">
                    <a16:rowId xmlns:a16="http://schemas.microsoft.com/office/drawing/2014/main" val="3653109763"/>
                  </a:ext>
                </a:extLst>
              </a:tr>
            </a:tbl>
          </a:graphicData>
        </a:graphic>
      </p:graphicFrame>
      <p:sp>
        <p:nvSpPr>
          <p:cNvPr id="8" name="正方形/長方形 7">
            <a:extLst>
              <a:ext uri="{FF2B5EF4-FFF2-40B4-BE49-F238E27FC236}">
                <a16:creationId xmlns:a16="http://schemas.microsoft.com/office/drawing/2014/main" id="{EC8D621F-09AE-4EF3-AFBE-AE4B6F8974D3}"/>
              </a:ext>
            </a:extLst>
          </p:cNvPr>
          <p:cNvSpPr/>
          <p:nvPr/>
        </p:nvSpPr>
        <p:spPr>
          <a:xfrm>
            <a:off x="3175" y="0"/>
            <a:ext cx="9144000" cy="67599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麻薬の事故</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826" name="Group 218">
            <a:extLst>
              <a:ext uri="{FF2B5EF4-FFF2-40B4-BE49-F238E27FC236}">
                <a16:creationId xmlns:a16="http://schemas.microsoft.com/office/drawing/2014/main" id="{53E62983-37A8-4A22-90F0-761F91ABEC5D}"/>
              </a:ext>
            </a:extLst>
          </p:cNvPr>
          <p:cNvGraphicFramePr>
            <a:graphicFrameLocks noGrp="1"/>
          </p:cNvGraphicFramePr>
          <p:nvPr>
            <p:ph idx="1"/>
            <p:extLst>
              <p:ext uri="{D42A27DB-BD31-4B8C-83A1-F6EECF244321}">
                <p14:modId xmlns:p14="http://schemas.microsoft.com/office/powerpoint/2010/main" val="4009097417"/>
              </p:ext>
            </p:extLst>
          </p:nvPr>
        </p:nvGraphicFramePr>
        <p:xfrm>
          <a:off x="206375" y="953799"/>
          <a:ext cx="8686800" cy="3716341"/>
        </p:xfrm>
        <a:graphic>
          <a:graphicData uri="http://schemas.openxmlformats.org/drawingml/2006/table">
            <a:tbl>
              <a:tblPr/>
              <a:tblGrid>
                <a:gridCol w="7344816">
                  <a:extLst>
                    <a:ext uri="{9D8B030D-6E8A-4147-A177-3AD203B41FA5}">
                      <a16:colId xmlns:a16="http://schemas.microsoft.com/office/drawing/2014/main" val="20000"/>
                    </a:ext>
                  </a:extLst>
                </a:gridCol>
                <a:gridCol w="1341984">
                  <a:extLst>
                    <a:ext uri="{9D8B030D-6E8A-4147-A177-3AD203B41FA5}">
                      <a16:colId xmlns:a16="http://schemas.microsoft.com/office/drawing/2014/main" val="20001"/>
                    </a:ext>
                  </a:extLst>
                </a:gridCol>
              </a:tblGrid>
              <a:tr h="51126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ja-JP" altLang="en-US" sz="2700" b="0" i="0" u="none" strike="noStrike" cap="none" normalizeH="0" baseline="0" dirty="0">
                          <a:ln>
                            <a:noFill/>
                          </a:ln>
                          <a:solidFill>
                            <a:schemeClr val="tx2"/>
                          </a:solidFill>
                          <a:effectLst/>
                          <a:latin typeface="+mj-ea"/>
                          <a:ea typeface="+mj-ea"/>
                        </a:rPr>
                        <a:t>事例</a:t>
                      </a:r>
                    </a:p>
                  </a:txBody>
                  <a:tcPr marT="41246" marB="41246"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1" lang="ja-JP" altLang="en-US" sz="2700" b="0" i="0" u="none" strike="noStrike" cap="none" normalizeH="0" baseline="0" dirty="0">
                          <a:ln>
                            <a:noFill/>
                          </a:ln>
                          <a:solidFill>
                            <a:schemeClr val="tx2"/>
                          </a:solidFill>
                          <a:effectLst/>
                          <a:latin typeface="+mj-ea"/>
                          <a:ea typeface="+mj-ea"/>
                        </a:rPr>
                        <a:t>事故？</a:t>
                      </a:r>
                    </a:p>
                  </a:txBody>
                  <a:tcPr marT="41246" marB="41246"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CCFF"/>
                    </a:solidFill>
                  </a:tcPr>
                </a:tc>
                <a:extLst>
                  <a:ext uri="{0D108BD9-81ED-4DB2-BD59-A6C34878D82A}">
                    <a16:rowId xmlns:a16="http://schemas.microsoft.com/office/drawing/2014/main" val="10000"/>
                  </a:ext>
                </a:extLst>
              </a:tr>
              <a:tr h="51126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1" lang="ja-JP" altLang="en-US" sz="2700" b="0" i="0" u="none" strike="noStrike" cap="none" normalizeH="0" baseline="0" dirty="0">
                          <a:ln>
                            <a:noFill/>
                          </a:ln>
                          <a:solidFill>
                            <a:schemeClr val="tx1"/>
                          </a:solidFill>
                          <a:effectLst/>
                          <a:latin typeface="+mj-ea"/>
                          <a:ea typeface="+mj-ea"/>
                        </a:rPr>
                        <a:t>アンプルを落として破損し，薬液が床に飛散した</a:t>
                      </a:r>
                    </a:p>
                  </a:txBody>
                  <a:tcPr marT="41246" marB="41246"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endParaRPr kumimoji="1" lang="ja-JP" altLang="en-US" sz="2700" b="1" i="0" u="none" strike="noStrike" cap="none" normalizeH="0" baseline="0" dirty="0">
                        <a:ln>
                          <a:noFill/>
                        </a:ln>
                        <a:solidFill>
                          <a:srgbClr val="FF0000"/>
                        </a:solidFill>
                        <a:effectLst/>
                        <a:latin typeface="+mj-ea"/>
                        <a:ea typeface="+mj-ea"/>
                      </a:endParaRPr>
                    </a:p>
                  </a:txBody>
                  <a:tcPr marT="41246" marB="41246"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1"/>
                  </a:ext>
                </a:extLst>
              </a:tr>
              <a:tr h="554932">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1" lang="ja-JP" altLang="en-US" sz="2700" b="0" i="0" u="none" strike="noStrike" cap="none" normalizeH="0" baseline="0" dirty="0">
                          <a:ln>
                            <a:noFill/>
                          </a:ln>
                          <a:solidFill>
                            <a:schemeClr val="tx1"/>
                          </a:solidFill>
                          <a:effectLst/>
                          <a:latin typeface="+mj-ea"/>
                          <a:ea typeface="+mj-ea"/>
                        </a:rPr>
                        <a:t>錠剤を落として割れたが，全量回収した</a:t>
                      </a:r>
                    </a:p>
                  </a:txBody>
                  <a:tcPr marT="41246" marB="41246"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endParaRPr kumimoji="1" lang="en-US" altLang="ja-JP" sz="3100" b="1" i="0" u="none" strike="noStrike" cap="none" normalizeH="0" baseline="0" dirty="0">
                        <a:ln>
                          <a:noFill/>
                        </a:ln>
                        <a:solidFill>
                          <a:srgbClr val="FF0000"/>
                        </a:solidFill>
                        <a:effectLst/>
                        <a:latin typeface="+mj-ea"/>
                        <a:ea typeface="+mj-ea"/>
                      </a:endParaRPr>
                    </a:p>
                  </a:txBody>
                  <a:tcPr marT="41246" marB="41246"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2"/>
                  </a:ext>
                </a:extLst>
              </a:tr>
              <a:tr h="561417">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1" lang="ja-JP" altLang="en-US" sz="2700" b="0" i="0" u="none" strike="noStrike" cap="none" normalizeH="0" baseline="0" dirty="0">
                          <a:ln>
                            <a:noFill/>
                          </a:ln>
                          <a:solidFill>
                            <a:schemeClr val="tx1"/>
                          </a:solidFill>
                          <a:effectLst/>
                          <a:latin typeface="+mj-ea"/>
                          <a:ea typeface="+mj-ea"/>
                        </a:rPr>
                        <a:t>処方箋と異なる麻薬を払い出し，服用された</a:t>
                      </a:r>
                    </a:p>
                  </a:txBody>
                  <a:tcPr marT="41246" marB="41246"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endParaRPr kumimoji="1" lang="ja-JP" altLang="en-US" sz="2700" b="1" i="0" u="none" strike="noStrike" cap="none" normalizeH="0" baseline="0" dirty="0">
                        <a:ln>
                          <a:noFill/>
                        </a:ln>
                        <a:solidFill>
                          <a:srgbClr val="FF0000"/>
                        </a:solidFill>
                        <a:effectLst/>
                        <a:latin typeface="+mj-ea"/>
                        <a:ea typeface="+mj-ea"/>
                      </a:endParaRPr>
                    </a:p>
                  </a:txBody>
                  <a:tcPr marT="41246" marB="41246"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3"/>
                  </a:ext>
                </a:extLst>
              </a:tr>
              <a:tr h="51126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1" lang="ja-JP" altLang="en-US" sz="2700" b="0" i="0" u="none" strike="noStrike" cap="none" normalizeH="0" baseline="0" dirty="0">
                          <a:ln>
                            <a:noFill/>
                          </a:ln>
                          <a:solidFill>
                            <a:schemeClr val="tx1"/>
                          </a:solidFill>
                          <a:effectLst/>
                          <a:latin typeface="+mj-ea"/>
                          <a:ea typeface="+mj-ea"/>
                        </a:rPr>
                        <a:t>持続点滴を行っていたら漏れていた</a:t>
                      </a:r>
                    </a:p>
                  </a:txBody>
                  <a:tcPr marT="41246" marB="41246"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endParaRPr kumimoji="1" lang="ja-JP" altLang="en-US" sz="2700" b="1" i="0" u="none" strike="noStrike" cap="none" normalizeH="0" baseline="0">
                        <a:ln>
                          <a:noFill/>
                        </a:ln>
                        <a:solidFill>
                          <a:srgbClr val="FF0000"/>
                        </a:solidFill>
                        <a:effectLst/>
                        <a:latin typeface="+mj-ea"/>
                        <a:ea typeface="+mj-ea"/>
                      </a:endParaRPr>
                    </a:p>
                  </a:txBody>
                  <a:tcPr marT="41246" marB="41246"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4"/>
                  </a:ext>
                </a:extLst>
              </a:tr>
              <a:tr h="554932">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1" lang="ja-JP" altLang="en-US" sz="2700" b="0" i="0" u="none" strike="noStrike" cap="none" normalizeH="0" baseline="0" dirty="0">
                          <a:ln>
                            <a:noFill/>
                          </a:ln>
                          <a:solidFill>
                            <a:schemeClr val="tx1"/>
                          </a:solidFill>
                          <a:effectLst/>
                          <a:latin typeface="+mj-ea"/>
                          <a:ea typeface="+mj-ea"/>
                        </a:rPr>
                        <a:t>貼付剤のライナーをはがすのに失敗した</a:t>
                      </a:r>
                    </a:p>
                  </a:txBody>
                  <a:tcPr marT="41246" marB="41246"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endParaRPr kumimoji="1" lang="ja-JP" altLang="en-US" sz="3100" b="1" i="0" u="none" strike="noStrike" cap="none" normalizeH="0" baseline="0">
                        <a:ln>
                          <a:noFill/>
                        </a:ln>
                        <a:solidFill>
                          <a:srgbClr val="FF0000"/>
                        </a:solidFill>
                        <a:effectLst/>
                        <a:latin typeface="+mj-ea"/>
                        <a:ea typeface="+mj-ea"/>
                      </a:endParaRPr>
                    </a:p>
                  </a:txBody>
                  <a:tcPr marT="41246" marB="41246"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5"/>
                  </a:ext>
                </a:extLst>
              </a:tr>
              <a:tr h="51126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1" lang="ja-JP" altLang="en-US" sz="2700" b="0" i="0" u="none" strike="noStrike" cap="none" normalizeH="0" baseline="0" dirty="0">
                          <a:ln>
                            <a:noFill/>
                          </a:ln>
                          <a:solidFill>
                            <a:schemeClr val="tx1"/>
                          </a:solidFill>
                          <a:effectLst/>
                          <a:latin typeface="+mj-ea"/>
                          <a:ea typeface="+mj-ea"/>
                        </a:rPr>
                        <a:t>帳簿上の数と金庫の中の数が合わない</a:t>
                      </a:r>
                    </a:p>
                  </a:txBody>
                  <a:tcPr marT="41246" marB="41246"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endParaRPr kumimoji="1" lang="ja-JP" altLang="en-US" sz="2700" b="1" i="0" u="none" strike="noStrike" cap="none" normalizeH="0" baseline="0" dirty="0">
                        <a:ln>
                          <a:noFill/>
                        </a:ln>
                        <a:solidFill>
                          <a:srgbClr val="FF0000"/>
                        </a:solidFill>
                        <a:effectLst/>
                        <a:latin typeface="+mj-ea"/>
                        <a:ea typeface="+mj-ea"/>
                      </a:endParaRPr>
                    </a:p>
                  </a:txBody>
                  <a:tcPr marT="41246" marB="41246"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6"/>
                  </a:ext>
                </a:extLst>
              </a:tr>
            </a:tbl>
          </a:graphicData>
        </a:graphic>
      </p:graphicFrame>
      <p:grpSp>
        <p:nvGrpSpPr>
          <p:cNvPr id="4" name="グループ化 3">
            <a:extLst>
              <a:ext uri="{FF2B5EF4-FFF2-40B4-BE49-F238E27FC236}">
                <a16:creationId xmlns:a16="http://schemas.microsoft.com/office/drawing/2014/main" id="{075CD282-8121-47B2-87A6-CF86509217AE}"/>
              </a:ext>
            </a:extLst>
          </p:cNvPr>
          <p:cNvGrpSpPr/>
          <p:nvPr/>
        </p:nvGrpSpPr>
        <p:grpSpPr>
          <a:xfrm>
            <a:off x="7902575" y="1450180"/>
            <a:ext cx="609600" cy="3243263"/>
            <a:chOff x="7867650" y="1844675"/>
            <a:chExt cx="609600" cy="3243263"/>
          </a:xfrm>
        </p:grpSpPr>
        <p:sp>
          <p:nvSpPr>
            <p:cNvPr id="48157" name="Rectangle 219">
              <a:extLst>
                <a:ext uri="{FF2B5EF4-FFF2-40B4-BE49-F238E27FC236}">
                  <a16:creationId xmlns:a16="http://schemas.microsoft.com/office/drawing/2014/main" id="{E59B6958-4AB2-4DCB-9053-0921E8DF7AC6}"/>
                </a:ext>
              </a:extLst>
            </p:cNvPr>
            <p:cNvSpPr>
              <a:spLocks noChangeArrowheads="1"/>
            </p:cNvSpPr>
            <p:nvPr/>
          </p:nvSpPr>
          <p:spPr bwMode="auto">
            <a:xfrm>
              <a:off x="7867650" y="1844675"/>
              <a:ext cx="5921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3200" b="1" dirty="0">
                  <a:solidFill>
                    <a:srgbClr val="FF0000"/>
                  </a:solidFill>
                  <a:latin typeface="Arial" panose="020B0604020202020204" pitchFamily="34" charset="0"/>
                  <a:ea typeface="ＭＳ Ｐゴシック" panose="020B0600070205080204" pitchFamily="50" charset="-128"/>
                </a:rPr>
                <a:t>○</a:t>
              </a:r>
            </a:p>
          </p:txBody>
        </p:sp>
        <p:sp>
          <p:nvSpPr>
            <p:cNvPr id="48158" name="Rectangle 220">
              <a:extLst>
                <a:ext uri="{FF2B5EF4-FFF2-40B4-BE49-F238E27FC236}">
                  <a16:creationId xmlns:a16="http://schemas.microsoft.com/office/drawing/2014/main" id="{8C25EF32-CD89-4D7D-BDFD-48E46FC86946}"/>
                </a:ext>
              </a:extLst>
            </p:cNvPr>
            <p:cNvSpPr>
              <a:spLocks noChangeArrowheads="1"/>
            </p:cNvSpPr>
            <p:nvPr/>
          </p:nvSpPr>
          <p:spPr bwMode="auto">
            <a:xfrm>
              <a:off x="7885113" y="2921000"/>
              <a:ext cx="5921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3200" b="1" dirty="0">
                  <a:solidFill>
                    <a:srgbClr val="FF0000"/>
                  </a:solidFill>
                  <a:latin typeface="Arial" panose="020B0604020202020204" pitchFamily="34" charset="0"/>
                  <a:ea typeface="ＭＳ Ｐゴシック" panose="020B0600070205080204" pitchFamily="50" charset="-128"/>
                </a:rPr>
                <a:t>○</a:t>
              </a:r>
            </a:p>
          </p:txBody>
        </p:sp>
        <p:sp>
          <p:nvSpPr>
            <p:cNvPr id="48159" name="Rectangle 221">
              <a:extLst>
                <a:ext uri="{FF2B5EF4-FFF2-40B4-BE49-F238E27FC236}">
                  <a16:creationId xmlns:a16="http://schemas.microsoft.com/office/drawing/2014/main" id="{A774B471-ABC9-4DE3-8E7D-976A8AB5198C}"/>
                </a:ext>
              </a:extLst>
            </p:cNvPr>
            <p:cNvSpPr>
              <a:spLocks noChangeArrowheads="1"/>
            </p:cNvSpPr>
            <p:nvPr/>
          </p:nvSpPr>
          <p:spPr bwMode="auto">
            <a:xfrm>
              <a:off x="7885113" y="3497263"/>
              <a:ext cx="5921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3200" b="1">
                  <a:solidFill>
                    <a:srgbClr val="FF0000"/>
                  </a:solidFill>
                  <a:latin typeface="Arial" panose="020B0604020202020204" pitchFamily="34" charset="0"/>
                  <a:ea typeface="ＭＳ Ｐゴシック" panose="020B0600070205080204" pitchFamily="50" charset="-128"/>
                </a:rPr>
                <a:t>○</a:t>
              </a:r>
            </a:p>
          </p:txBody>
        </p:sp>
        <p:sp>
          <p:nvSpPr>
            <p:cNvPr id="48160" name="Rectangle 222">
              <a:extLst>
                <a:ext uri="{FF2B5EF4-FFF2-40B4-BE49-F238E27FC236}">
                  <a16:creationId xmlns:a16="http://schemas.microsoft.com/office/drawing/2014/main" id="{A9095A74-349B-425D-9149-7503CB0DE86C}"/>
                </a:ext>
              </a:extLst>
            </p:cNvPr>
            <p:cNvSpPr>
              <a:spLocks noChangeArrowheads="1"/>
            </p:cNvSpPr>
            <p:nvPr/>
          </p:nvSpPr>
          <p:spPr bwMode="auto">
            <a:xfrm>
              <a:off x="7885113" y="4508500"/>
              <a:ext cx="5921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3200" b="1" dirty="0">
                  <a:solidFill>
                    <a:srgbClr val="FF0000"/>
                  </a:solidFill>
                  <a:latin typeface="Arial" panose="020B0604020202020204" pitchFamily="34" charset="0"/>
                  <a:ea typeface="ＭＳ Ｐゴシック" panose="020B0600070205080204" pitchFamily="50" charset="-128"/>
                </a:rPr>
                <a:t>○</a:t>
              </a:r>
            </a:p>
          </p:txBody>
        </p:sp>
        <p:sp>
          <p:nvSpPr>
            <p:cNvPr id="48161" name="Rectangle 223">
              <a:extLst>
                <a:ext uri="{FF2B5EF4-FFF2-40B4-BE49-F238E27FC236}">
                  <a16:creationId xmlns:a16="http://schemas.microsoft.com/office/drawing/2014/main" id="{C22556F4-CE70-4490-A395-431924DFD5B3}"/>
                </a:ext>
              </a:extLst>
            </p:cNvPr>
            <p:cNvSpPr>
              <a:spLocks noChangeArrowheads="1"/>
            </p:cNvSpPr>
            <p:nvPr/>
          </p:nvSpPr>
          <p:spPr bwMode="auto">
            <a:xfrm>
              <a:off x="7867650" y="2349500"/>
              <a:ext cx="5921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en-US" altLang="ja-JP" sz="3200" b="1">
                  <a:solidFill>
                    <a:srgbClr val="FF0000"/>
                  </a:solidFill>
                  <a:latin typeface="Arial" panose="020B0604020202020204" pitchFamily="34" charset="0"/>
                  <a:ea typeface="ＭＳ Ｐゴシック" panose="020B0600070205080204" pitchFamily="50" charset="-128"/>
                </a:rPr>
                <a:t>×</a:t>
              </a:r>
              <a:endParaRPr lang="ja-JP" altLang="en-US" sz="3200" b="1">
                <a:solidFill>
                  <a:srgbClr val="FF0000"/>
                </a:solidFill>
                <a:latin typeface="Arial" panose="020B0604020202020204" pitchFamily="34" charset="0"/>
                <a:ea typeface="ＭＳ Ｐゴシック" panose="020B0600070205080204" pitchFamily="50" charset="-128"/>
              </a:endParaRPr>
            </a:p>
          </p:txBody>
        </p:sp>
        <p:sp>
          <p:nvSpPr>
            <p:cNvPr id="48162" name="Rectangle 226">
              <a:extLst>
                <a:ext uri="{FF2B5EF4-FFF2-40B4-BE49-F238E27FC236}">
                  <a16:creationId xmlns:a16="http://schemas.microsoft.com/office/drawing/2014/main" id="{51E24AD1-39C9-4F66-8E9D-5A93B22DD08F}"/>
                </a:ext>
              </a:extLst>
            </p:cNvPr>
            <p:cNvSpPr>
              <a:spLocks noChangeArrowheads="1"/>
            </p:cNvSpPr>
            <p:nvPr/>
          </p:nvSpPr>
          <p:spPr bwMode="auto">
            <a:xfrm>
              <a:off x="7885113" y="4005263"/>
              <a:ext cx="5921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en-US" altLang="ja-JP" sz="3200" b="1">
                  <a:solidFill>
                    <a:srgbClr val="FF0000"/>
                  </a:solidFill>
                  <a:latin typeface="Arial" panose="020B0604020202020204" pitchFamily="34" charset="0"/>
                  <a:ea typeface="ＭＳ Ｐゴシック" panose="020B0600070205080204" pitchFamily="50" charset="-128"/>
                </a:rPr>
                <a:t>×</a:t>
              </a:r>
              <a:endParaRPr lang="ja-JP" altLang="en-US" sz="3200" b="1">
                <a:solidFill>
                  <a:srgbClr val="FF0000"/>
                </a:solidFill>
                <a:latin typeface="Arial" panose="020B0604020202020204" pitchFamily="34" charset="0"/>
                <a:ea typeface="ＭＳ Ｐゴシック" panose="020B0600070205080204" pitchFamily="50" charset="-128"/>
              </a:endParaRPr>
            </a:p>
          </p:txBody>
        </p:sp>
      </p:grpSp>
      <p:sp>
        <p:nvSpPr>
          <p:cNvPr id="12" name="Text Box 4">
            <a:extLst>
              <a:ext uri="{FF2B5EF4-FFF2-40B4-BE49-F238E27FC236}">
                <a16:creationId xmlns:a16="http://schemas.microsoft.com/office/drawing/2014/main" id="{3E08F7AF-ED80-4871-BF33-AFD9916BBDF8}"/>
              </a:ext>
            </a:extLst>
          </p:cNvPr>
          <p:cNvSpPr txBox="1">
            <a:spLocks noChangeArrowheads="1"/>
          </p:cNvSpPr>
          <p:nvPr/>
        </p:nvSpPr>
        <p:spPr bwMode="auto">
          <a:xfrm>
            <a:off x="228600" y="4830904"/>
            <a:ext cx="8664575" cy="830997"/>
          </a:xfrm>
          <a:prstGeom prst="rect">
            <a:avLst/>
          </a:prstGeom>
          <a:ln>
            <a:solidFill>
              <a:srgbClr val="FF0000"/>
            </a:solidFill>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eaLnBrk="1" hangingPunct="1">
              <a:spcBef>
                <a:spcPct val="50000"/>
              </a:spcBef>
              <a:defRPr/>
            </a:pPr>
            <a:r>
              <a:rPr lang="ja-JP" altLang="en-US" sz="2400" dirty="0">
                <a:solidFill>
                  <a:srgbClr val="FF0000"/>
                </a:solidFill>
                <a:latin typeface="+mj-ea"/>
                <a:ea typeface="+mj-ea"/>
              </a:rPr>
              <a:t>麻薬の事故とは，麻薬が適法な使用，廃棄等を原因とせず，有るべきところから無くなること</a:t>
            </a:r>
          </a:p>
        </p:txBody>
      </p:sp>
      <p:sp>
        <p:nvSpPr>
          <p:cNvPr id="48166" name="スライド番号プレースホルダ 12">
            <a:extLst>
              <a:ext uri="{FF2B5EF4-FFF2-40B4-BE49-F238E27FC236}">
                <a16:creationId xmlns:a16="http://schemas.microsoft.com/office/drawing/2014/main" id="{0B6DD5CD-0646-4FEB-B031-D5B956D9EB45}"/>
              </a:ext>
            </a:extLst>
          </p:cNvPr>
          <p:cNvSpPr>
            <a:spLocks noGrp="1"/>
          </p:cNvSpPr>
          <p:nvPr>
            <p:ph type="sldNum" sz="quarter" idx="12"/>
          </p:nvPr>
        </p:nvSpPr>
        <p:spPr bwMode="auto">
          <a:xfrm>
            <a:off x="8274495" y="6453176"/>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925DA652-EE7E-4BF7-A3D8-38893CE63B11}"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35</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
        <p:nvSpPr>
          <p:cNvPr id="13" name="正方形/長方形 12">
            <a:extLst>
              <a:ext uri="{FF2B5EF4-FFF2-40B4-BE49-F238E27FC236}">
                <a16:creationId xmlns:a16="http://schemas.microsoft.com/office/drawing/2014/main" id="{00364647-CEB1-4164-8A5A-4735C09C5CF9}"/>
              </a:ext>
            </a:extLst>
          </p:cNvPr>
          <p:cNvSpPr/>
          <p:nvPr/>
        </p:nvSpPr>
        <p:spPr>
          <a:xfrm>
            <a:off x="3175" y="0"/>
            <a:ext cx="9144000" cy="67599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麻薬の事故について</a:t>
            </a:r>
          </a:p>
        </p:txBody>
      </p:sp>
      <p:sp>
        <p:nvSpPr>
          <p:cNvPr id="16" name="Text Box 4">
            <a:extLst>
              <a:ext uri="{FF2B5EF4-FFF2-40B4-BE49-F238E27FC236}">
                <a16:creationId xmlns:a16="http://schemas.microsoft.com/office/drawing/2014/main" id="{9759ECA4-8233-4FC7-B3AB-330A17174C56}"/>
              </a:ext>
            </a:extLst>
          </p:cNvPr>
          <p:cNvSpPr txBox="1">
            <a:spLocks noChangeArrowheads="1"/>
          </p:cNvSpPr>
          <p:nvPr/>
        </p:nvSpPr>
        <p:spPr bwMode="auto">
          <a:xfrm>
            <a:off x="107505" y="5773964"/>
            <a:ext cx="8763446" cy="861774"/>
          </a:xfrm>
          <a:prstGeom prst="rect">
            <a:avLst/>
          </a:prstGeom>
          <a:noFill/>
          <a:ln>
            <a:noFill/>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eaLnBrk="1" hangingPunct="1">
              <a:spcBef>
                <a:spcPct val="50000"/>
              </a:spcBef>
              <a:defRPr/>
            </a:pPr>
            <a:r>
              <a:rPr lang="ja-JP" altLang="en-US" sz="2000" dirty="0">
                <a:solidFill>
                  <a:schemeClr val="tx1"/>
                </a:solidFill>
                <a:latin typeface="+mj-ea"/>
                <a:ea typeface="+mj-ea"/>
              </a:rPr>
              <a:t>→誤調剤・誤調製しただけでは事故に該当しません。</a:t>
            </a:r>
            <a:endParaRPr lang="en-US" altLang="ja-JP" sz="2000" dirty="0">
              <a:solidFill>
                <a:schemeClr val="tx1"/>
              </a:solidFill>
              <a:latin typeface="+mj-ea"/>
              <a:ea typeface="+mj-ea"/>
            </a:endParaRPr>
          </a:p>
          <a:p>
            <a:pPr eaLnBrk="1" hangingPunct="1">
              <a:spcBef>
                <a:spcPct val="50000"/>
              </a:spcBef>
              <a:defRPr/>
            </a:pPr>
            <a:r>
              <a:rPr lang="ja-JP" altLang="en-US" sz="2000" dirty="0">
                <a:solidFill>
                  <a:schemeClr val="tx1"/>
                </a:solidFill>
                <a:latin typeface="+mj-ea"/>
                <a:ea typeface="+mj-ea"/>
              </a:rPr>
              <a:t>　回収できたものは廃棄せず，麻薬金庫で保管し，薬務課へ一報をお願いします。</a:t>
            </a:r>
            <a:endParaRPr lang="en-US" altLang="ja-JP" sz="2000" dirty="0">
              <a:solidFill>
                <a:schemeClr val="tx1"/>
              </a:solidFill>
              <a:latin typeface="+mj-ea"/>
              <a:ea typeface="+mj-e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5">
            <a:extLst>
              <a:ext uri="{FF2B5EF4-FFF2-40B4-BE49-F238E27FC236}">
                <a16:creationId xmlns:a16="http://schemas.microsoft.com/office/drawing/2014/main" id="{00E21055-73E9-4F36-B91D-57B42A3D6BA7}"/>
              </a:ext>
            </a:extLst>
          </p:cNvPr>
          <p:cNvSpPr txBox="1">
            <a:spLocks noChangeArrowheads="1"/>
          </p:cNvSpPr>
          <p:nvPr/>
        </p:nvSpPr>
        <p:spPr bwMode="auto">
          <a:xfrm>
            <a:off x="371475" y="1741597"/>
            <a:ext cx="8328025" cy="768350"/>
          </a:xfrm>
          <a:prstGeom prst="rect">
            <a:avLst/>
          </a:prstGeom>
          <a:noFill/>
          <a:ln w="28575">
            <a:solidFill>
              <a:srgbClr val="FF0000"/>
            </a:solidFill>
            <a:miter lim="800000"/>
            <a:headEnd/>
            <a:tailEnd/>
          </a:ln>
        </p:spPr>
        <p:txBody>
          <a:bodyPr>
            <a:spAutoFit/>
          </a:bodyPr>
          <a:lstStyle/>
          <a:p>
            <a:pPr eaLnBrk="1" hangingPunct="1">
              <a:spcBef>
                <a:spcPct val="50000"/>
              </a:spcBef>
              <a:buClr>
                <a:srgbClr val="00CC00"/>
              </a:buClr>
              <a:buFont typeface="Wingdings" pitchFamily="2" charset="2"/>
              <a:buNone/>
              <a:defRPr/>
            </a:pPr>
            <a:r>
              <a:rPr lang="ja-JP" altLang="en-US" sz="2200" dirty="0">
                <a:latin typeface="+mj-ea"/>
                <a:ea typeface="+mj-ea"/>
              </a:rPr>
              <a:t>　麻薬取扱者は，免許証の記載事項に変更を生じたときは，</a:t>
            </a:r>
            <a:r>
              <a:rPr lang="ja-JP" altLang="en-US" sz="2200" u="sng" dirty="0">
                <a:solidFill>
                  <a:srgbClr val="FF0000"/>
                </a:solidFill>
                <a:latin typeface="+mj-ea"/>
                <a:ea typeface="+mj-ea"/>
              </a:rPr>
              <a:t>１５日以内</a:t>
            </a:r>
            <a:r>
              <a:rPr lang="ja-JP" altLang="en-US" sz="2200" dirty="0">
                <a:latin typeface="+mj-ea"/>
                <a:ea typeface="+mj-ea"/>
              </a:rPr>
              <a:t>に，免許証を添えてその旨を届け出なければならない。</a:t>
            </a:r>
          </a:p>
        </p:txBody>
      </p:sp>
      <p:sp>
        <p:nvSpPr>
          <p:cNvPr id="253962" name="Text Box 10">
            <a:extLst>
              <a:ext uri="{FF2B5EF4-FFF2-40B4-BE49-F238E27FC236}">
                <a16:creationId xmlns:a16="http://schemas.microsoft.com/office/drawing/2014/main" id="{32BDB135-F747-40CF-840A-7BB285D1F8BD}"/>
              </a:ext>
            </a:extLst>
          </p:cNvPr>
          <p:cNvSpPr txBox="1">
            <a:spLocks noChangeArrowheads="1"/>
          </p:cNvSpPr>
          <p:nvPr/>
        </p:nvSpPr>
        <p:spPr bwMode="auto">
          <a:xfrm>
            <a:off x="2987824" y="3865999"/>
            <a:ext cx="2736130" cy="457200"/>
          </a:xfrm>
          <a:prstGeom prst="rect">
            <a:avLst/>
          </a:prstGeom>
          <a:noFill/>
          <a:ln w="9525">
            <a:noFill/>
            <a:miter lim="800000"/>
            <a:headEnd/>
            <a:tailEnd/>
          </a:ln>
        </p:spPr>
        <p:txBody>
          <a:bodyPr wrap="square">
            <a:spAutoFit/>
          </a:bodyPr>
          <a:lstStyle/>
          <a:p>
            <a:pPr marL="176213" indent="-176213" eaLnBrk="1" hangingPunct="1">
              <a:spcBef>
                <a:spcPct val="50000"/>
              </a:spcBef>
              <a:buClr>
                <a:srgbClr val="00CC00"/>
              </a:buClr>
              <a:buFont typeface="Wingdings" pitchFamily="2" charset="2"/>
              <a:buNone/>
              <a:defRPr/>
            </a:pPr>
            <a:r>
              <a:rPr lang="en-US" altLang="ja-JP" sz="2400" dirty="0">
                <a:latin typeface="+mj-ea"/>
                <a:ea typeface="+mj-ea"/>
              </a:rPr>
              <a:t>→</a:t>
            </a:r>
            <a:r>
              <a:rPr lang="ja-JP" altLang="en-US" sz="2400" dirty="0">
                <a:latin typeface="+mj-ea"/>
                <a:ea typeface="+mj-ea"/>
              </a:rPr>
              <a:t>変更事項：</a:t>
            </a:r>
            <a:r>
              <a:rPr lang="ja-JP" altLang="en-US" sz="2400" dirty="0">
                <a:solidFill>
                  <a:srgbClr val="0070C0"/>
                </a:solidFill>
                <a:latin typeface="+mj-ea"/>
                <a:ea typeface="+mj-ea"/>
              </a:rPr>
              <a:t>住所</a:t>
            </a:r>
          </a:p>
        </p:txBody>
      </p:sp>
      <p:sp>
        <p:nvSpPr>
          <p:cNvPr id="253965" name="Text Box 13">
            <a:extLst>
              <a:ext uri="{FF2B5EF4-FFF2-40B4-BE49-F238E27FC236}">
                <a16:creationId xmlns:a16="http://schemas.microsoft.com/office/drawing/2014/main" id="{E4332F54-9A6A-4F19-B653-7ED4B4939CC3}"/>
              </a:ext>
            </a:extLst>
          </p:cNvPr>
          <p:cNvSpPr txBox="1">
            <a:spLocks noChangeArrowheads="1"/>
          </p:cNvSpPr>
          <p:nvPr/>
        </p:nvSpPr>
        <p:spPr bwMode="auto">
          <a:xfrm>
            <a:off x="4114444" y="4395141"/>
            <a:ext cx="2827338" cy="45720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en-US" altLang="ja-JP" sz="2400" dirty="0">
                <a:latin typeface="+mj-ea"/>
                <a:ea typeface="+mj-ea"/>
              </a:rPr>
              <a:t>→</a:t>
            </a:r>
            <a:r>
              <a:rPr lang="ja-JP" altLang="en-US" sz="2400" dirty="0">
                <a:latin typeface="+mj-ea"/>
                <a:ea typeface="+mj-ea"/>
              </a:rPr>
              <a:t>変更事項：</a:t>
            </a:r>
            <a:r>
              <a:rPr lang="ja-JP" altLang="en-US" sz="2400" dirty="0">
                <a:solidFill>
                  <a:srgbClr val="0070C0"/>
                </a:solidFill>
                <a:latin typeface="+mj-ea"/>
                <a:ea typeface="+mj-ea"/>
              </a:rPr>
              <a:t>氏名</a:t>
            </a:r>
          </a:p>
        </p:txBody>
      </p:sp>
      <p:grpSp>
        <p:nvGrpSpPr>
          <p:cNvPr id="4" name="グループ化 3">
            <a:extLst>
              <a:ext uri="{FF2B5EF4-FFF2-40B4-BE49-F238E27FC236}">
                <a16:creationId xmlns:a16="http://schemas.microsoft.com/office/drawing/2014/main" id="{17CDE216-8175-4EA4-9016-D924A050135F}"/>
              </a:ext>
            </a:extLst>
          </p:cNvPr>
          <p:cNvGrpSpPr/>
          <p:nvPr/>
        </p:nvGrpSpPr>
        <p:grpSpPr>
          <a:xfrm>
            <a:off x="-135527" y="2629848"/>
            <a:ext cx="7993063" cy="3152775"/>
            <a:chOff x="250825" y="3013075"/>
            <a:chExt cx="7993063" cy="3152775"/>
          </a:xfrm>
        </p:grpSpPr>
        <p:sp>
          <p:nvSpPr>
            <p:cNvPr id="253961" name="Text Box 9">
              <a:extLst>
                <a:ext uri="{FF2B5EF4-FFF2-40B4-BE49-F238E27FC236}">
                  <a16:creationId xmlns:a16="http://schemas.microsoft.com/office/drawing/2014/main" id="{776DDF9F-5FC7-4D32-979B-4EE07B227338}"/>
                </a:ext>
              </a:extLst>
            </p:cNvPr>
            <p:cNvSpPr txBox="1">
              <a:spLocks noChangeArrowheads="1"/>
            </p:cNvSpPr>
            <p:nvPr/>
          </p:nvSpPr>
          <p:spPr bwMode="auto">
            <a:xfrm>
              <a:off x="827088" y="4232149"/>
              <a:ext cx="7416800" cy="45720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dirty="0">
                  <a:latin typeface="+mj-ea"/>
                  <a:ea typeface="+mj-ea"/>
                </a:rPr>
                <a:t>・自宅を引っ越した</a:t>
              </a:r>
            </a:p>
          </p:txBody>
        </p:sp>
        <p:sp>
          <p:nvSpPr>
            <p:cNvPr id="26628" name="Text Box 6">
              <a:extLst>
                <a:ext uri="{FF2B5EF4-FFF2-40B4-BE49-F238E27FC236}">
                  <a16:creationId xmlns:a16="http://schemas.microsoft.com/office/drawing/2014/main" id="{E977AFEF-C272-44BF-ACEE-C0462B97B437}"/>
                </a:ext>
              </a:extLst>
            </p:cNvPr>
            <p:cNvSpPr txBox="1">
              <a:spLocks noChangeArrowheads="1"/>
            </p:cNvSpPr>
            <p:nvPr/>
          </p:nvSpPr>
          <p:spPr bwMode="auto">
            <a:xfrm>
              <a:off x="250825" y="3013075"/>
              <a:ext cx="7416800" cy="45720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dirty="0">
                  <a:solidFill>
                    <a:srgbClr val="C00000"/>
                  </a:solidFill>
                  <a:latin typeface="+mj-ea"/>
                  <a:ea typeface="+mj-ea"/>
                </a:rPr>
                <a:t>　○変更届が必要な事例</a:t>
              </a:r>
            </a:p>
          </p:txBody>
        </p:sp>
        <p:sp>
          <p:nvSpPr>
            <p:cNvPr id="253959" name="Text Box 7">
              <a:extLst>
                <a:ext uri="{FF2B5EF4-FFF2-40B4-BE49-F238E27FC236}">
                  <a16:creationId xmlns:a16="http://schemas.microsoft.com/office/drawing/2014/main" id="{7FE15951-FB7F-473C-A0D7-E2B85C9E68B0}"/>
                </a:ext>
              </a:extLst>
            </p:cNvPr>
            <p:cNvSpPr txBox="1">
              <a:spLocks noChangeArrowheads="1"/>
            </p:cNvSpPr>
            <p:nvPr/>
          </p:nvSpPr>
          <p:spPr bwMode="auto">
            <a:xfrm>
              <a:off x="827088" y="3406775"/>
              <a:ext cx="7416800" cy="45720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dirty="0">
                  <a:latin typeface="+mj-ea"/>
                  <a:ea typeface="+mj-ea"/>
                </a:rPr>
                <a:t>・病院・診療所を異動した（管理者は廃止）</a:t>
              </a:r>
            </a:p>
          </p:txBody>
        </p:sp>
        <p:sp>
          <p:nvSpPr>
            <p:cNvPr id="253960" name="Text Box 8">
              <a:extLst>
                <a:ext uri="{FF2B5EF4-FFF2-40B4-BE49-F238E27FC236}">
                  <a16:creationId xmlns:a16="http://schemas.microsoft.com/office/drawing/2014/main" id="{8A663BFC-75DC-4BE9-A6E0-31DBA8506676}"/>
                </a:ext>
              </a:extLst>
            </p:cNvPr>
            <p:cNvSpPr txBox="1">
              <a:spLocks noChangeArrowheads="1"/>
            </p:cNvSpPr>
            <p:nvPr/>
          </p:nvSpPr>
          <p:spPr bwMode="auto">
            <a:xfrm>
              <a:off x="1258888" y="3754438"/>
              <a:ext cx="6192837" cy="45720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en-US" altLang="ja-JP" sz="2400" dirty="0">
                  <a:latin typeface="+mj-ea"/>
                  <a:ea typeface="+mj-ea"/>
                </a:rPr>
                <a:t>→</a:t>
              </a:r>
              <a:r>
                <a:rPr lang="ja-JP" altLang="en-US" sz="2400" dirty="0">
                  <a:latin typeface="+mj-ea"/>
                  <a:ea typeface="+mj-ea"/>
                </a:rPr>
                <a:t>変更事項：</a:t>
              </a:r>
              <a:r>
                <a:rPr lang="ja-JP" altLang="en-US" sz="2400" dirty="0">
                  <a:solidFill>
                    <a:srgbClr val="0070C0"/>
                  </a:solidFill>
                  <a:latin typeface="+mj-ea"/>
                  <a:ea typeface="+mj-ea"/>
                </a:rPr>
                <a:t>麻薬業務所所在地及び名称</a:t>
              </a:r>
            </a:p>
          </p:txBody>
        </p:sp>
        <p:sp>
          <p:nvSpPr>
            <p:cNvPr id="253964" name="Text Box 12">
              <a:extLst>
                <a:ext uri="{FF2B5EF4-FFF2-40B4-BE49-F238E27FC236}">
                  <a16:creationId xmlns:a16="http://schemas.microsoft.com/office/drawing/2014/main" id="{EECA3EFB-30AB-4AF3-9792-7823E43CCF4A}"/>
                </a:ext>
              </a:extLst>
            </p:cNvPr>
            <p:cNvSpPr txBox="1">
              <a:spLocks noChangeArrowheads="1"/>
            </p:cNvSpPr>
            <p:nvPr/>
          </p:nvSpPr>
          <p:spPr bwMode="auto">
            <a:xfrm>
              <a:off x="827088" y="4787900"/>
              <a:ext cx="7416800" cy="45720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dirty="0">
                  <a:latin typeface="+mj-ea"/>
                  <a:ea typeface="+mj-ea"/>
                </a:rPr>
                <a:t>・婚姻等により姓が変わった</a:t>
              </a:r>
            </a:p>
          </p:txBody>
        </p:sp>
        <p:sp>
          <p:nvSpPr>
            <p:cNvPr id="253966" name="Text Box 14">
              <a:extLst>
                <a:ext uri="{FF2B5EF4-FFF2-40B4-BE49-F238E27FC236}">
                  <a16:creationId xmlns:a16="http://schemas.microsoft.com/office/drawing/2014/main" id="{91ED72D5-C905-4B67-9A6C-4A47423B9DDE}"/>
                </a:ext>
              </a:extLst>
            </p:cNvPr>
            <p:cNvSpPr txBox="1">
              <a:spLocks noChangeArrowheads="1"/>
            </p:cNvSpPr>
            <p:nvPr/>
          </p:nvSpPr>
          <p:spPr bwMode="auto">
            <a:xfrm>
              <a:off x="827088" y="5334000"/>
              <a:ext cx="7416800" cy="45720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dirty="0">
                  <a:latin typeface="+mj-ea"/>
                  <a:ea typeface="+mj-ea"/>
                </a:rPr>
                <a:t>・麻薬を施用する施設が増えた（減った）</a:t>
              </a:r>
            </a:p>
          </p:txBody>
        </p:sp>
        <p:sp>
          <p:nvSpPr>
            <p:cNvPr id="253967" name="Text Box 15">
              <a:extLst>
                <a:ext uri="{FF2B5EF4-FFF2-40B4-BE49-F238E27FC236}">
                  <a16:creationId xmlns:a16="http://schemas.microsoft.com/office/drawing/2014/main" id="{E223F2B1-667D-47A4-A1F7-0DE289D522A8}"/>
                </a:ext>
              </a:extLst>
            </p:cNvPr>
            <p:cNvSpPr txBox="1">
              <a:spLocks noChangeArrowheads="1"/>
            </p:cNvSpPr>
            <p:nvPr/>
          </p:nvSpPr>
          <p:spPr bwMode="auto">
            <a:xfrm>
              <a:off x="1258888" y="5708650"/>
              <a:ext cx="6192837" cy="45720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en-US" altLang="ja-JP" sz="2400" dirty="0">
                  <a:latin typeface="+mj-ea"/>
                  <a:ea typeface="+mj-ea"/>
                </a:rPr>
                <a:t>→</a:t>
              </a:r>
              <a:r>
                <a:rPr lang="ja-JP" altLang="en-US" sz="2400" dirty="0">
                  <a:latin typeface="+mj-ea"/>
                  <a:ea typeface="+mj-ea"/>
                </a:rPr>
                <a:t>変更事項：</a:t>
              </a:r>
              <a:r>
                <a:rPr lang="ja-JP" altLang="en-US" sz="2400" dirty="0">
                  <a:solidFill>
                    <a:srgbClr val="0070C0"/>
                  </a:solidFill>
                  <a:latin typeface="+mj-ea"/>
                  <a:ea typeface="+mj-ea"/>
                </a:rPr>
                <a:t>従たる施設の追加（削除）</a:t>
              </a:r>
            </a:p>
          </p:txBody>
        </p:sp>
      </p:grpSp>
      <p:sp>
        <p:nvSpPr>
          <p:cNvPr id="253968" name="AutoShape 16">
            <a:extLst>
              <a:ext uri="{FF2B5EF4-FFF2-40B4-BE49-F238E27FC236}">
                <a16:creationId xmlns:a16="http://schemas.microsoft.com/office/drawing/2014/main" id="{BCFEF4DC-7CB0-4FA2-9431-3CF299716DF6}"/>
              </a:ext>
            </a:extLst>
          </p:cNvPr>
          <p:cNvSpPr>
            <a:spLocks noChangeArrowheads="1"/>
          </p:cNvSpPr>
          <p:nvPr/>
        </p:nvSpPr>
        <p:spPr bwMode="auto">
          <a:xfrm>
            <a:off x="6732241" y="2654138"/>
            <a:ext cx="2305398" cy="1382949"/>
          </a:xfrm>
          <a:prstGeom prst="wedgeRoundRectCallout">
            <a:avLst>
              <a:gd name="adj1" fmla="val -71865"/>
              <a:gd name="adj2" fmla="val -9260"/>
              <a:gd name="adj3" fmla="val 16667"/>
            </a:avLst>
          </a:prstGeom>
          <a:solidFill>
            <a:schemeClr val="accent4"/>
          </a:solidFill>
          <a:ln>
            <a:headEnd/>
            <a:tailEnd/>
          </a:ln>
        </p:spPr>
        <p:style>
          <a:lnRef idx="2">
            <a:schemeClr val="accent4"/>
          </a:lnRef>
          <a:fillRef idx="1">
            <a:schemeClr val="lt1"/>
          </a:fillRef>
          <a:effectRef idx="0">
            <a:schemeClr val="accent4"/>
          </a:effectRef>
          <a:fontRef idx="minor">
            <a:schemeClr val="dk1"/>
          </a:fontRef>
        </p:style>
        <p:txBody>
          <a:bodyPr anchor="ctr"/>
          <a:lstStyle/>
          <a:p>
            <a:pPr eaLnBrk="1" hangingPunct="1">
              <a:defRPr/>
            </a:pPr>
            <a:r>
              <a:rPr lang="ja-JP" altLang="en-US" sz="2000" u="sng" dirty="0">
                <a:latin typeface="+mj-ea"/>
                <a:ea typeface="+mj-ea"/>
              </a:rPr>
              <a:t>県外</a:t>
            </a:r>
            <a:r>
              <a:rPr lang="ja-JP" altLang="en-US" sz="2000" dirty="0">
                <a:latin typeface="+mj-ea"/>
                <a:ea typeface="+mj-ea"/>
              </a:rPr>
              <a:t>に異動した場合は廃止し，異動先の都道府県で免許を取得する。</a:t>
            </a:r>
          </a:p>
        </p:txBody>
      </p:sp>
      <p:sp>
        <p:nvSpPr>
          <p:cNvPr id="253973" name="Text Box 21">
            <a:extLst>
              <a:ext uri="{FF2B5EF4-FFF2-40B4-BE49-F238E27FC236}">
                <a16:creationId xmlns:a16="http://schemas.microsoft.com/office/drawing/2014/main" id="{5DBF0197-EBD1-4EF4-9537-A376C261125A}"/>
              </a:ext>
            </a:extLst>
          </p:cNvPr>
          <p:cNvSpPr txBox="1">
            <a:spLocks noChangeArrowheads="1"/>
          </p:cNvSpPr>
          <p:nvPr/>
        </p:nvSpPr>
        <p:spPr bwMode="auto">
          <a:xfrm>
            <a:off x="69849" y="5934135"/>
            <a:ext cx="8931276" cy="446276"/>
          </a:xfrm>
          <a:prstGeom prst="rect">
            <a:avLst/>
          </a:prstGeom>
          <a:ln>
            <a:solidFill>
              <a:srgbClr val="FF0000"/>
            </a:solidFill>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marL="176213" indent="-176213" eaLnBrk="1" hangingPunct="1">
              <a:spcBef>
                <a:spcPct val="50000"/>
              </a:spcBef>
              <a:buClr>
                <a:srgbClr val="00CC00"/>
              </a:buClr>
              <a:buFont typeface="Wingdings" pitchFamily="2" charset="2"/>
              <a:buNone/>
              <a:defRPr/>
            </a:pPr>
            <a:r>
              <a:rPr lang="ja-JP" altLang="en-US" sz="2300" dirty="0">
                <a:solidFill>
                  <a:srgbClr val="FF0000"/>
                </a:solidFill>
                <a:latin typeface="+mj-ea"/>
                <a:ea typeface="+mj-ea"/>
              </a:rPr>
              <a:t>変更により施用者が２人以上になる施設は，麻薬管理者の設置が必要</a:t>
            </a:r>
          </a:p>
        </p:txBody>
      </p:sp>
      <p:sp>
        <p:nvSpPr>
          <p:cNvPr id="19" name="正方形/長方形 18">
            <a:extLst>
              <a:ext uri="{FF2B5EF4-FFF2-40B4-BE49-F238E27FC236}">
                <a16:creationId xmlns:a16="http://schemas.microsoft.com/office/drawing/2014/main" id="{41F656A2-33F0-4C82-879C-7DC1D6D63680}"/>
              </a:ext>
            </a:extLst>
          </p:cNvPr>
          <p:cNvSpPr/>
          <p:nvPr/>
        </p:nvSpPr>
        <p:spPr>
          <a:xfrm>
            <a:off x="397593" y="926902"/>
            <a:ext cx="8061921" cy="523220"/>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j-ea"/>
                <a:ea typeface="+mj-ea"/>
              </a:rPr>
              <a:t>麻向法 第９条（麻薬取扱者免許証記載事項変更届） </a:t>
            </a:r>
            <a:endParaRPr lang="en-US" altLang="ja-JP" sz="2800" dirty="0">
              <a:latin typeface="+mj-ea"/>
              <a:ea typeface="+mj-ea"/>
            </a:endParaRPr>
          </a:p>
        </p:txBody>
      </p:sp>
      <p:sp>
        <p:nvSpPr>
          <p:cNvPr id="16" name="スライド番号プレースホルダ 11">
            <a:extLst>
              <a:ext uri="{FF2B5EF4-FFF2-40B4-BE49-F238E27FC236}">
                <a16:creationId xmlns:a16="http://schemas.microsoft.com/office/drawing/2014/main" id="{D528F8E7-6895-4B95-B6DC-F6161ED9A74F}"/>
              </a:ext>
            </a:extLst>
          </p:cNvPr>
          <p:cNvSpPr>
            <a:spLocks noGrp="1"/>
          </p:cNvSpPr>
          <p:nvPr>
            <p:ph type="sldNum" sz="quarter" idx="12"/>
          </p:nvPr>
        </p:nvSpPr>
        <p:spPr bwMode="auto">
          <a:xfrm>
            <a:off x="8275638" y="6307138"/>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6CA8E969-1A9A-4316-9C67-675028A53955}"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36</a:t>
            </a:fld>
            <a:endParaRPr kumimoji="0" lang="en-US" altLang="ja-JP" sz="1800" dirty="0">
              <a:solidFill>
                <a:srgbClr val="42424F"/>
              </a:solidFill>
              <a:latin typeface="Arial" panose="020B0604020202020204" pitchFamily="34" charset="0"/>
              <a:ea typeface="ＭＳ Ｐゴシック" panose="020B0600070205080204" pitchFamily="50" charset="-128"/>
            </a:endParaRPr>
          </a:p>
        </p:txBody>
      </p:sp>
      <p:sp>
        <p:nvSpPr>
          <p:cNvPr id="17" name="正方形/長方形 16">
            <a:extLst>
              <a:ext uri="{FF2B5EF4-FFF2-40B4-BE49-F238E27FC236}">
                <a16:creationId xmlns:a16="http://schemas.microsoft.com/office/drawing/2014/main" id="{422170CD-1E16-4607-916B-5E58805987F8}"/>
              </a:ext>
            </a:extLst>
          </p:cNvPr>
          <p:cNvSpPr/>
          <p:nvPr/>
        </p:nvSpPr>
        <p:spPr>
          <a:xfrm>
            <a:off x="3175" y="0"/>
            <a:ext cx="9144000" cy="67599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その他麻薬関係届出</a:t>
            </a:r>
          </a:p>
        </p:txBody>
      </p:sp>
      <p:sp>
        <p:nvSpPr>
          <p:cNvPr id="21" name="AutoShape 16">
            <a:extLst>
              <a:ext uri="{FF2B5EF4-FFF2-40B4-BE49-F238E27FC236}">
                <a16:creationId xmlns:a16="http://schemas.microsoft.com/office/drawing/2014/main" id="{7A66259F-18B1-42C2-99E1-E2D9DC5B2C26}"/>
              </a:ext>
            </a:extLst>
          </p:cNvPr>
          <p:cNvSpPr>
            <a:spLocks noChangeArrowheads="1"/>
          </p:cNvSpPr>
          <p:nvPr/>
        </p:nvSpPr>
        <p:spPr bwMode="auto">
          <a:xfrm>
            <a:off x="6732240" y="4475180"/>
            <a:ext cx="2305398" cy="959430"/>
          </a:xfrm>
          <a:prstGeom prst="wedgeRoundRectCallout">
            <a:avLst>
              <a:gd name="adj1" fmla="val -59966"/>
              <a:gd name="adj2" fmla="val -33504"/>
              <a:gd name="adj3" fmla="val 16667"/>
            </a:avLst>
          </a:prstGeom>
          <a:solidFill>
            <a:schemeClr val="accent4"/>
          </a:solidFill>
          <a:ln>
            <a:headEnd/>
            <a:tailEnd/>
          </a:ln>
        </p:spPr>
        <p:style>
          <a:lnRef idx="2">
            <a:schemeClr val="accent4"/>
          </a:lnRef>
          <a:fillRef idx="1">
            <a:schemeClr val="lt1"/>
          </a:fillRef>
          <a:effectRef idx="0">
            <a:schemeClr val="accent4"/>
          </a:effectRef>
          <a:fontRef idx="minor">
            <a:schemeClr val="dk1"/>
          </a:fontRef>
        </p:style>
        <p:txBody>
          <a:bodyPr anchor="ctr"/>
          <a:lstStyle/>
          <a:p>
            <a:pPr eaLnBrk="1" hangingPunct="1">
              <a:defRPr/>
            </a:pPr>
            <a:r>
              <a:rPr lang="ja-JP" altLang="en-US" sz="2000" dirty="0">
                <a:latin typeface="+mj-ea"/>
                <a:ea typeface="+mj-ea"/>
              </a:rPr>
              <a:t>旧姓併記可能。</a:t>
            </a:r>
            <a:endParaRPr lang="en-US" altLang="ja-JP" sz="2000" dirty="0">
              <a:latin typeface="+mj-ea"/>
              <a:ea typeface="+mj-ea"/>
            </a:endParaRPr>
          </a:p>
          <a:p>
            <a:pPr eaLnBrk="1" hangingPunct="1">
              <a:defRPr/>
            </a:pPr>
            <a:r>
              <a:rPr lang="ja-JP" altLang="en-US" sz="2000" dirty="0">
                <a:solidFill>
                  <a:srgbClr val="FF0000"/>
                </a:solidFill>
                <a:latin typeface="+mj-ea"/>
                <a:ea typeface="+mj-ea"/>
              </a:rPr>
              <a:t>新姓（旧姓）　名前</a:t>
            </a:r>
            <a:endParaRPr lang="en-US" altLang="ja-JP" sz="2000" dirty="0">
              <a:solidFill>
                <a:srgbClr val="FF0000"/>
              </a:solidFill>
              <a:latin typeface="+mj-ea"/>
              <a:ea typeface="+mj-ea"/>
            </a:endParaRPr>
          </a:p>
          <a:p>
            <a:pPr eaLnBrk="1" hangingPunct="1">
              <a:defRPr/>
            </a:pPr>
            <a:r>
              <a:rPr lang="ja-JP" altLang="en-US" sz="2000" dirty="0">
                <a:latin typeface="+mj-ea"/>
                <a:ea typeface="+mj-ea"/>
              </a:rPr>
              <a:t>の順</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6">
            <a:extLst>
              <a:ext uri="{FF2B5EF4-FFF2-40B4-BE49-F238E27FC236}">
                <a16:creationId xmlns:a16="http://schemas.microsoft.com/office/drawing/2014/main" id="{B029EDFF-50F8-409D-B1ED-26597BC93EF4}"/>
              </a:ext>
            </a:extLst>
          </p:cNvPr>
          <p:cNvSpPr txBox="1">
            <a:spLocks noChangeArrowheads="1"/>
          </p:cNvSpPr>
          <p:nvPr/>
        </p:nvSpPr>
        <p:spPr bwMode="auto">
          <a:xfrm>
            <a:off x="468313" y="1450975"/>
            <a:ext cx="7848600" cy="1568450"/>
          </a:xfrm>
          <a:prstGeom prst="rect">
            <a:avLst/>
          </a:prstGeom>
          <a:noFill/>
          <a:ln w="28575">
            <a:solidFill>
              <a:srgbClr val="FF0000"/>
            </a:solidFill>
            <a:miter lim="800000"/>
            <a:headEnd/>
            <a:tailEnd/>
          </a:ln>
        </p:spPr>
        <p:txBody>
          <a:bodyPr>
            <a:spAutoFit/>
          </a:bodyPr>
          <a:lstStyle/>
          <a:p>
            <a:pPr eaLnBrk="1" hangingPunct="1">
              <a:spcBef>
                <a:spcPct val="50000"/>
              </a:spcBef>
              <a:buClr>
                <a:srgbClr val="00CC00"/>
              </a:buClr>
              <a:buFont typeface="Wingdings" pitchFamily="2" charset="2"/>
              <a:buNone/>
              <a:defRPr/>
            </a:pPr>
            <a:r>
              <a:rPr lang="ja-JP" altLang="en-US" sz="2400" dirty="0">
                <a:solidFill>
                  <a:srgbClr val="FF0000"/>
                </a:solidFill>
                <a:effectLst>
                  <a:outerShdw blurRad="38100" dist="38100" dir="2700000" algn="tl">
                    <a:srgbClr val="000000">
                      <a:alpha val="43137"/>
                    </a:srgbClr>
                  </a:outerShdw>
                </a:effectLst>
                <a:latin typeface="+mj-ea"/>
                <a:ea typeface="+mj-ea"/>
              </a:rPr>
              <a:t>　 </a:t>
            </a:r>
            <a:r>
              <a:rPr lang="ja-JP" altLang="en-US" sz="2400" dirty="0">
                <a:latin typeface="+mj-ea"/>
                <a:ea typeface="+mj-ea"/>
              </a:rPr>
              <a:t>麻薬取扱者は，</a:t>
            </a:r>
            <a:r>
              <a:rPr lang="ja-JP" altLang="en-US" sz="2400" dirty="0">
                <a:solidFill>
                  <a:srgbClr val="FF0000"/>
                </a:solidFill>
                <a:latin typeface="+mj-ea"/>
                <a:ea typeface="+mj-ea"/>
              </a:rPr>
              <a:t>当該免許の有効期間中</a:t>
            </a:r>
            <a:r>
              <a:rPr lang="ja-JP" altLang="en-US" sz="2400" dirty="0">
                <a:latin typeface="+mj-ea"/>
                <a:ea typeface="+mj-ea"/>
              </a:rPr>
              <a:t>に当該免許に係る麻薬業務所における麻薬に関する業務又は研究を廃止したときは，</a:t>
            </a:r>
            <a:r>
              <a:rPr lang="ja-JP" altLang="en-US" sz="2400" u="sng" dirty="0">
                <a:solidFill>
                  <a:srgbClr val="FF0000"/>
                </a:solidFill>
                <a:latin typeface="+mj-ea"/>
                <a:ea typeface="+mj-ea"/>
              </a:rPr>
              <a:t>１５日以内</a:t>
            </a:r>
            <a:r>
              <a:rPr lang="ja-JP" altLang="en-US" sz="2400" dirty="0">
                <a:latin typeface="+mj-ea"/>
                <a:ea typeface="+mj-ea"/>
              </a:rPr>
              <a:t>に，免許証を添えてその旨を届け出なければならない。</a:t>
            </a:r>
          </a:p>
        </p:txBody>
      </p:sp>
      <p:sp>
        <p:nvSpPr>
          <p:cNvPr id="27652" name="Text Box 7">
            <a:extLst>
              <a:ext uri="{FF2B5EF4-FFF2-40B4-BE49-F238E27FC236}">
                <a16:creationId xmlns:a16="http://schemas.microsoft.com/office/drawing/2014/main" id="{22CEC2CF-692C-4FBD-8DBA-FD50518CE4D8}"/>
              </a:ext>
            </a:extLst>
          </p:cNvPr>
          <p:cNvSpPr txBox="1">
            <a:spLocks noChangeArrowheads="1"/>
          </p:cNvSpPr>
          <p:nvPr/>
        </p:nvSpPr>
        <p:spPr bwMode="auto">
          <a:xfrm>
            <a:off x="698500" y="3176588"/>
            <a:ext cx="7416800" cy="45720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dirty="0">
                <a:solidFill>
                  <a:srgbClr val="C00000"/>
                </a:solidFill>
                <a:latin typeface="+mj-ea"/>
                <a:ea typeface="+mj-ea"/>
              </a:rPr>
              <a:t>　○廃止届の必要が発生するケース（例）</a:t>
            </a:r>
          </a:p>
        </p:txBody>
      </p:sp>
      <p:sp>
        <p:nvSpPr>
          <p:cNvPr id="256008" name="Text Box 8">
            <a:extLst>
              <a:ext uri="{FF2B5EF4-FFF2-40B4-BE49-F238E27FC236}">
                <a16:creationId xmlns:a16="http://schemas.microsoft.com/office/drawing/2014/main" id="{3F7F7497-FE7F-40B7-A210-774D70A1EE3B}"/>
              </a:ext>
            </a:extLst>
          </p:cNvPr>
          <p:cNvSpPr txBox="1">
            <a:spLocks noChangeArrowheads="1"/>
          </p:cNvSpPr>
          <p:nvPr/>
        </p:nvSpPr>
        <p:spPr bwMode="auto">
          <a:xfrm>
            <a:off x="1033025" y="3558062"/>
            <a:ext cx="7416800" cy="46355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dirty="0">
                <a:latin typeface="+mj-ea"/>
                <a:ea typeface="+mj-ea"/>
              </a:rPr>
              <a:t>・病院，診療所，研究所を閉鎖した</a:t>
            </a:r>
          </a:p>
        </p:txBody>
      </p:sp>
      <p:sp>
        <p:nvSpPr>
          <p:cNvPr id="256009" name="Text Box 9">
            <a:extLst>
              <a:ext uri="{FF2B5EF4-FFF2-40B4-BE49-F238E27FC236}">
                <a16:creationId xmlns:a16="http://schemas.microsoft.com/office/drawing/2014/main" id="{99209F85-5595-4F3A-B7EF-C94626EE2D09}"/>
              </a:ext>
            </a:extLst>
          </p:cNvPr>
          <p:cNvSpPr txBox="1">
            <a:spLocks noChangeArrowheads="1"/>
          </p:cNvSpPr>
          <p:nvPr/>
        </p:nvSpPr>
        <p:spPr bwMode="auto">
          <a:xfrm>
            <a:off x="1047312" y="4013675"/>
            <a:ext cx="7416800" cy="45720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dirty="0">
                <a:latin typeface="+mj-ea"/>
                <a:ea typeface="+mj-ea"/>
              </a:rPr>
              <a:t>・県外に異動になった</a:t>
            </a:r>
          </a:p>
        </p:txBody>
      </p:sp>
      <p:sp>
        <p:nvSpPr>
          <p:cNvPr id="256010" name="Text Box 10">
            <a:extLst>
              <a:ext uri="{FF2B5EF4-FFF2-40B4-BE49-F238E27FC236}">
                <a16:creationId xmlns:a16="http://schemas.microsoft.com/office/drawing/2014/main" id="{55348AC0-AF03-46B1-AECB-D58D1AA4A035}"/>
              </a:ext>
            </a:extLst>
          </p:cNvPr>
          <p:cNvSpPr txBox="1">
            <a:spLocks noChangeArrowheads="1"/>
          </p:cNvSpPr>
          <p:nvPr/>
        </p:nvSpPr>
        <p:spPr bwMode="auto">
          <a:xfrm>
            <a:off x="1033025" y="4516912"/>
            <a:ext cx="7416800" cy="45720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dirty="0">
                <a:latin typeface="+mj-ea"/>
                <a:ea typeface="+mj-ea"/>
              </a:rPr>
              <a:t>・退職</a:t>
            </a:r>
          </a:p>
        </p:txBody>
      </p:sp>
      <p:sp>
        <p:nvSpPr>
          <p:cNvPr id="256011" name="Text Box 11">
            <a:extLst>
              <a:ext uri="{FF2B5EF4-FFF2-40B4-BE49-F238E27FC236}">
                <a16:creationId xmlns:a16="http://schemas.microsoft.com/office/drawing/2014/main" id="{DB7F7207-7E67-40AD-90B7-F81CF6004191}"/>
              </a:ext>
            </a:extLst>
          </p:cNvPr>
          <p:cNvSpPr txBox="1">
            <a:spLocks noChangeArrowheads="1"/>
          </p:cNvSpPr>
          <p:nvPr/>
        </p:nvSpPr>
        <p:spPr bwMode="auto">
          <a:xfrm>
            <a:off x="1033025" y="4974112"/>
            <a:ext cx="7416800" cy="830263"/>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dirty="0">
                <a:latin typeface="+mj-ea"/>
                <a:ea typeface="+mj-ea"/>
              </a:rPr>
              <a:t>・</a:t>
            </a:r>
            <a:r>
              <a:rPr lang="ja-JP" altLang="en-US" sz="2400" dirty="0">
                <a:solidFill>
                  <a:srgbClr val="FF0000"/>
                </a:solidFill>
                <a:latin typeface="+mj-ea"/>
                <a:ea typeface="+mj-ea"/>
              </a:rPr>
              <a:t>麻薬管理者の場合は，業務所の異動も業務廃止届の　対象となる</a:t>
            </a:r>
          </a:p>
        </p:txBody>
      </p:sp>
      <p:sp>
        <p:nvSpPr>
          <p:cNvPr id="256016" name="Text Box 16">
            <a:extLst>
              <a:ext uri="{FF2B5EF4-FFF2-40B4-BE49-F238E27FC236}">
                <a16:creationId xmlns:a16="http://schemas.microsoft.com/office/drawing/2014/main" id="{73735783-9077-4F48-BFD2-63EFDBE44C83}"/>
              </a:ext>
            </a:extLst>
          </p:cNvPr>
          <p:cNvSpPr txBox="1">
            <a:spLocks noChangeArrowheads="1"/>
          </p:cNvSpPr>
          <p:nvPr/>
        </p:nvSpPr>
        <p:spPr bwMode="auto">
          <a:xfrm>
            <a:off x="455252" y="5846076"/>
            <a:ext cx="7789156" cy="830997"/>
          </a:xfrm>
          <a:prstGeom prst="rect">
            <a:avLst/>
          </a:prstGeom>
          <a:ln>
            <a:solidFill>
              <a:srgbClr val="FF0000"/>
            </a:solidFill>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marL="176213" indent="-176213" eaLnBrk="1" hangingPunct="1">
              <a:spcBef>
                <a:spcPct val="50000"/>
              </a:spcBef>
              <a:buClr>
                <a:srgbClr val="00CC00"/>
              </a:buClr>
              <a:buFont typeface="Wingdings" pitchFamily="2" charset="2"/>
              <a:buNone/>
              <a:defRPr/>
            </a:pPr>
            <a:r>
              <a:rPr lang="ja-JP" altLang="en-US" sz="2400" dirty="0">
                <a:solidFill>
                  <a:srgbClr val="FF0000"/>
                </a:solidFill>
                <a:latin typeface="+mj-ea"/>
                <a:ea typeface="+mj-ea"/>
              </a:rPr>
              <a:t>　廃止により施用者，研究者がいなくなる場合は残余麻薬届等の提出が必要</a:t>
            </a:r>
          </a:p>
        </p:txBody>
      </p:sp>
      <p:sp>
        <p:nvSpPr>
          <p:cNvPr id="15" name="正方形/長方形 14">
            <a:extLst>
              <a:ext uri="{FF2B5EF4-FFF2-40B4-BE49-F238E27FC236}">
                <a16:creationId xmlns:a16="http://schemas.microsoft.com/office/drawing/2014/main" id="{C8A2E281-CD79-4553-A2A6-A822DF0DF63F}"/>
              </a:ext>
            </a:extLst>
          </p:cNvPr>
          <p:cNvSpPr/>
          <p:nvPr/>
        </p:nvSpPr>
        <p:spPr>
          <a:xfrm>
            <a:off x="468313" y="643127"/>
            <a:ext cx="7414766" cy="523220"/>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j-ea"/>
                <a:ea typeface="+mj-ea"/>
              </a:rPr>
              <a:t>麻向法 第７条（麻薬取扱者業務（研究）廃止届） </a:t>
            </a:r>
            <a:endParaRPr lang="en-US" altLang="ja-JP" sz="2800" dirty="0">
              <a:latin typeface="+mj-ea"/>
              <a:ea typeface="+mj-ea"/>
            </a:endParaRPr>
          </a:p>
        </p:txBody>
      </p:sp>
      <p:sp>
        <p:nvSpPr>
          <p:cNvPr id="10" name="スライド番号プレースホルダ 11">
            <a:extLst>
              <a:ext uri="{FF2B5EF4-FFF2-40B4-BE49-F238E27FC236}">
                <a16:creationId xmlns:a16="http://schemas.microsoft.com/office/drawing/2014/main" id="{764419BF-CA9A-4950-95C5-3FF44154950E}"/>
              </a:ext>
            </a:extLst>
          </p:cNvPr>
          <p:cNvSpPr>
            <a:spLocks noGrp="1"/>
          </p:cNvSpPr>
          <p:nvPr>
            <p:ph type="sldNum" sz="quarter" idx="12"/>
          </p:nvPr>
        </p:nvSpPr>
        <p:spPr bwMode="auto">
          <a:xfrm>
            <a:off x="7960978" y="6311214"/>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6CA8E969-1A9A-4316-9C67-675028A53955}"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37</a:t>
            </a:fld>
            <a:endParaRPr kumimoji="0" lang="en-US" altLang="ja-JP" sz="1800" dirty="0">
              <a:solidFill>
                <a:srgbClr val="42424F"/>
              </a:solidFill>
              <a:latin typeface="Arial" panose="020B0604020202020204" pitchFamily="34" charset="0"/>
              <a:ea typeface="ＭＳ Ｐゴシック" panose="020B0600070205080204" pitchFamily="50" charset="-128"/>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6">
            <a:extLst>
              <a:ext uri="{FF2B5EF4-FFF2-40B4-BE49-F238E27FC236}">
                <a16:creationId xmlns:a16="http://schemas.microsoft.com/office/drawing/2014/main" id="{16EC044B-4938-4A4F-842C-D1A6869D5266}"/>
              </a:ext>
            </a:extLst>
          </p:cNvPr>
          <p:cNvSpPr txBox="1">
            <a:spLocks noChangeArrowheads="1"/>
          </p:cNvSpPr>
          <p:nvPr/>
        </p:nvSpPr>
        <p:spPr bwMode="auto">
          <a:xfrm>
            <a:off x="701675" y="1665288"/>
            <a:ext cx="7223125" cy="1200329"/>
          </a:xfrm>
          <a:prstGeom prst="rect">
            <a:avLst/>
          </a:prstGeom>
          <a:noFill/>
          <a:ln w="28575">
            <a:solidFill>
              <a:srgbClr val="FF0000"/>
            </a:solidFill>
            <a:miter lim="800000"/>
            <a:headEnd/>
            <a:tailEnd/>
          </a:ln>
        </p:spPr>
        <p:txBody>
          <a:bodyPr wrap="square">
            <a:spAutoFit/>
          </a:bodyPr>
          <a:lstStyle/>
          <a:p>
            <a:pPr eaLnBrk="1" hangingPunct="1">
              <a:spcBef>
                <a:spcPct val="50000"/>
              </a:spcBef>
              <a:buClr>
                <a:srgbClr val="00CC00"/>
              </a:buClr>
              <a:buFont typeface="Wingdings" pitchFamily="2" charset="2"/>
              <a:buNone/>
              <a:defRPr/>
            </a:pPr>
            <a:r>
              <a:rPr lang="ja-JP" altLang="en-US" sz="2400" dirty="0">
                <a:solidFill>
                  <a:srgbClr val="FF0000"/>
                </a:solidFill>
                <a:effectLst>
                  <a:outerShdw blurRad="38100" dist="38100" dir="2700000" algn="tl">
                    <a:srgbClr val="000000">
                      <a:alpha val="43137"/>
                    </a:srgbClr>
                  </a:outerShdw>
                </a:effectLst>
                <a:latin typeface="+mj-ea"/>
                <a:ea typeface="+mj-ea"/>
              </a:rPr>
              <a:t>　</a:t>
            </a:r>
            <a:r>
              <a:rPr lang="ja-JP" altLang="en-US" sz="2400" dirty="0">
                <a:latin typeface="+mj-ea"/>
                <a:ea typeface="+mj-ea"/>
              </a:rPr>
              <a:t>麻薬取扱者は，</a:t>
            </a:r>
            <a:r>
              <a:rPr lang="ja-JP" altLang="en-US" sz="2400" dirty="0">
                <a:solidFill>
                  <a:srgbClr val="FF0000"/>
                </a:solidFill>
                <a:latin typeface="+mj-ea"/>
                <a:ea typeface="+mj-ea"/>
              </a:rPr>
              <a:t>その免許の有効期間が満了し，</a:t>
            </a:r>
            <a:r>
              <a:rPr lang="ja-JP" altLang="en-US" sz="2400" dirty="0">
                <a:latin typeface="+mj-ea"/>
                <a:ea typeface="+mj-ea"/>
              </a:rPr>
              <a:t>又は第</a:t>
            </a:r>
            <a:r>
              <a:rPr lang="en-US" altLang="ja-JP" sz="2400" dirty="0">
                <a:latin typeface="+mj-ea"/>
                <a:ea typeface="+mj-ea"/>
              </a:rPr>
              <a:t>51</a:t>
            </a:r>
            <a:r>
              <a:rPr lang="ja-JP" altLang="en-US" sz="2400" dirty="0">
                <a:latin typeface="+mj-ea"/>
                <a:ea typeface="+mj-ea"/>
              </a:rPr>
              <a:t>条第１項の規定により免許を取り消されたときは，</a:t>
            </a:r>
            <a:r>
              <a:rPr lang="ja-JP" altLang="en-US" sz="2400" u="sng" dirty="0">
                <a:solidFill>
                  <a:srgbClr val="FF0000"/>
                </a:solidFill>
                <a:latin typeface="+mj-ea"/>
                <a:ea typeface="+mj-ea"/>
              </a:rPr>
              <a:t>１５日以内</a:t>
            </a:r>
            <a:r>
              <a:rPr lang="ja-JP" altLang="en-US" sz="2400" dirty="0">
                <a:latin typeface="+mj-ea"/>
                <a:ea typeface="+mj-ea"/>
              </a:rPr>
              <a:t>に，その免許証を返納しなければならない。</a:t>
            </a:r>
          </a:p>
        </p:txBody>
      </p:sp>
      <p:sp>
        <p:nvSpPr>
          <p:cNvPr id="27652" name="Text Box 7">
            <a:extLst>
              <a:ext uri="{FF2B5EF4-FFF2-40B4-BE49-F238E27FC236}">
                <a16:creationId xmlns:a16="http://schemas.microsoft.com/office/drawing/2014/main" id="{068FDAE3-2268-46BF-84D4-917AB58A164C}"/>
              </a:ext>
            </a:extLst>
          </p:cNvPr>
          <p:cNvSpPr txBox="1">
            <a:spLocks noChangeArrowheads="1"/>
          </p:cNvSpPr>
          <p:nvPr/>
        </p:nvSpPr>
        <p:spPr bwMode="auto">
          <a:xfrm>
            <a:off x="611560" y="3366733"/>
            <a:ext cx="4608512" cy="523875"/>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800" dirty="0">
                <a:solidFill>
                  <a:srgbClr val="002060"/>
                </a:solidFill>
                <a:latin typeface="+mj-ea"/>
                <a:ea typeface="+mj-ea"/>
              </a:rPr>
              <a:t>　業務廃止届とは異なります</a:t>
            </a:r>
          </a:p>
        </p:txBody>
      </p:sp>
      <p:sp>
        <p:nvSpPr>
          <p:cNvPr id="256011" name="Text Box 11">
            <a:extLst>
              <a:ext uri="{FF2B5EF4-FFF2-40B4-BE49-F238E27FC236}">
                <a16:creationId xmlns:a16="http://schemas.microsoft.com/office/drawing/2014/main" id="{6D694377-B192-4A71-B5EF-32DB8136871A}"/>
              </a:ext>
            </a:extLst>
          </p:cNvPr>
          <p:cNvSpPr txBox="1">
            <a:spLocks noChangeArrowheads="1"/>
          </p:cNvSpPr>
          <p:nvPr/>
        </p:nvSpPr>
        <p:spPr bwMode="auto">
          <a:xfrm>
            <a:off x="900113" y="4724400"/>
            <a:ext cx="7416800" cy="461963"/>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u="sng" dirty="0">
                <a:latin typeface="+mj-ea"/>
                <a:ea typeface="+mj-ea"/>
              </a:rPr>
              <a:t>翌年１月１日以降も継続される方も返納届を提出する。</a:t>
            </a:r>
          </a:p>
        </p:txBody>
      </p:sp>
      <p:sp>
        <p:nvSpPr>
          <p:cNvPr id="256016" name="Text Box 16">
            <a:extLst>
              <a:ext uri="{FF2B5EF4-FFF2-40B4-BE49-F238E27FC236}">
                <a16:creationId xmlns:a16="http://schemas.microsoft.com/office/drawing/2014/main" id="{9C83BB1E-1E3A-44C8-806A-5460F9C03BB9}"/>
              </a:ext>
            </a:extLst>
          </p:cNvPr>
          <p:cNvSpPr txBox="1">
            <a:spLocks noChangeArrowheads="1"/>
          </p:cNvSpPr>
          <p:nvPr/>
        </p:nvSpPr>
        <p:spPr bwMode="auto">
          <a:xfrm>
            <a:off x="713365" y="5447566"/>
            <a:ext cx="7717270" cy="830997"/>
          </a:xfrm>
          <a:prstGeom prst="rect">
            <a:avLst/>
          </a:prstGeom>
          <a:noFill/>
          <a:ln>
            <a:solidFill>
              <a:srgbClr val="FF0000"/>
            </a:solidFill>
            <a:headEnd/>
            <a:tailEnd/>
          </a:ln>
        </p:spPr>
        <p:style>
          <a:lnRef idx="2">
            <a:schemeClr val="accent4"/>
          </a:lnRef>
          <a:fillRef idx="1">
            <a:schemeClr val="lt1"/>
          </a:fillRef>
          <a:effectRef idx="0">
            <a:schemeClr val="accent4"/>
          </a:effectRef>
          <a:fontRef idx="minor">
            <a:schemeClr val="dk1"/>
          </a:fontRef>
        </p:style>
        <p:txBody>
          <a:bodyPr>
            <a:spAutoFit/>
          </a:bodyPr>
          <a:lstStyle/>
          <a:p>
            <a:pPr marL="176213" indent="-176213" eaLnBrk="1" hangingPunct="1">
              <a:spcBef>
                <a:spcPct val="50000"/>
              </a:spcBef>
              <a:buClr>
                <a:srgbClr val="00CC00"/>
              </a:buClr>
              <a:buFont typeface="Wingdings" pitchFamily="2" charset="2"/>
              <a:buNone/>
              <a:defRPr/>
            </a:pPr>
            <a:r>
              <a:rPr lang="ja-JP" altLang="en-US" sz="2400" dirty="0">
                <a:solidFill>
                  <a:srgbClr val="FF0000"/>
                </a:solidFill>
                <a:latin typeface="+mj-ea"/>
                <a:ea typeface="+mj-ea"/>
              </a:rPr>
              <a:t>　返納により麻薬施用者，麻薬研究者がいなくなる場合は残余麻薬届等の提出が必要</a:t>
            </a:r>
          </a:p>
        </p:txBody>
      </p:sp>
      <p:sp>
        <p:nvSpPr>
          <p:cNvPr id="12" name="AutoShape 16">
            <a:extLst>
              <a:ext uri="{FF2B5EF4-FFF2-40B4-BE49-F238E27FC236}">
                <a16:creationId xmlns:a16="http://schemas.microsoft.com/office/drawing/2014/main" id="{0AA13F57-8525-46D2-A3E4-9EB391B74936}"/>
              </a:ext>
            </a:extLst>
          </p:cNvPr>
          <p:cNvSpPr>
            <a:spLocks noChangeArrowheads="1"/>
          </p:cNvSpPr>
          <p:nvPr/>
        </p:nvSpPr>
        <p:spPr bwMode="auto">
          <a:xfrm>
            <a:off x="5334316" y="3589337"/>
            <a:ext cx="3352483" cy="878185"/>
          </a:xfrm>
          <a:prstGeom prst="wedgeRoundRectCallout">
            <a:avLst>
              <a:gd name="adj1" fmla="val -64404"/>
              <a:gd name="adj2" fmla="val -34767"/>
              <a:gd name="adj3" fmla="val 16667"/>
            </a:avLst>
          </a:prstGeom>
          <a:solidFill>
            <a:schemeClr val="accent4"/>
          </a:solidFill>
          <a:ln>
            <a:solidFill>
              <a:schemeClr val="accent4"/>
            </a:solidFill>
            <a:headEnd/>
            <a:tailEnd/>
          </a:ln>
        </p:spPr>
        <p:style>
          <a:lnRef idx="2">
            <a:schemeClr val="accent4"/>
          </a:lnRef>
          <a:fillRef idx="1">
            <a:schemeClr val="lt1"/>
          </a:fillRef>
          <a:effectRef idx="0">
            <a:schemeClr val="accent4"/>
          </a:effectRef>
          <a:fontRef idx="minor">
            <a:schemeClr val="dk1"/>
          </a:fontRef>
        </p:style>
        <p:txBody>
          <a:bodyPr anchor="ctr"/>
          <a:lstStyle/>
          <a:p>
            <a:pPr eaLnBrk="1" hangingPunct="1">
              <a:defRPr/>
            </a:pPr>
            <a:r>
              <a:rPr lang="ja-JP" altLang="en-US" sz="2400" dirty="0">
                <a:latin typeface="+mj-ea"/>
                <a:ea typeface="+mj-ea"/>
              </a:rPr>
              <a:t>業務廃止は有効期限内の廃止</a:t>
            </a:r>
          </a:p>
        </p:txBody>
      </p:sp>
      <p:sp>
        <p:nvSpPr>
          <p:cNvPr id="54286" name="スライド番号プレースホルダ 10">
            <a:extLst>
              <a:ext uri="{FF2B5EF4-FFF2-40B4-BE49-F238E27FC236}">
                <a16:creationId xmlns:a16="http://schemas.microsoft.com/office/drawing/2014/main" id="{DE79BA17-8401-4379-B414-6D3DF3CAC57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8F18A3E1-3B7E-4B73-828D-4D180D3626CF}"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38</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
        <p:nvSpPr>
          <p:cNvPr id="14" name="正方形/長方形 13">
            <a:extLst>
              <a:ext uri="{FF2B5EF4-FFF2-40B4-BE49-F238E27FC236}">
                <a16:creationId xmlns:a16="http://schemas.microsoft.com/office/drawing/2014/main" id="{ABF911B3-55D6-467D-981D-46D71A82B555}"/>
              </a:ext>
            </a:extLst>
          </p:cNvPr>
          <p:cNvSpPr/>
          <p:nvPr/>
        </p:nvSpPr>
        <p:spPr>
          <a:xfrm>
            <a:off x="455130" y="869063"/>
            <a:ext cx="5628916" cy="523220"/>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j-ea"/>
                <a:ea typeface="+mj-ea"/>
              </a:rPr>
              <a:t>麻向法 第８条（麻薬免許証返納届） </a:t>
            </a:r>
            <a:endParaRPr lang="en-US" altLang="ja-JP" sz="2800" dirty="0">
              <a:latin typeface="+mj-ea"/>
              <a:ea typeface="+mj-e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6">
            <a:extLst>
              <a:ext uri="{FF2B5EF4-FFF2-40B4-BE49-F238E27FC236}">
                <a16:creationId xmlns:a16="http://schemas.microsoft.com/office/drawing/2014/main" id="{323828AA-D1DE-46BE-9A79-C8D492F9E74B}"/>
              </a:ext>
            </a:extLst>
          </p:cNvPr>
          <p:cNvSpPr txBox="1">
            <a:spLocks noChangeArrowheads="1"/>
          </p:cNvSpPr>
          <p:nvPr/>
        </p:nvSpPr>
        <p:spPr bwMode="auto">
          <a:xfrm>
            <a:off x="862013" y="1512888"/>
            <a:ext cx="7562850" cy="1200150"/>
          </a:xfrm>
          <a:prstGeom prst="rect">
            <a:avLst/>
          </a:prstGeom>
          <a:noFill/>
          <a:ln w="28575">
            <a:solidFill>
              <a:srgbClr val="FF0000"/>
            </a:solidFill>
            <a:miter lim="800000"/>
            <a:headEnd/>
            <a:tailEnd/>
          </a:ln>
        </p:spPr>
        <p:txBody>
          <a:bodyPr>
            <a:spAutoFit/>
          </a:bodyPr>
          <a:lstStyle/>
          <a:p>
            <a:pPr eaLnBrk="1" hangingPunct="1">
              <a:spcBef>
                <a:spcPct val="50000"/>
              </a:spcBef>
              <a:buClr>
                <a:srgbClr val="00CC00"/>
              </a:buClr>
              <a:buFont typeface="Wingdings" pitchFamily="2" charset="2"/>
              <a:buNone/>
              <a:defRPr/>
            </a:pPr>
            <a:r>
              <a:rPr lang="ja-JP" altLang="en-US" sz="2400" dirty="0">
                <a:latin typeface="+mj-ea"/>
                <a:ea typeface="+mj-ea"/>
              </a:rPr>
              <a:t>　麻薬営業者，麻薬診療施設及び麻薬研究施設でなくなったときは，</a:t>
            </a:r>
            <a:r>
              <a:rPr lang="ja-JP" altLang="en-US" sz="2400" u="sng" dirty="0">
                <a:solidFill>
                  <a:srgbClr val="FF0000"/>
                </a:solidFill>
                <a:latin typeface="+mj-ea"/>
                <a:ea typeface="+mj-ea"/>
              </a:rPr>
              <a:t>１５日以内</a:t>
            </a:r>
            <a:r>
              <a:rPr lang="ja-JP" altLang="en-US" sz="2400" dirty="0">
                <a:latin typeface="+mj-ea"/>
                <a:ea typeface="+mj-ea"/>
              </a:rPr>
              <a:t>に現に所有する麻薬の品名及び数量を届け出なければならない。</a:t>
            </a:r>
          </a:p>
        </p:txBody>
      </p:sp>
      <p:sp>
        <p:nvSpPr>
          <p:cNvPr id="14" name="Text Box 8">
            <a:extLst>
              <a:ext uri="{FF2B5EF4-FFF2-40B4-BE49-F238E27FC236}">
                <a16:creationId xmlns:a16="http://schemas.microsoft.com/office/drawing/2014/main" id="{20A0B908-86A8-444B-A7D4-E752F70C4766}"/>
              </a:ext>
            </a:extLst>
          </p:cNvPr>
          <p:cNvSpPr txBox="1">
            <a:spLocks noChangeArrowheads="1"/>
          </p:cNvSpPr>
          <p:nvPr/>
        </p:nvSpPr>
        <p:spPr bwMode="auto">
          <a:xfrm>
            <a:off x="1258888" y="3560763"/>
            <a:ext cx="7416800" cy="461962"/>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dirty="0">
                <a:latin typeface="+mj-ea"/>
                <a:ea typeface="+mj-ea"/>
              </a:rPr>
              <a:t>・法人化の場合</a:t>
            </a:r>
          </a:p>
        </p:txBody>
      </p:sp>
      <p:sp>
        <p:nvSpPr>
          <p:cNvPr id="15" name="Text Box 9">
            <a:extLst>
              <a:ext uri="{FF2B5EF4-FFF2-40B4-BE49-F238E27FC236}">
                <a16:creationId xmlns:a16="http://schemas.microsoft.com/office/drawing/2014/main" id="{97EA2113-9FC8-41AB-BFD5-DC8A4C83917D}"/>
              </a:ext>
            </a:extLst>
          </p:cNvPr>
          <p:cNvSpPr txBox="1">
            <a:spLocks noChangeArrowheads="1"/>
          </p:cNvSpPr>
          <p:nvPr/>
        </p:nvSpPr>
        <p:spPr bwMode="auto">
          <a:xfrm>
            <a:off x="1258888" y="3930650"/>
            <a:ext cx="7416800" cy="457200"/>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dirty="0">
                <a:latin typeface="+mj-ea"/>
                <a:ea typeface="+mj-ea"/>
              </a:rPr>
              <a:t>・施設移転の場合</a:t>
            </a:r>
          </a:p>
        </p:txBody>
      </p:sp>
      <p:sp>
        <p:nvSpPr>
          <p:cNvPr id="16" name="Text Box 8">
            <a:extLst>
              <a:ext uri="{FF2B5EF4-FFF2-40B4-BE49-F238E27FC236}">
                <a16:creationId xmlns:a16="http://schemas.microsoft.com/office/drawing/2014/main" id="{8F0C8128-A28C-4789-A36C-865EED43FDB6}"/>
              </a:ext>
            </a:extLst>
          </p:cNvPr>
          <p:cNvSpPr txBox="1">
            <a:spLocks noChangeArrowheads="1"/>
          </p:cNvSpPr>
          <p:nvPr/>
        </p:nvSpPr>
        <p:spPr bwMode="auto">
          <a:xfrm>
            <a:off x="1273175" y="2836863"/>
            <a:ext cx="7416800" cy="830262"/>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dirty="0">
                <a:latin typeface="+mj-ea"/>
                <a:ea typeface="+mj-ea"/>
              </a:rPr>
              <a:t>・業務廃止又は返納により麻薬施用者，麻薬研究者が　いなくなる場合</a:t>
            </a:r>
          </a:p>
        </p:txBody>
      </p:sp>
      <p:sp>
        <p:nvSpPr>
          <p:cNvPr id="18" name="Text Box 6">
            <a:extLst>
              <a:ext uri="{FF2B5EF4-FFF2-40B4-BE49-F238E27FC236}">
                <a16:creationId xmlns:a16="http://schemas.microsoft.com/office/drawing/2014/main" id="{775E0069-45ED-46A4-AE81-C4B9A0A6F093}"/>
              </a:ext>
            </a:extLst>
          </p:cNvPr>
          <p:cNvSpPr txBox="1">
            <a:spLocks noChangeArrowheads="1"/>
          </p:cNvSpPr>
          <p:nvPr/>
        </p:nvSpPr>
        <p:spPr bwMode="auto">
          <a:xfrm>
            <a:off x="969963" y="5341938"/>
            <a:ext cx="7346950" cy="1108075"/>
          </a:xfrm>
          <a:prstGeom prst="rect">
            <a:avLst/>
          </a:prstGeom>
          <a:noFill/>
          <a:ln w="28575">
            <a:solidFill>
              <a:srgbClr val="FF0000"/>
            </a:solidFill>
            <a:miter lim="800000"/>
            <a:headEnd/>
            <a:tailEnd/>
          </a:ln>
        </p:spPr>
        <p:txBody>
          <a:bodyPr>
            <a:spAutoFit/>
          </a:bodyPr>
          <a:lstStyle/>
          <a:p>
            <a:pPr eaLnBrk="1" hangingPunct="1">
              <a:spcBef>
                <a:spcPct val="50000"/>
              </a:spcBef>
              <a:buClr>
                <a:srgbClr val="00CC00"/>
              </a:buClr>
              <a:buFont typeface="Wingdings" pitchFamily="2" charset="2"/>
              <a:buNone/>
              <a:defRPr/>
            </a:pPr>
            <a:r>
              <a:rPr lang="ja-JP" altLang="en-US" sz="2200" dirty="0">
                <a:latin typeface="+mj-ea"/>
                <a:ea typeface="+mj-ea"/>
              </a:rPr>
              <a:t>　麻薬営業者，麻薬診療施設，麻薬研究施設でなくなり，所有する麻薬を他へ譲渡した場合は，</a:t>
            </a:r>
            <a:r>
              <a:rPr lang="ja-JP" altLang="en-US" sz="2200" u="sng" dirty="0">
                <a:solidFill>
                  <a:srgbClr val="FF0000"/>
                </a:solidFill>
                <a:latin typeface="+mj-ea"/>
                <a:ea typeface="+mj-ea"/>
              </a:rPr>
              <a:t>１５日以内</a:t>
            </a:r>
            <a:r>
              <a:rPr lang="ja-JP" altLang="en-US" sz="2200" dirty="0">
                <a:latin typeface="+mj-ea"/>
                <a:ea typeface="+mj-ea"/>
              </a:rPr>
              <a:t>に届け出なければならない。</a:t>
            </a:r>
          </a:p>
        </p:txBody>
      </p:sp>
      <p:sp>
        <p:nvSpPr>
          <p:cNvPr id="25" name="AutoShape 16">
            <a:extLst>
              <a:ext uri="{FF2B5EF4-FFF2-40B4-BE49-F238E27FC236}">
                <a16:creationId xmlns:a16="http://schemas.microsoft.com/office/drawing/2014/main" id="{B405F413-3D48-4D1F-826B-D57DC4A38A31}"/>
              </a:ext>
            </a:extLst>
          </p:cNvPr>
          <p:cNvSpPr>
            <a:spLocks noChangeArrowheads="1"/>
          </p:cNvSpPr>
          <p:nvPr/>
        </p:nvSpPr>
        <p:spPr bwMode="auto">
          <a:xfrm>
            <a:off x="4499992" y="3398798"/>
            <a:ext cx="4104456" cy="896655"/>
          </a:xfrm>
          <a:prstGeom prst="wedgeRoundRectCallout">
            <a:avLst>
              <a:gd name="adj1" fmla="val -74740"/>
              <a:gd name="adj2" fmla="val -34123"/>
              <a:gd name="adj3" fmla="val 16667"/>
            </a:avLst>
          </a:prstGeom>
          <a:solidFill>
            <a:schemeClr val="accent4"/>
          </a:solidFill>
          <a:ln>
            <a:headEnd/>
            <a:tailEnd/>
          </a:ln>
        </p:spPr>
        <p:style>
          <a:lnRef idx="2">
            <a:schemeClr val="accent4"/>
          </a:lnRef>
          <a:fillRef idx="1">
            <a:schemeClr val="lt1"/>
          </a:fillRef>
          <a:effectRef idx="0">
            <a:schemeClr val="accent4"/>
          </a:effectRef>
          <a:fontRef idx="minor">
            <a:schemeClr val="dk1"/>
          </a:fontRef>
        </p:style>
        <p:txBody>
          <a:bodyPr anchor="ctr"/>
          <a:lstStyle/>
          <a:p>
            <a:pPr eaLnBrk="1" hangingPunct="1">
              <a:defRPr/>
            </a:pPr>
            <a:r>
              <a:rPr lang="en-US" altLang="ja-JP" sz="2400" u="sng" dirty="0">
                <a:solidFill>
                  <a:srgbClr val="FF0000"/>
                </a:solidFill>
                <a:latin typeface="+mj-ea"/>
                <a:ea typeface="+mj-ea"/>
              </a:rPr>
              <a:t>50</a:t>
            </a:r>
            <a:r>
              <a:rPr lang="ja-JP" altLang="en-US" sz="2400" u="sng" dirty="0">
                <a:solidFill>
                  <a:srgbClr val="FF0000"/>
                </a:solidFill>
                <a:latin typeface="+mj-ea"/>
                <a:ea typeface="+mj-ea"/>
              </a:rPr>
              <a:t>日以内</a:t>
            </a:r>
            <a:r>
              <a:rPr lang="ja-JP" altLang="en-US" sz="2400" dirty="0">
                <a:latin typeface="+mj-ea"/>
                <a:ea typeface="+mj-ea"/>
              </a:rPr>
              <a:t>に残余麻薬を譲渡するか廃棄を行う</a:t>
            </a:r>
          </a:p>
        </p:txBody>
      </p:sp>
      <p:sp>
        <p:nvSpPr>
          <p:cNvPr id="56336" name="スライド番号プレースホルダ 21">
            <a:extLst>
              <a:ext uri="{FF2B5EF4-FFF2-40B4-BE49-F238E27FC236}">
                <a16:creationId xmlns:a16="http://schemas.microsoft.com/office/drawing/2014/main" id="{588CC561-548E-4E9B-8636-C7DA025F620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6C1F73F7-3CA5-4D50-BE19-1FCDCADC0A79}"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39</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
        <p:nvSpPr>
          <p:cNvPr id="22" name="正方形/長方形 21">
            <a:extLst>
              <a:ext uri="{FF2B5EF4-FFF2-40B4-BE49-F238E27FC236}">
                <a16:creationId xmlns:a16="http://schemas.microsoft.com/office/drawing/2014/main" id="{55C5D89A-37BF-4EC0-8291-A8F6955CCFCE}"/>
              </a:ext>
            </a:extLst>
          </p:cNvPr>
          <p:cNvSpPr/>
          <p:nvPr/>
        </p:nvSpPr>
        <p:spPr>
          <a:xfrm>
            <a:off x="611188" y="823345"/>
            <a:ext cx="4608884" cy="523220"/>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j-ea"/>
                <a:ea typeface="+mj-ea"/>
              </a:rPr>
              <a:t>麻向法 第</a:t>
            </a:r>
            <a:r>
              <a:rPr lang="en-US" altLang="ja-JP" sz="2800" dirty="0">
                <a:latin typeface="+mj-ea"/>
                <a:ea typeface="+mj-ea"/>
              </a:rPr>
              <a:t>36</a:t>
            </a:r>
            <a:r>
              <a:rPr lang="ja-JP" altLang="en-US" sz="2800" dirty="0">
                <a:latin typeface="+mj-ea"/>
                <a:ea typeface="+mj-ea"/>
              </a:rPr>
              <a:t>条（残余麻薬届） </a:t>
            </a:r>
            <a:endParaRPr lang="en-US" altLang="ja-JP" sz="2800" dirty="0">
              <a:latin typeface="+mj-ea"/>
              <a:ea typeface="+mj-ea"/>
            </a:endParaRPr>
          </a:p>
        </p:txBody>
      </p:sp>
      <p:sp>
        <p:nvSpPr>
          <p:cNvPr id="23" name="正方形/長方形 22">
            <a:extLst>
              <a:ext uri="{FF2B5EF4-FFF2-40B4-BE49-F238E27FC236}">
                <a16:creationId xmlns:a16="http://schemas.microsoft.com/office/drawing/2014/main" id="{D1C86646-E63C-4963-BD95-85D236190688}"/>
              </a:ext>
            </a:extLst>
          </p:cNvPr>
          <p:cNvSpPr/>
          <p:nvPr/>
        </p:nvSpPr>
        <p:spPr>
          <a:xfrm>
            <a:off x="611188" y="4611965"/>
            <a:ext cx="6265068" cy="523220"/>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j-ea"/>
                <a:ea typeface="+mj-ea"/>
              </a:rPr>
              <a:t>麻向法 第</a:t>
            </a:r>
            <a:r>
              <a:rPr lang="en-US" altLang="ja-JP" sz="2800" dirty="0">
                <a:latin typeface="+mj-ea"/>
                <a:ea typeface="+mj-ea"/>
              </a:rPr>
              <a:t>36</a:t>
            </a:r>
            <a:r>
              <a:rPr lang="ja-JP" altLang="en-US" sz="2800" dirty="0">
                <a:latin typeface="+mj-ea"/>
                <a:ea typeface="+mj-ea"/>
              </a:rPr>
              <a:t>条第３項（残余麻薬譲渡届） </a:t>
            </a:r>
            <a:endParaRPr lang="en-US" altLang="ja-JP" sz="2800" dirty="0">
              <a:latin typeface="+mj-ea"/>
              <a:ea typeface="+mj-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番号プレースホルダー 3">
            <a:extLst>
              <a:ext uri="{FF2B5EF4-FFF2-40B4-BE49-F238E27FC236}">
                <a16:creationId xmlns:a16="http://schemas.microsoft.com/office/drawing/2014/main" id="{5BBC3A37-A742-46A1-AEE0-157FED026E7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942D190F-9EC6-48CC-A45E-15452FD78F44}" type="slidenum">
              <a:rPr kumimoji="0" lang="en-US" altLang="ja-JP" smtClean="0">
                <a:solidFill>
                  <a:srgbClr val="42424F"/>
                </a:solidFill>
              </a:rPr>
              <a:pPr/>
              <a:t>4</a:t>
            </a:fld>
            <a:endParaRPr kumimoji="0" lang="en-US" altLang="ja-JP">
              <a:solidFill>
                <a:srgbClr val="42424F"/>
              </a:solidFill>
            </a:endParaRPr>
          </a:p>
        </p:txBody>
      </p:sp>
      <p:sp>
        <p:nvSpPr>
          <p:cNvPr id="79875" name="テキスト ボックス 5">
            <a:extLst>
              <a:ext uri="{FF2B5EF4-FFF2-40B4-BE49-F238E27FC236}">
                <a16:creationId xmlns:a16="http://schemas.microsoft.com/office/drawing/2014/main" id="{63C08619-1DC4-4974-8653-033BB10EE377}"/>
              </a:ext>
            </a:extLst>
          </p:cNvPr>
          <p:cNvSpPr txBox="1">
            <a:spLocks noChangeArrowheads="1"/>
          </p:cNvSpPr>
          <p:nvPr/>
        </p:nvSpPr>
        <p:spPr bwMode="auto">
          <a:xfrm>
            <a:off x="296717" y="1844824"/>
            <a:ext cx="8748713"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2800" dirty="0">
                <a:latin typeface="ＭＳ Ｐゴシック" panose="020B0600070205080204" pitchFamily="50" charset="-128"/>
                <a:ea typeface="ＭＳ Ｐゴシック" panose="020B0600070205080204" pitchFamily="50" charset="-128"/>
              </a:rPr>
              <a:t>　麻薬管理者・麻薬研究者は，</a:t>
            </a:r>
            <a:r>
              <a:rPr lang="ja-JP" altLang="en-US" sz="2800" dirty="0">
                <a:solidFill>
                  <a:srgbClr val="FF0000"/>
                </a:solidFill>
                <a:latin typeface="ＭＳ Ｐゴシック" panose="020B0600070205080204" pitchFamily="50" charset="-128"/>
                <a:ea typeface="ＭＳ Ｐゴシック" panose="020B0600070205080204" pitchFamily="50" charset="-128"/>
              </a:rPr>
              <a:t>毎年</a:t>
            </a:r>
            <a:r>
              <a:rPr lang="en-US" altLang="ja-JP" sz="2800" dirty="0">
                <a:solidFill>
                  <a:srgbClr val="FF0000"/>
                </a:solidFill>
                <a:latin typeface="ＭＳ Ｐゴシック" panose="020B0600070205080204" pitchFamily="50" charset="-128"/>
                <a:ea typeface="ＭＳ Ｐゴシック" panose="020B0600070205080204" pitchFamily="50" charset="-128"/>
              </a:rPr>
              <a:t>11</a:t>
            </a:r>
            <a:r>
              <a:rPr lang="ja-JP" altLang="en-US" sz="2800" dirty="0">
                <a:solidFill>
                  <a:srgbClr val="FF0000"/>
                </a:solidFill>
                <a:latin typeface="ＭＳ Ｐゴシック" panose="020B0600070205080204" pitchFamily="50" charset="-128"/>
                <a:ea typeface="ＭＳ Ｐゴシック" panose="020B0600070205080204" pitchFamily="50" charset="-128"/>
              </a:rPr>
              <a:t>月</a:t>
            </a:r>
            <a:r>
              <a:rPr lang="en-US" altLang="ja-JP" sz="2800" dirty="0">
                <a:solidFill>
                  <a:srgbClr val="FF0000"/>
                </a:solidFill>
                <a:latin typeface="ＭＳ Ｐゴシック" panose="020B0600070205080204" pitchFamily="50" charset="-128"/>
                <a:ea typeface="ＭＳ Ｐゴシック" panose="020B0600070205080204" pitchFamily="50" charset="-128"/>
              </a:rPr>
              <a:t>30</a:t>
            </a:r>
            <a:r>
              <a:rPr lang="ja-JP" altLang="en-US" sz="2800" dirty="0">
                <a:solidFill>
                  <a:srgbClr val="FF0000"/>
                </a:solidFill>
                <a:latin typeface="ＭＳ Ｐゴシック" panose="020B0600070205080204" pitchFamily="50" charset="-128"/>
                <a:ea typeface="ＭＳ Ｐゴシック" panose="020B0600070205080204" pitchFamily="50" charset="-128"/>
              </a:rPr>
              <a:t>日</a:t>
            </a:r>
            <a:r>
              <a:rPr lang="ja-JP" altLang="en-US" sz="2800" dirty="0">
                <a:latin typeface="ＭＳ Ｐゴシック" panose="020B0600070205080204" pitchFamily="50" charset="-128"/>
                <a:ea typeface="ＭＳ Ｐゴシック" panose="020B0600070205080204" pitchFamily="50" charset="-128"/>
              </a:rPr>
              <a:t>までに，次に掲げる事項を都道府県知事に届け出なければならない。</a:t>
            </a:r>
            <a:endParaRPr lang="en-US" altLang="ja-JP" sz="2800" dirty="0">
              <a:latin typeface="ＭＳ Ｐゴシック" panose="020B0600070205080204" pitchFamily="50" charset="-128"/>
              <a:ea typeface="ＭＳ Ｐゴシック" panose="020B0600070205080204" pitchFamily="50" charset="-128"/>
            </a:endParaRPr>
          </a:p>
          <a:p>
            <a:pPr eaLnBrk="1" hangingPunct="1">
              <a:spcBef>
                <a:spcPct val="0"/>
              </a:spcBef>
              <a:buClrTx/>
              <a:buSzTx/>
              <a:buFontTx/>
              <a:buNone/>
            </a:pPr>
            <a:endParaRPr lang="en-US" altLang="ja-JP" sz="1400" dirty="0">
              <a:latin typeface="ＭＳ Ｐゴシック" panose="020B0600070205080204" pitchFamily="50" charset="-128"/>
              <a:ea typeface="ＭＳ Ｐゴシック" panose="020B0600070205080204" pitchFamily="50" charset="-128"/>
            </a:endParaRPr>
          </a:p>
          <a:p>
            <a:pPr eaLnBrk="1" hangingPunct="1">
              <a:spcBef>
                <a:spcPct val="0"/>
              </a:spcBef>
              <a:buClrTx/>
              <a:buSzTx/>
              <a:buFontTx/>
              <a:buNone/>
            </a:pPr>
            <a:r>
              <a:rPr lang="ja-JP" altLang="en-US" sz="2800" dirty="0">
                <a:latin typeface="ＭＳ Ｐゴシック" panose="020B0600070205080204" pitchFamily="50" charset="-128"/>
                <a:ea typeface="ＭＳ Ｐゴシック" panose="020B0600070205080204" pitchFamily="50" charset="-128"/>
              </a:rPr>
              <a:t>（１）</a:t>
            </a:r>
            <a:r>
              <a:rPr lang="ja-JP" altLang="en-US" sz="2800" u="sng" dirty="0">
                <a:solidFill>
                  <a:srgbClr val="FF0000"/>
                </a:solidFill>
                <a:latin typeface="ＭＳ Ｐゴシック" panose="020B0600070205080204" pitchFamily="50" charset="-128"/>
                <a:ea typeface="ＭＳ Ｐゴシック" panose="020B0600070205080204" pitchFamily="50" charset="-128"/>
              </a:rPr>
              <a:t>前年の</a:t>
            </a:r>
            <a:r>
              <a:rPr lang="en-US" altLang="ja-JP" sz="2800" u="sng" dirty="0">
                <a:solidFill>
                  <a:srgbClr val="FF0000"/>
                </a:solidFill>
                <a:latin typeface="ＭＳ Ｐゴシック" panose="020B0600070205080204" pitchFamily="50" charset="-128"/>
                <a:ea typeface="ＭＳ Ｐゴシック" panose="020B0600070205080204" pitchFamily="50" charset="-128"/>
              </a:rPr>
              <a:t>10</a:t>
            </a:r>
            <a:r>
              <a:rPr lang="ja-JP" altLang="en-US" sz="2800" u="sng" dirty="0">
                <a:solidFill>
                  <a:srgbClr val="FF0000"/>
                </a:solidFill>
                <a:latin typeface="ＭＳ Ｐゴシック" panose="020B0600070205080204" pitchFamily="50" charset="-128"/>
                <a:ea typeface="ＭＳ Ｐゴシック" panose="020B0600070205080204" pitchFamily="50" charset="-128"/>
              </a:rPr>
              <a:t>月</a:t>
            </a:r>
            <a:r>
              <a:rPr lang="en-US" altLang="ja-JP" sz="2800" u="sng" dirty="0">
                <a:solidFill>
                  <a:srgbClr val="FF0000"/>
                </a:solidFill>
                <a:latin typeface="ＭＳ Ｐゴシック" panose="020B0600070205080204" pitchFamily="50" charset="-128"/>
                <a:ea typeface="ＭＳ Ｐゴシック" panose="020B0600070205080204" pitchFamily="50" charset="-128"/>
              </a:rPr>
              <a:t>1</a:t>
            </a:r>
            <a:r>
              <a:rPr lang="ja-JP" altLang="en-US" sz="2800" u="sng" dirty="0">
                <a:solidFill>
                  <a:srgbClr val="FF0000"/>
                </a:solidFill>
                <a:latin typeface="ＭＳ Ｐゴシック" panose="020B0600070205080204" pitchFamily="50" charset="-128"/>
                <a:ea typeface="ＭＳ Ｐゴシック" panose="020B0600070205080204" pitchFamily="50" charset="-128"/>
              </a:rPr>
              <a:t>日</a:t>
            </a:r>
            <a:r>
              <a:rPr lang="ja-JP" altLang="en-US" sz="2800" dirty="0">
                <a:latin typeface="ＭＳ Ｐゴシック" panose="020B0600070205080204" pitchFamily="50" charset="-128"/>
                <a:ea typeface="ＭＳ Ｐゴシック" panose="020B0600070205080204" pitchFamily="50" charset="-128"/>
              </a:rPr>
              <a:t>に</a:t>
            </a:r>
            <a:r>
              <a:rPr lang="ja-JP" altLang="en-US" sz="2800" dirty="0">
                <a:latin typeface="+mj-ea"/>
                <a:ea typeface="+mj-ea"/>
              </a:rPr>
              <a:t>所有した麻薬の</a:t>
            </a:r>
            <a:r>
              <a:rPr lang="ja-JP" altLang="en-US" sz="2800" u="sng" dirty="0">
                <a:solidFill>
                  <a:srgbClr val="FF0000"/>
                </a:solidFill>
                <a:latin typeface="+mj-ea"/>
                <a:ea typeface="+mj-ea"/>
              </a:rPr>
              <a:t>品名</a:t>
            </a:r>
            <a:r>
              <a:rPr lang="ja-JP" altLang="en-US" sz="2800" dirty="0">
                <a:latin typeface="+mj-ea"/>
                <a:ea typeface="+mj-ea"/>
              </a:rPr>
              <a:t>及び</a:t>
            </a:r>
            <a:r>
              <a:rPr lang="ja-JP" altLang="en-US" sz="2800" u="sng" dirty="0">
                <a:solidFill>
                  <a:srgbClr val="FF0000"/>
                </a:solidFill>
                <a:latin typeface="+mj-ea"/>
                <a:ea typeface="+mj-ea"/>
              </a:rPr>
              <a:t>数量</a:t>
            </a:r>
            <a:endParaRPr lang="en-US" altLang="ja-JP" sz="2800" u="sng" dirty="0">
              <a:solidFill>
                <a:srgbClr val="FF0000"/>
              </a:solidFill>
              <a:latin typeface="+mj-ea"/>
              <a:ea typeface="+mj-ea"/>
            </a:endParaRPr>
          </a:p>
          <a:p>
            <a:pPr eaLnBrk="1" hangingPunct="1">
              <a:spcBef>
                <a:spcPct val="0"/>
              </a:spcBef>
              <a:buClrTx/>
              <a:buSzTx/>
              <a:buFontTx/>
              <a:buNone/>
            </a:pPr>
            <a:r>
              <a:rPr lang="ja-JP" altLang="en-US" sz="2800" dirty="0">
                <a:latin typeface="ＭＳ Ｐゴシック" panose="020B0600070205080204" pitchFamily="50" charset="-128"/>
                <a:ea typeface="ＭＳ Ｐゴシック" panose="020B0600070205080204" pitchFamily="50" charset="-128"/>
              </a:rPr>
              <a:t>（２）</a:t>
            </a:r>
            <a:r>
              <a:rPr lang="ja-JP" altLang="en-US" sz="2800" u="sng" dirty="0">
                <a:solidFill>
                  <a:srgbClr val="FF0000"/>
                </a:solidFill>
                <a:latin typeface="ＭＳ Ｐゴシック" panose="020B0600070205080204" pitchFamily="50" charset="-128"/>
                <a:ea typeface="ＭＳ Ｐゴシック" panose="020B0600070205080204" pitchFamily="50" charset="-128"/>
              </a:rPr>
              <a:t>前年の</a:t>
            </a:r>
            <a:r>
              <a:rPr lang="en-US" altLang="ja-JP" sz="2800" u="sng" dirty="0">
                <a:solidFill>
                  <a:srgbClr val="FF0000"/>
                </a:solidFill>
                <a:latin typeface="ＭＳ Ｐゴシック" panose="020B0600070205080204" pitchFamily="50" charset="-128"/>
                <a:ea typeface="ＭＳ Ｐゴシック" panose="020B0600070205080204" pitchFamily="50" charset="-128"/>
              </a:rPr>
              <a:t>10</a:t>
            </a:r>
            <a:r>
              <a:rPr lang="ja-JP" altLang="en-US" sz="2800" u="sng" dirty="0">
                <a:solidFill>
                  <a:srgbClr val="FF0000"/>
                </a:solidFill>
                <a:latin typeface="ＭＳ Ｐゴシック" panose="020B0600070205080204" pitchFamily="50" charset="-128"/>
                <a:ea typeface="ＭＳ Ｐゴシック" panose="020B0600070205080204" pitchFamily="50" charset="-128"/>
              </a:rPr>
              <a:t>月</a:t>
            </a:r>
            <a:r>
              <a:rPr lang="en-US" altLang="ja-JP" sz="2800" u="sng" dirty="0">
                <a:solidFill>
                  <a:srgbClr val="FF0000"/>
                </a:solidFill>
                <a:latin typeface="ＭＳ Ｐゴシック" panose="020B0600070205080204" pitchFamily="50" charset="-128"/>
                <a:ea typeface="ＭＳ Ｐゴシック" panose="020B0600070205080204" pitchFamily="50" charset="-128"/>
              </a:rPr>
              <a:t>1</a:t>
            </a:r>
            <a:r>
              <a:rPr lang="ja-JP" altLang="en-US" sz="2800" u="sng" dirty="0">
                <a:solidFill>
                  <a:srgbClr val="FF0000"/>
                </a:solidFill>
                <a:latin typeface="ＭＳ Ｐゴシック" panose="020B0600070205080204" pitchFamily="50" charset="-128"/>
                <a:ea typeface="ＭＳ Ｐゴシック" panose="020B0600070205080204" pitchFamily="50" charset="-128"/>
              </a:rPr>
              <a:t>日からその年の</a:t>
            </a:r>
            <a:r>
              <a:rPr lang="en-US" altLang="ja-JP" sz="2800" u="sng" dirty="0">
                <a:solidFill>
                  <a:srgbClr val="FF0000"/>
                </a:solidFill>
                <a:latin typeface="ＭＳ Ｐゴシック" panose="020B0600070205080204" pitchFamily="50" charset="-128"/>
                <a:ea typeface="ＭＳ Ｐゴシック" panose="020B0600070205080204" pitchFamily="50" charset="-128"/>
              </a:rPr>
              <a:t>9</a:t>
            </a:r>
            <a:r>
              <a:rPr lang="ja-JP" altLang="en-US" sz="2800" u="sng" dirty="0">
                <a:solidFill>
                  <a:srgbClr val="FF0000"/>
                </a:solidFill>
                <a:latin typeface="ＭＳ Ｐゴシック" panose="020B0600070205080204" pitchFamily="50" charset="-128"/>
                <a:ea typeface="ＭＳ Ｐゴシック" panose="020B0600070205080204" pitchFamily="50" charset="-128"/>
              </a:rPr>
              <a:t>月</a:t>
            </a:r>
            <a:r>
              <a:rPr lang="en-US" altLang="ja-JP" sz="2800" u="sng" dirty="0">
                <a:solidFill>
                  <a:srgbClr val="FF0000"/>
                </a:solidFill>
                <a:latin typeface="ＭＳ Ｐゴシック" panose="020B0600070205080204" pitchFamily="50" charset="-128"/>
                <a:ea typeface="ＭＳ Ｐゴシック" panose="020B0600070205080204" pitchFamily="50" charset="-128"/>
              </a:rPr>
              <a:t>30</a:t>
            </a:r>
            <a:r>
              <a:rPr lang="ja-JP" altLang="en-US" sz="2800" u="sng" dirty="0">
                <a:solidFill>
                  <a:srgbClr val="FF0000"/>
                </a:solidFill>
                <a:latin typeface="ＭＳ Ｐゴシック" panose="020B0600070205080204" pitchFamily="50" charset="-128"/>
                <a:ea typeface="ＭＳ Ｐゴシック" panose="020B0600070205080204" pitchFamily="50" charset="-128"/>
              </a:rPr>
              <a:t>日までの間</a:t>
            </a:r>
            <a:r>
              <a:rPr lang="ja-JP" altLang="en-US" sz="2800" dirty="0">
                <a:latin typeface="ＭＳ Ｐゴシック" panose="020B0600070205080204" pitchFamily="50" charset="-128"/>
                <a:ea typeface="ＭＳ Ｐゴシック" panose="020B0600070205080204" pitchFamily="50" charset="-128"/>
              </a:rPr>
              <a:t>に</a:t>
            </a:r>
            <a:endParaRPr lang="en-US" altLang="ja-JP" sz="2800" dirty="0">
              <a:latin typeface="ＭＳ Ｐゴシック" panose="020B0600070205080204" pitchFamily="50" charset="-128"/>
              <a:ea typeface="ＭＳ Ｐゴシック" panose="020B0600070205080204" pitchFamily="50" charset="-128"/>
            </a:endParaRPr>
          </a:p>
          <a:p>
            <a:pPr eaLnBrk="1" hangingPunct="1">
              <a:spcBef>
                <a:spcPct val="0"/>
              </a:spcBef>
              <a:buClrTx/>
              <a:buSzTx/>
              <a:buFontTx/>
              <a:buNone/>
            </a:pPr>
            <a:r>
              <a:rPr lang="ja-JP" altLang="en-US" sz="2800" dirty="0">
                <a:latin typeface="ＭＳ Ｐゴシック" panose="020B0600070205080204" pitchFamily="50" charset="-128"/>
                <a:ea typeface="ＭＳ Ｐゴシック" panose="020B0600070205080204" pitchFamily="50" charset="-128"/>
              </a:rPr>
              <a:t>　　 譲り渡し，又は譲り受けた麻薬の品名および数量</a:t>
            </a:r>
            <a:endParaRPr lang="en-US" altLang="ja-JP" sz="2800" dirty="0">
              <a:latin typeface="ＭＳ Ｐゴシック" panose="020B0600070205080204" pitchFamily="50" charset="-128"/>
              <a:ea typeface="ＭＳ Ｐゴシック" panose="020B0600070205080204" pitchFamily="50" charset="-128"/>
            </a:endParaRPr>
          </a:p>
          <a:p>
            <a:pPr eaLnBrk="1" hangingPunct="1">
              <a:spcBef>
                <a:spcPct val="0"/>
              </a:spcBef>
              <a:buClrTx/>
              <a:buSzTx/>
              <a:buFontTx/>
              <a:buNone/>
            </a:pPr>
            <a:r>
              <a:rPr lang="ja-JP" altLang="en-US" sz="2800" dirty="0">
                <a:latin typeface="ＭＳ Ｐゴシック" panose="020B0600070205080204" pitchFamily="50" charset="-128"/>
                <a:ea typeface="ＭＳ Ｐゴシック" panose="020B0600070205080204" pitchFamily="50" charset="-128"/>
              </a:rPr>
              <a:t>（３）その年の</a:t>
            </a:r>
            <a:r>
              <a:rPr lang="en-US" altLang="ja-JP" sz="2800" dirty="0">
                <a:latin typeface="ＭＳ Ｐゴシック" panose="020B0600070205080204" pitchFamily="50" charset="-128"/>
                <a:ea typeface="ＭＳ Ｐゴシック" panose="020B0600070205080204" pitchFamily="50" charset="-128"/>
              </a:rPr>
              <a:t>9</a:t>
            </a:r>
            <a:r>
              <a:rPr lang="ja-JP" altLang="en-US" sz="2800" dirty="0">
                <a:latin typeface="ＭＳ Ｐゴシック" panose="020B0600070205080204" pitchFamily="50" charset="-128"/>
                <a:ea typeface="ＭＳ Ｐゴシック" panose="020B0600070205080204" pitchFamily="50" charset="-128"/>
              </a:rPr>
              <a:t>月</a:t>
            </a:r>
            <a:r>
              <a:rPr lang="en-US" altLang="ja-JP" sz="2800" dirty="0">
                <a:latin typeface="ＭＳ Ｐゴシック" panose="020B0600070205080204" pitchFamily="50" charset="-128"/>
                <a:ea typeface="ＭＳ Ｐゴシック" panose="020B0600070205080204" pitchFamily="50" charset="-128"/>
              </a:rPr>
              <a:t>30</a:t>
            </a:r>
            <a:r>
              <a:rPr lang="ja-JP" altLang="en-US" sz="2800" dirty="0">
                <a:latin typeface="ＭＳ Ｐゴシック" panose="020B0600070205080204" pitchFamily="50" charset="-128"/>
                <a:ea typeface="ＭＳ Ｐゴシック" panose="020B0600070205080204" pitchFamily="50" charset="-128"/>
              </a:rPr>
              <a:t>日に所有した麻薬の品名および数量</a:t>
            </a:r>
            <a:endParaRPr lang="en-US" altLang="ja-JP" sz="2800" dirty="0">
              <a:latin typeface="ＭＳ Ｐゴシック" panose="020B0600070205080204" pitchFamily="50" charset="-128"/>
              <a:ea typeface="ＭＳ Ｐゴシック" panose="020B0600070205080204" pitchFamily="50" charset="-128"/>
            </a:endParaRPr>
          </a:p>
          <a:p>
            <a:pPr eaLnBrk="1" hangingPunct="1">
              <a:spcBef>
                <a:spcPct val="0"/>
              </a:spcBef>
              <a:buClrTx/>
              <a:buSzTx/>
              <a:buFontTx/>
              <a:buNone/>
            </a:pPr>
            <a:endParaRPr lang="en-US" altLang="ja-JP" sz="2800" dirty="0">
              <a:latin typeface="ＭＳ Ｐゴシック" panose="020B0600070205080204" pitchFamily="50" charset="-128"/>
              <a:ea typeface="ＭＳ Ｐゴシック" panose="020B0600070205080204" pitchFamily="50" charset="-128"/>
            </a:endParaRPr>
          </a:p>
          <a:p>
            <a:pPr eaLnBrk="1" hangingPunct="1">
              <a:spcBef>
                <a:spcPct val="0"/>
              </a:spcBef>
              <a:buClrTx/>
              <a:buSzTx/>
              <a:buFontTx/>
              <a:buNone/>
            </a:pPr>
            <a:r>
              <a:rPr lang="ja-JP" altLang="en-US" sz="2800" dirty="0">
                <a:latin typeface="ＭＳ Ｐゴシック" panose="020B0600070205080204" pitchFamily="50" charset="-128"/>
                <a:ea typeface="ＭＳ Ｐゴシック" panose="020B0600070205080204" pitchFamily="50" charset="-128"/>
              </a:rPr>
              <a:t>　麻薬施用者が１名で，</a:t>
            </a:r>
            <a:r>
              <a:rPr lang="ja-JP" altLang="en-US" sz="2800" u="sng" dirty="0">
                <a:latin typeface="ＭＳ Ｐゴシック" panose="020B0600070205080204" pitchFamily="50" charset="-128"/>
                <a:ea typeface="ＭＳ Ｐゴシック" panose="020B0600070205080204" pitchFamily="50" charset="-128"/>
              </a:rPr>
              <a:t>麻薬管理者がいない</a:t>
            </a:r>
            <a:r>
              <a:rPr lang="ja-JP" altLang="en-US" sz="2800" dirty="0">
                <a:latin typeface="ＭＳ Ｐゴシック" panose="020B0600070205080204" pitchFamily="50" charset="-128"/>
                <a:ea typeface="ＭＳ Ｐゴシック" panose="020B0600070205080204" pitchFamily="50" charset="-128"/>
              </a:rPr>
              <a:t>麻薬業務所は，麻薬施用者が届け出を行ってください。</a:t>
            </a:r>
            <a:endParaRPr lang="en-US" altLang="ja-JP" sz="2800" dirty="0">
              <a:latin typeface="ＭＳ Ｐゴシック" panose="020B0600070205080204" pitchFamily="50" charset="-128"/>
              <a:ea typeface="ＭＳ Ｐゴシック" panose="020B0600070205080204" pitchFamily="50" charset="-128"/>
            </a:endParaRPr>
          </a:p>
        </p:txBody>
      </p:sp>
      <p:sp>
        <p:nvSpPr>
          <p:cNvPr id="13" name="正方形/長方形 12">
            <a:extLst>
              <a:ext uri="{FF2B5EF4-FFF2-40B4-BE49-F238E27FC236}">
                <a16:creationId xmlns:a16="http://schemas.microsoft.com/office/drawing/2014/main" id="{AAE703C7-A7BA-4143-9FE8-2166F2E4FE99}"/>
              </a:ext>
            </a:extLst>
          </p:cNvPr>
          <p:cNvSpPr/>
          <p:nvPr/>
        </p:nvSpPr>
        <p:spPr>
          <a:xfrm>
            <a:off x="91570" y="1087302"/>
            <a:ext cx="8953859" cy="523220"/>
          </a:xfrm>
          <a:prstGeom prst="rect">
            <a:avLst/>
          </a:prstGeom>
          <a:solidFill>
            <a:schemeClr val="accent4">
              <a:lumMod val="40000"/>
              <a:lumOff val="60000"/>
            </a:schemeClr>
          </a:solidFill>
          <a:effectLst>
            <a:outerShdw dist="38100" dir="5400000" algn="ctr" rotWithShape="0">
              <a:schemeClr val="accent4">
                <a:shade val="9000"/>
                <a:satMod val="105000"/>
                <a:alpha val="0"/>
              </a:scheme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eaLnBrk="1" hangingPunct="1">
              <a:defRPr/>
            </a:pPr>
            <a:r>
              <a:rPr lang="ja-JP" altLang="en-US" sz="2800" dirty="0">
                <a:latin typeface="+mj-ea"/>
                <a:ea typeface="+mj-ea"/>
              </a:rPr>
              <a:t>麻向法 第</a:t>
            </a:r>
            <a:r>
              <a:rPr lang="en-US" altLang="ja-JP" sz="2800" dirty="0">
                <a:latin typeface="+mj-ea"/>
                <a:ea typeface="+mj-ea"/>
              </a:rPr>
              <a:t>48</a:t>
            </a:r>
            <a:r>
              <a:rPr lang="ja-JP" altLang="en-US" sz="2800" dirty="0">
                <a:latin typeface="+mj-ea"/>
                <a:ea typeface="+mj-ea"/>
              </a:rPr>
              <a:t>条，第</a:t>
            </a:r>
            <a:r>
              <a:rPr lang="en-US" altLang="ja-JP" sz="2800" dirty="0">
                <a:latin typeface="+mj-ea"/>
                <a:ea typeface="+mj-ea"/>
              </a:rPr>
              <a:t>49</a:t>
            </a:r>
            <a:r>
              <a:rPr lang="ja-JP" altLang="en-US" sz="2800" dirty="0">
                <a:latin typeface="+mj-ea"/>
                <a:ea typeface="+mj-ea"/>
              </a:rPr>
              <a:t>条（麻薬管理者・麻薬研究者の届出） </a:t>
            </a:r>
            <a:endParaRPr lang="en-US" altLang="ja-JP" sz="2800" dirty="0">
              <a:latin typeface="+mj-ea"/>
              <a:ea typeface="+mj-ea"/>
            </a:endParaRPr>
          </a:p>
        </p:txBody>
      </p:sp>
      <p:sp>
        <p:nvSpPr>
          <p:cNvPr id="18" name="正方形/長方形 17">
            <a:extLst>
              <a:ext uri="{FF2B5EF4-FFF2-40B4-BE49-F238E27FC236}">
                <a16:creationId xmlns:a16="http://schemas.microsoft.com/office/drawing/2014/main" id="{7AA9C5DE-2FDA-4913-ADEA-ED84801CEB9A}"/>
              </a:ext>
            </a:extLst>
          </p:cNvPr>
          <p:cNvSpPr/>
          <p:nvPr/>
        </p:nvSpPr>
        <p:spPr>
          <a:xfrm>
            <a:off x="0" y="0"/>
            <a:ext cx="9144000" cy="76470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麻薬年間届</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a:extLst>
              <a:ext uri="{FF2B5EF4-FFF2-40B4-BE49-F238E27FC236}">
                <a16:creationId xmlns:a16="http://schemas.microsoft.com/office/drawing/2014/main" id="{7BC18179-7702-4130-93AB-E262F3DD904E}"/>
              </a:ext>
            </a:extLst>
          </p:cNvPr>
          <p:cNvSpPr>
            <a:spLocks noGrp="1"/>
          </p:cNvSpPr>
          <p:nvPr>
            <p:ph type="title"/>
          </p:nvPr>
        </p:nvSpPr>
        <p:spPr>
          <a:xfrm>
            <a:off x="431800" y="881833"/>
            <a:ext cx="3852168" cy="576261"/>
          </a:xfrm>
          <a:solidFill>
            <a:schemeClr val="accent4">
              <a:lumMod val="60000"/>
              <a:lumOff val="40000"/>
            </a:schemeClr>
          </a:solidFill>
        </p:spPr>
        <p:style>
          <a:lnRef idx="1">
            <a:schemeClr val="dk1"/>
          </a:lnRef>
          <a:fillRef idx="2">
            <a:schemeClr val="dk1"/>
          </a:fillRef>
          <a:effectRef idx="1">
            <a:schemeClr val="dk1"/>
          </a:effectRef>
          <a:fontRef idx="minor">
            <a:schemeClr val="dk1"/>
          </a:fontRef>
        </p:style>
        <p:txBody>
          <a:bodyPr anchor="t">
            <a:noAutofit/>
          </a:bodyPr>
          <a:lstStyle/>
          <a:p>
            <a:pPr algn="ctr">
              <a:defRPr/>
            </a:pPr>
            <a:r>
              <a:rPr lang="ja-JP" altLang="en-US" sz="2800" dirty="0">
                <a:latin typeface="+mj-ea"/>
                <a:ea typeface="+mj-ea"/>
              </a:rPr>
              <a:t>業務所を移転する場合</a:t>
            </a:r>
          </a:p>
        </p:txBody>
      </p:sp>
      <p:sp>
        <p:nvSpPr>
          <p:cNvPr id="17411" name="AutoShape 4">
            <a:extLst>
              <a:ext uri="{FF2B5EF4-FFF2-40B4-BE49-F238E27FC236}">
                <a16:creationId xmlns:a16="http://schemas.microsoft.com/office/drawing/2014/main" id="{1ABD9247-079A-4721-B0BD-81EEE91F15D1}"/>
              </a:ext>
            </a:extLst>
          </p:cNvPr>
          <p:cNvSpPr>
            <a:spLocks noChangeArrowheads="1"/>
          </p:cNvSpPr>
          <p:nvPr/>
        </p:nvSpPr>
        <p:spPr bwMode="auto">
          <a:xfrm>
            <a:off x="755650" y="2565400"/>
            <a:ext cx="2089150" cy="1800225"/>
          </a:xfrm>
          <a:prstGeom prst="cube">
            <a:avLst>
              <a:gd name="adj" fmla="val 20722"/>
            </a:avLst>
          </a:prstGeom>
          <a:solidFill>
            <a:srgbClr val="CCCCFF"/>
          </a:solidFill>
          <a:ln w="9525">
            <a:noFill/>
            <a:miter lim="800000"/>
            <a:headEnd/>
            <a:tailEnd/>
          </a:ln>
        </p:spPr>
        <p:txBody>
          <a:bodyPr wrap="none" anchor="ctr"/>
          <a:lstStyle/>
          <a:p>
            <a:pPr algn="ctr" eaLnBrk="1" hangingPunct="1">
              <a:defRPr/>
            </a:pPr>
            <a:r>
              <a:rPr lang="ja-JP" altLang="en-US" sz="3600">
                <a:latin typeface="+mj-ea"/>
                <a:ea typeface="+mj-ea"/>
              </a:rPr>
              <a:t>Ａ病院</a:t>
            </a:r>
            <a:endParaRPr lang="en-US" altLang="ja-JP" sz="3600">
              <a:latin typeface="+mj-ea"/>
              <a:ea typeface="+mj-ea"/>
            </a:endParaRPr>
          </a:p>
          <a:p>
            <a:pPr algn="ctr" eaLnBrk="1" hangingPunct="1">
              <a:defRPr/>
            </a:pPr>
            <a:r>
              <a:rPr lang="ja-JP" altLang="en-US" sz="3600">
                <a:solidFill>
                  <a:srgbClr val="FF0000"/>
                </a:solidFill>
                <a:latin typeface="+mj-ea"/>
                <a:ea typeface="+mj-ea"/>
              </a:rPr>
              <a:t>Ｂ町</a:t>
            </a:r>
          </a:p>
        </p:txBody>
      </p:sp>
      <p:sp>
        <p:nvSpPr>
          <p:cNvPr id="17412" name="AutoShape 4">
            <a:extLst>
              <a:ext uri="{FF2B5EF4-FFF2-40B4-BE49-F238E27FC236}">
                <a16:creationId xmlns:a16="http://schemas.microsoft.com/office/drawing/2014/main" id="{4524FFBC-3404-412B-ABA2-96CDAF4C2E5A}"/>
              </a:ext>
            </a:extLst>
          </p:cNvPr>
          <p:cNvSpPr>
            <a:spLocks noChangeArrowheads="1"/>
          </p:cNvSpPr>
          <p:nvPr/>
        </p:nvSpPr>
        <p:spPr bwMode="auto">
          <a:xfrm>
            <a:off x="6372225" y="2565400"/>
            <a:ext cx="2089150" cy="1800225"/>
          </a:xfrm>
          <a:prstGeom prst="cube">
            <a:avLst>
              <a:gd name="adj" fmla="val 20722"/>
            </a:avLst>
          </a:prstGeom>
          <a:solidFill>
            <a:srgbClr val="CCCCFF"/>
          </a:solidFill>
          <a:ln w="9525">
            <a:noFill/>
            <a:miter lim="800000"/>
            <a:headEnd/>
            <a:tailEnd/>
          </a:ln>
        </p:spPr>
        <p:txBody>
          <a:bodyPr wrap="none" anchor="ctr"/>
          <a:lstStyle/>
          <a:p>
            <a:pPr algn="ctr" eaLnBrk="1" hangingPunct="1">
              <a:defRPr/>
            </a:pPr>
            <a:r>
              <a:rPr lang="ja-JP" altLang="en-US" sz="3600" dirty="0">
                <a:latin typeface="+mj-ea"/>
                <a:ea typeface="+mj-ea"/>
              </a:rPr>
              <a:t>Ａ病院</a:t>
            </a:r>
            <a:endParaRPr lang="en-US" altLang="ja-JP" sz="3600" dirty="0">
              <a:latin typeface="+mj-ea"/>
              <a:ea typeface="+mj-ea"/>
            </a:endParaRPr>
          </a:p>
          <a:p>
            <a:pPr algn="ctr" eaLnBrk="1" hangingPunct="1">
              <a:defRPr/>
            </a:pPr>
            <a:r>
              <a:rPr lang="ja-JP" altLang="en-US" sz="3600" dirty="0">
                <a:solidFill>
                  <a:srgbClr val="FF0000"/>
                </a:solidFill>
                <a:latin typeface="+mj-ea"/>
                <a:ea typeface="+mj-ea"/>
              </a:rPr>
              <a:t>Ｃ町</a:t>
            </a:r>
          </a:p>
        </p:txBody>
      </p:sp>
      <p:grpSp>
        <p:nvGrpSpPr>
          <p:cNvPr id="58376" name="グループ化 39">
            <a:extLst>
              <a:ext uri="{FF2B5EF4-FFF2-40B4-BE49-F238E27FC236}">
                <a16:creationId xmlns:a16="http://schemas.microsoft.com/office/drawing/2014/main" id="{0062EC5D-32A9-4A89-BFE3-C9C64D9524BC}"/>
              </a:ext>
            </a:extLst>
          </p:cNvPr>
          <p:cNvGrpSpPr>
            <a:grpSpLocks/>
          </p:cNvGrpSpPr>
          <p:nvPr/>
        </p:nvGrpSpPr>
        <p:grpSpPr bwMode="auto">
          <a:xfrm>
            <a:off x="2876550" y="4348163"/>
            <a:ext cx="3455988" cy="976312"/>
            <a:chOff x="2876550" y="4348163"/>
            <a:chExt cx="3455988" cy="976312"/>
          </a:xfrm>
        </p:grpSpPr>
        <p:sp>
          <p:nvSpPr>
            <p:cNvPr id="25" name="角丸四角形 24">
              <a:extLst>
                <a:ext uri="{FF2B5EF4-FFF2-40B4-BE49-F238E27FC236}">
                  <a16:creationId xmlns:a16="http://schemas.microsoft.com/office/drawing/2014/main" id="{3F97E79A-5A55-40C9-A64B-5F4B9145CD93}"/>
                </a:ext>
              </a:extLst>
            </p:cNvPr>
            <p:cNvSpPr/>
            <p:nvPr/>
          </p:nvSpPr>
          <p:spPr>
            <a:xfrm>
              <a:off x="3116263" y="4348163"/>
              <a:ext cx="2879725" cy="976312"/>
            </a:xfrm>
            <a:prstGeom prst="roundRect">
              <a:avLst/>
            </a:prstGeom>
            <a:solidFill>
              <a:srgbClr val="DBE3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dirty="0">
                  <a:solidFill>
                    <a:schemeClr val="tx1"/>
                  </a:solidFill>
                  <a:latin typeface="+mj-ea"/>
                  <a:ea typeface="+mj-ea"/>
                </a:rPr>
                <a:t>記載事項変更</a:t>
              </a:r>
              <a:endParaRPr lang="en-US" altLang="ja-JP" sz="2800" dirty="0">
                <a:solidFill>
                  <a:schemeClr val="tx1"/>
                </a:solidFill>
                <a:latin typeface="+mj-ea"/>
                <a:ea typeface="+mj-ea"/>
              </a:endParaRPr>
            </a:p>
            <a:p>
              <a:pPr algn="ctr" eaLnBrk="1" hangingPunct="1">
                <a:defRPr/>
              </a:pPr>
              <a:endParaRPr lang="en-US" altLang="ja-JP" sz="800" dirty="0">
                <a:solidFill>
                  <a:schemeClr val="tx1"/>
                </a:solidFill>
                <a:latin typeface="+mj-ea"/>
                <a:ea typeface="+mj-ea"/>
              </a:endParaRPr>
            </a:p>
            <a:p>
              <a:pPr algn="ctr" eaLnBrk="1" hangingPunct="1">
                <a:defRPr/>
              </a:pPr>
              <a:r>
                <a:rPr lang="ja-JP" altLang="en-US" sz="2000" dirty="0">
                  <a:solidFill>
                    <a:schemeClr val="tx1"/>
                  </a:solidFill>
                  <a:latin typeface="+mj-ea"/>
                  <a:ea typeface="+mj-ea"/>
                </a:rPr>
                <a:t>（業務所の所在地変更）</a:t>
              </a:r>
            </a:p>
          </p:txBody>
        </p:sp>
        <p:cxnSp>
          <p:nvCxnSpPr>
            <p:cNvPr id="24" name="直線矢印コネクタ 23">
              <a:extLst>
                <a:ext uri="{FF2B5EF4-FFF2-40B4-BE49-F238E27FC236}">
                  <a16:creationId xmlns:a16="http://schemas.microsoft.com/office/drawing/2014/main" id="{0981206F-4020-42D6-BA55-ABCEB10DF3F1}"/>
                </a:ext>
              </a:extLst>
            </p:cNvPr>
            <p:cNvCxnSpPr/>
            <p:nvPr/>
          </p:nvCxnSpPr>
          <p:spPr>
            <a:xfrm>
              <a:off x="2876550" y="4868863"/>
              <a:ext cx="345598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32" name="直線矢印コネクタ 31">
            <a:extLst>
              <a:ext uri="{FF2B5EF4-FFF2-40B4-BE49-F238E27FC236}">
                <a16:creationId xmlns:a16="http://schemas.microsoft.com/office/drawing/2014/main" id="{E3A56193-D1E4-424D-A600-8276A578F23B}"/>
              </a:ext>
            </a:extLst>
          </p:cNvPr>
          <p:cNvCxnSpPr/>
          <p:nvPr/>
        </p:nvCxnSpPr>
        <p:spPr>
          <a:xfrm>
            <a:off x="2843213" y="1916113"/>
            <a:ext cx="345757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角丸四角形 32">
            <a:extLst>
              <a:ext uri="{FF2B5EF4-FFF2-40B4-BE49-F238E27FC236}">
                <a16:creationId xmlns:a16="http://schemas.microsoft.com/office/drawing/2014/main" id="{86AA0497-96B2-4745-A21B-95886DFC8628}"/>
              </a:ext>
            </a:extLst>
          </p:cNvPr>
          <p:cNvSpPr/>
          <p:nvPr/>
        </p:nvSpPr>
        <p:spPr>
          <a:xfrm>
            <a:off x="3924300" y="1579563"/>
            <a:ext cx="1079500" cy="576262"/>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dirty="0">
                <a:solidFill>
                  <a:schemeClr val="tx1"/>
                </a:solidFill>
                <a:latin typeface="+mj-ea"/>
                <a:ea typeface="+mj-ea"/>
              </a:rPr>
              <a:t>譲渡</a:t>
            </a:r>
          </a:p>
        </p:txBody>
      </p:sp>
      <p:sp>
        <p:nvSpPr>
          <p:cNvPr id="34" name="右矢印 33">
            <a:extLst>
              <a:ext uri="{FF2B5EF4-FFF2-40B4-BE49-F238E27FC236}">
                <a16:creationId xmlns:a16="http://schemas.microsoft.com/office/drawing/2014/main" id="{0543287B-467F-4238-B680-0E8552DFD166}"/>
              </a:ext>
            </a:extLst>
          </p:cNvPr>
          <p:cNvSpPr/>
          <p:nvPr/>
        </p:nvSpPr>
        <p:spPr>
          <a:xfrm>
            <a:off x="2876550" y="3284538"/>
            <a:ext cx="3422652" cy="576262"/>
          </a:xfrm>
          <a:prstGeom prst="rightArrow">
            <a:avLst/>
          </a:prstGeom>
          <a:solidFill>
            <a:schemeClr val="tx1"/>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latin typeface="+mn-ea"/>
            </a:endParaRPr>
          </a:p>
        </p:txBody>
      </p:sp>
      <p:sp>
        <p:nvSpPr>
          <p:cNvPr id="19480" name="テキスト ボックス 34">
            <a:extLst>
              <a:ext uri="{FF2B5EF4-FFF2-40B4-BE49-F238E27FC236}">
                <a16:creationId xmlns:a16="http://schemas.microsoft.com/office/drawing/2014/main" id="{E3C1B3BA-3AFF-4348-A343-453E017F0C1B}"/>
              </a:ext>
            </a:extLst>
          </p:cNvPr>
          <p:cNvSpPr txBox="1">
            <a:spLocks noChangeArrowheads="1"/>
          </p:cNvSpPr>
          <p:nvPr/>
        </p:nvSpPr>
        <p:spPr bwMode="auto">
          <a:xfrm>
            <a:off x="3479800" y="2176463"/>
            <a:ext cx="2338388" cy="1077912"/>
          </a:xfrm>
          <a:prstGeom prst="rect">
            <a:avLst/>
          </a:prstGeom>
          <a:noFill/>
          <a:ln w="9525">
            <a:noFill/>
            <a:miter lim="800000"/>
            <a:headEnd/>
            <a:tailEnd/>
          </a:ln>
        </p:spPr>
        <p:txBody>
          <a:bodyPr wrap="none">
            <a:spAutoFit/>
          </a:bodyPr>
          <a:lstStyle/>
          <a:p>
            <a:pPr eaLnBrk="1" hangingPunct="1">
              <a:defRPr/>
            </a:pPr>
            <a:r>
              <a:rPr lang="ja-JP" altLang="en-US" sz="1600" dirty="0">
                <a:latin typeface="+mj-ea"/>
                <a:ea typeface="+mj-ea"/>
              </a:rPr>
              <a:t>・残余麻薬届</a:t>
            </a:r>
            <a:endParaRPr lang="en-US" altLang="ja-JP" sz="1600" dirty="0">
              <a:latin typeface="+mj-ea"/>
              <a:ea typeface="+mj-ea"/>
            </a:endParaRPr>
          </a:p>
          <a:p>
            <a:pPr eaLnBrk="1" hangingPunct="1">
              <a:defRPr/>
            </a:pPr>
            <a:r>
              <a:rPr lang="ja-JP" altLang="en-US" sz="1600" dirty="0">
                <a:latin typeface="+mj-ea"/>
                <a:ea typeface="+mj-ea"/>
              </a:rPr>
              <a:t>・残余麻薬譲渡届</a:t>
            </a:r>
            <a:endParaRPr lang="en-US" altLang="ja-JP" sz="1600" dirty="0">
              <a:latin typeface="+mj-ea"/>
              <a:ea typeface="+mj-ea"/>
            </a:endParaRPr>
          </a:p>
          <a:p>
            <a:pPr eaLnBrk="1" hangingPunct="1">
              <a:defRPr/>
            </a:pPr>
            <a:r>
              <a:rPr lang="ja-JP" altLang="en-US" sz="1600" dirty="0">
                <a:latin typeface="+mj-ea"/>
                <a:ea typeface="+mj-ea"/>
              </a:rPr>
              <a:t>・覚醒剤原料数量報告書</a:t>
            </a:r>
            <a:endParaRPr lang="en-US" altLang="ja-JP" sz="1600" dirty="0">
              <a:latin typeface="+mj-ea"/>
              <a:ea typeface="+mj-ea"/>
            </a:endParaRPr>
          </a:p>
          <a:p>
            <a:pPr eaLnBrk="1" hangingPunct="1">
              <a:defRPr/>
            </a:pPr>
            <a:r>
              <a:rPr lang="ja-JP" altLang="en-US" sz="1600" dirty="0">
                <a:latin typeface="+mj-ea"/>
                <a:ea typeface="+mj-ea"/>
              </a:rPr>
              <a:t>・覚醒剤原料譲渡届</a:t>
            </a:r>
          </a:p>
        </p:txBody>
      </p:sp>
      <p:grpSp>
        <p:nvGrpSpPr>
          <p:cNvPr id="58381" name="グループ化 40">
            <a:extLst>
              <a:ext uri="{FF2B5EF4-FFF2-40B4-BE49-F238E27FC236}">
                <a16:creationId xmlns:a16="http://schemas.microsoft.com/office/drawing/2014/main" id="{2756E40D-09F3-4C78-A392-5BC73E521694}"/>
              </a:ext>
            </a:extLst>
          </p:cNvPr>
          <p:cNvGrpSpPr>
            <a:grpSpLocks/>
          </p:cNvGrpSpPr>
          <p:nvPr/>
        </p:nvGrpSpPr>
        <p:grpSpPr bwMode="auto">
          <a:xfrm>
            <a:off x="2876550" y="5589588"/>
            <a:ext cx="3455988" cy="976312"/>
            <a:chOff x="2876550" y="5589588"/>
            <a:chExt cx="3455988" cy="976032"/>
          </a:xfrm>
        </p:grpSpPr>
        <p:cxnSp>
          <p:nvCxnSpPr>
            <p:cNvPr id="29" name="直線矢印コネクタ 28">
              <a:extLst>
                <a:ext uri="{FF2B5EF4-FFF2-40B4-BE49-F238E27FC236}">
                  <a16:creationId xmlns:a16="http://schemas.microsoft.com/office/drawing/2014/main" id="{4465EAED-1F1F-45C1-8C64-1E2D05AE292B}"/>
                </a:ext>
              </a:extLst>
            </p:cNvPr>
            <p:cNvCxnSpPr/>
            <p:nvPr/>
          </p:nvCxnSpPr>
          <p:spPr>
            <a:xfrm>
              <a:off x="2876550" y="5876843"/>
              <a:ext cx="345598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角丸四角形 27">
              <a:extLst>
                <a:ext uri="{FF2B5EF4-FFF2-40B4-BE49-F238E27FC236}">
                  <a16:creationId xmlns:a16="http://schemas.microsoft.com/office/drawing/2014/main" id="{0F54A8FA-586A-4FEE-9DD5-EE416D0F7EE9}"/>
                </a:ext>
              </a:extLst>
            </p:cNvPr>
            <p:cNvSpPr/>
            <p:nvPr/>
          </p:nvSpPr>
          <p:spPr>
            <a:xfrm>
              <a:off x="3132138" y="5589588"/>
              <a:ext cx="2808287" cy="576097"/>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dirty="0">
                  <a:solidFill>
                    <a:schemeClr val="tx1"/>
                  </a:solidFill>
                  <a:latin typeface="+mj-ea"/>
                  <a:ea typeface="+mj-ea"/>
                </a:rPr>
                <a:t>免許を新規に取得</a:t>
              </a:r>
            </a:p>
          </p:txBody>
        </p:sp>
        <p:sp>
          <p:nvSpPr>
            <p:cNvPr id="17429" name="テキスト ボックス 34">
              <a:extLst>
                <a:ext uri="{FF2B5EF4-FFF2-40B4-BE49-F238E27FC236}">
                  <a16:creationId xmlns:a16="http://schemas.microsoft.com/office/drawing/2014/main" id="{EE4EA28B-677B-4961-B2F0-BC46301C1C82}"/>
                </a:ext>
              </a:extLst>
            </p:cNvPr>
            <p:cNvSpPr txBox="1">
              <a:spLocks noChangeArrowheads="1"/>
            </p:cNvSpPr>
            <p:nvPr/>
          </p:nvSpPr>
          <p:spPr bwMode="auto">
            <a:xfrm>
              <a:off x="3708400" y="6165685"/>
              <a:ext cx="1731963" cy="399935"/>
            </a:xfrm>
            <a:prstGeom prst="rect">
              <a:avLst/>
            </a:prstGeom>
            <a:noFill/>
            <a:ln w="9525">
              <a:noFill/>
              <a:miter lim="800000"/>
              <a:headEnd/>
              <a:tailEnd/>
            </a:ln>
          </p:spPr>
          <p:txBody>
            <a:bodyPr wrap="none">
              <a:spAutoFit/>
            </a:bodyPr>
            <a:lstStyle/>
            <a:p>
              <a:pPr eaLnBrk="1" hangingPunct="1">
                <a:defRPr/>
              </a:pPr>
              <a:r>
                <a:rPr lang="en-US" altLang="ja-JP" sz="2000" b="1" dirty="0">
                  <a:solidFill>
                    <a:srgbClr val="FF0000"/>
                  </a:solidFill>
                  <a:latin typeface="+mj-ea"/>
                  <a:ea typeface="+mj-ea"/>
                </a:rPr>
                <a:t>※</a:t>
              </a:r>
              <a:r>
                <a:rPr lang="ja-JP" altLang="en-US" sz="2000" b="1" dirty="0">
                  <a:solidFill>
                    <a:srgbClr val="FF0000"/>
                  </a:solidFill>
                  <a:latin typeface="+mj-ea"/>
                  <a:ea typeface="+mj-ea"/>
                </a:rPr>
                <a:t>要事前取得</a:t>
              </a:r>
            </a:p>
          </p:txBody>
        </p:sp>
      </p:grpSp>
      <p:sp>
        <p:nvSpPr>
          <p:cNvPr id="42" name="正方形/長方形 41">
            <a:extLst>
              <a:ext uri="{FF2B5EF4-FFF2-40B4-BE49-F238E27FC236}">
                <a16:creationId xmlns:a16="http://schemas.microsoft.com/office/drawing/2014/main" id="{38C4DF9E-0048-44D1-85DF-72B8498A722A}"/>
              </a:ext>
            </a:extLst>
          </p:cNvPr>
          <p:cNvSpPr/>
          <p:nvPr/>
        </p:nvSpPr>
        <p:spPr>
          <a:xfrm>
            <a:off x="942975" y="2439988"/>
            <a:ext cx="1389063" cy="620712"/>
          </a:xfrm>
          <a:prstGeom prst="rect">
            <a:avLst/>
          </a:prstGeom>
          <a:solidFill>
            <a:schemeClr val="bg1">
              <a:alpha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3200" dirty="0">
                <a:solidFill>
                  <a:schemeClr val="tx1"/>
                </a:solidFill>
                <a:latin typeface="+mj-ea"/>
                <a:ea typeface="+mj-ea"/>
              </a:rPr>
              <a:t>閉院</a:t>
            </a:r>
          </a:p>
        </p:txBody>
      </p:sp>
      <p:sp>
        <p:nvSpPr>
          <p:cNvPr id="9" name="テキスト ボックス 8">
            <a:extLst>
              <a:ext uri="{FF2B5EF4-FFF2-40B4-BE49-F238E27FC236}">
                <a16:creationId xmlns:a16="http://schemas.microsoft.com/office/drawing/2014/main" id="{A58EAC2D-13FD-469A-B975-18E0F367B97B}"/>
              </a:ext>
            </a:extLst>
          </p:cNvPr>
          <p:cNvSpPr txBox="1"/>
          <p:nvPr/>
        </p:nvSpPr>
        <p:spPr>
          <a:xfrm>
            <a:off x="1233488" y="1449388"/>
            <a:ext cx="903287" cy="523875"/>
          </a:xfrm>
          <a:prstGeom prst="rect">
            <a:avLst/>
          </a:prstGeom>
          <a:noFill/>
        </p:spPr>
        <p:txBody>
          <a:bodyPr wrap="none">
            <a:spAutoFit/>
          </a:bodyPr>
          <a:lstStyle/>
          <a:p>
            <a:pPr eaLnBrk="1" hangingPunct="1">
              <a:defRPr/>
            </a:pPr>
            <a:r>
              <a:rPr lang="ja-JP" altLang="en-US" sz="2800" dirty="0">
                <a:latin typeface="+mj-ea"/>
                <a:ea typeface="+mj-ea"/>
              </a:rPr>
              <a:t>麻薬</a:t>
            </a:r>
          </a:p>
        </p:txBody>
      </p:sp>
      <p:sp>
        <p:nvSpPr>
          <p:cNvPr id="10" name="正方形/長方形 9">
            <a:extLst>
              <a:ext uri="{FF2B5EF4-FFF2-40B4-BE49-F238E27FC236}">
                <a16:creationId xmlns:a16="http://schemas.microsoft.com/office/drawing/2014/main" id="{F033FF90-7449-43C4-8B7F-088B45EAFAE6}"/>
              </a:ext>
            </a:extLst>
          </p:cNvPr>
          <p:cNvSpPr/>
          <p:nvPr/>
        </p:nvSpPr>
        <p:spPr>
          <a:xfrm>
            <a:off x="762000" y="1824038"/>
            <a:ext cx="1979613" cy="522287"/>
          </a:xfrm>
          <a:prstGeom prst="rect">
            <a:avLst/>
          </a:prstGeom>
        </p:spPr>
        <p:txBody>
          <a:bodyPr wrap="none">
            <a:spAutoFit/>
          </a:bodyPr>
          <a:lstStyle/>
          <a:p>
            <a:pPr eaLnBrk="1" hangingPunct="1">
              <a:defRPr/>
            </a:pPr>
            <a:r>
              <a:rPr lang="ja-JP" altLang="en-US" sz="2800" dirty="0">
                <a:latin typeface="+mj-ea"/>
                <a:ea typeface="+mj-ea"/>
              </a:rPr>
              <a:t>覚醒剤原料</a:t>
            </a:r>
          </a:p>
        </p:txBody>
      </p:sp>
      <p:grpSp>
        <p:nvGrpSpPr>
          <p:cNvPr id="58385" name="グループ化 11">
            <a:extLst>
              <a:ext uri="{FF2B5EF4-FFF2-40B4-BE49-F238E27FC236}">
                <a16:creationId xmlns:a16="http://schemas.microsoft.com/office/drawing/2014/main" id="{A0FFF189-8F02-45AE-B007-575808EA0F30}"/>
              </a:ext>
            </a:extLst>
          </p:cNvPr>
          <p:cNvGrpSpPr>
            <a:grpSpLocks/>
          </p:cNvGrpSpPr>
          <p:nvPr/>
        </p:nvGrpSpPr>
        <p:grpSpPr bwMode="auto">
          <a:xfrm>
            <a:off x="914400" y="4606925"/>
            <a:ext cx="1570038" cy="693738"/>
            <a:chOff x="913659" y="4607253"/>
            <a:chExt cx="1570109" cy="693955"/>
          </a:xfrm>
        </p:grpSpPr>
        <p:sp>
          <p:nvSpPr>
            <p:cNvPr id="11" name="テキスト ボックス 10">
              <a:extLst>
                <a:ext uri="{FF2B5EF4-FFF2-40B4-BE49-F238E27FC236}">
                  <a16:creationId xmlns:a16="http://schemas.microsoft.com/office/drawing/2014/main" id="{9E96BBA5-F5ED-4476-B9AC-DE58C60AE22F}"/>
                </a:ext>
              </a:extLst>
            </p:cNvPr>
            <p:cNvSpPr txBox="1"/>
            <p:nvPr/>
          </p:nvSpPr>
          <p:spPr>
            <a:xfrm>
              <a:off x="913659" y="4607253"/>
              <a:ext cx="1140056"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eaLnBrk="1" hangingPunct="1">
                <a:defRPr/>
              </a:pPr>
              <a:r>
                <a:rPr lang="ja-JP" altLang="en-US" sz="2800" dirty="0">
                  <a:latin typeface="+mj-ea"/>
                  <a:ea typeface="+mj-ea"/>
                </a:rPr>
                <a:t>　　　　</a:t>
              </a:r>
            </a:p>
          </p:txBody>
        </p:sp>
        <p:sp>
          <p:nvSpPr>
            <p:cNvPr id="44" name="テキスト ボックス 43">
              <a:extLst>
                <a:ext uri="{FF2B5EF4-FFF2-40B4-BE49-F238E27FC236}">
                  <a16:creationId xmlns:a16="http://schemas.microsoft.com/office/drawing/2014/main" id="{744184A7-0B8E-4AC5-B153-BE4D558A81B9}"/>
                </a:ext>
              </a:extLst>
            </p:cNvPr>
            <p:cNvSpPr txBox="1"/>
            <p:nvPr/>
          </p:nvSpPr>
          <p:spPr>
            <a:xfrm>
              <a:off x="1066059" y="4687645"/>
              <a:ext cx="1140056"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eaLnBrk="1" hangingPunct="1">
                <a:defRPr/>
              </a:pPr>
              <a:r>
                <a:rPr lang="ja-JP" altLang="en-US" sz="2800" dirty="0">
                  <a:latin typeface="+mj-ea"/>
                  <a:ea typeface="+mj-ea"/>
                </a:rPr>
                <a:t>　　　　</a:t>
              </a:r>
            </a:p>
          </p:txBody>
        </p:sp>
        <p:sp>
          <p:nvSpPr>
            <p:cNvPr id="43" name="テキスト ボックス 42">
              <a:extLst>
                <a:ext uri="{FF2B5EF4-FFF2-40B4-BE49-F238E27FC236}">
                  <a16:creationId xmlns:a16="http://schemas.microsoft.com/office/drawing/2014/main" id="{BFF5BCF1-6DB8-48DF-BFA9-B9E5742F668A}"/>
                </a:ext>
              </a:extLst>
            </p:cNvPr>
            <p:cNvSpPr txBox="1"/>
            <p:nvPr/>
          </p:nvSpPr>
          <p:spPr>
            <a:xfrm>
              <a:off x="1221884" y="4777988"/>
              <a:ext cx="1261884"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eaLnBrk="1" hangingPunct="1">
                <a:defRPr/>
              </a:pPr>
              <a:r>
                <a:rPr lang="ja-JP" altLang="en-US" sz="2800" dirty="0">
                  <a:latin typeface="+mj-ea"/>
                  <a:ea typeface="+mj-ea"/>
                </a:rPr>
                <a:t>施用者</a:t>
              </a:r>
            </a:p>
          </p:txBody>
        </p:sp>
      </p:grpSp>
      <p:sp>
        <p:nvSpPr>
          <p:cNvPr id="48" name="テキスト ボックス 47">
            <a:extLst>
              <a:ext uri="{FF2B5EF4-FFF2-40B4-BE49-F238E27FC236}">
                <a16:creationId xmlns:a16="http://schemas.microsoft.com/office/drawing/2014/main" id="{6832C8E8-D77E-4F05-A606-B79405D8EEF2}"/>
              </a:ext>
            </a:extLst>
          </p:cNvPr>
          <p:cNvSpPr txBox="1"/>
          <p:nvPr/>
        </p:nvSpPr>
        <p:spPr>
          <a:xfrm>
            <a:off x="1192302" y="5483962"/>
            <a:ext cx="1261884" cy="52322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eaLnBrk="1" hangingPunct="1">
              <a:defRPr/>
            </a:pPr>
            <a:r>
              <a:rPr lang="ja-JP" altLang="en-US" sz="2800" dirty="0">
                <a:latin typeface="+mj-ea"/>
                <a:ea typeface="+mj-ea"/>
              </a:rPr>
              <a:t>管理者</a:t>
            </a:r>
          </a:p>
        </p:txBody>
      </p:sp>
      <p:sp>
        <p:nvSpPr>
          <p:cNvPr id="26" name="正方形/長方形 25">
            <a:extLst>
              <a:ext uri="{FF2B5EF4-FFF2-40B4-BE49-F238E27FC236}">
                <a16:creationId xmlns:a16="http://schemas.microsoft.com/office/drawing/2014/main" id="{72C80A6F-14C6-4D7E-B5CE-4B507200EC5E}"/>
              </a:ext>
            </a:extLst>
          </p:cNvPr>
          <p:cNvSpPr/>
          <p:nvPr/>
        </p:nvSpPr>
        <p:spPr>
          <a:xfrm>
            <a:off x="835025" y="6111875"/>
            <a:ext cx="1976438" cy="620713"/>
          </a:xfrm>
          <a:prstGeom prst="rect">
            <a:avLst/>
          </a:prstGeom>
          <a:solidFill>
            <a:schemeClr val="bg1">
              <a:alpha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3200" dirty="0">
                <a:solidFill>
                  <a:schemeClr val="tx1"/>
                </a:solidFill>
                <a:latin typeface="+mj-ea"/>
                <a:ea typeface="+mj-ea"/>
              </a:rPr>
              <a:t>業務廃止</a:t>
            </a:r>
          </a:p>
        </p:txBody>
      </p:sp>
      <p:sp>
        <p:nvSpPr>
          <p:cNvPr id="49" name="テキスト ボックス 48">
            <a:extLst>
              <a:ext uri="{FF2B5EF4-FFF2-40B4-BE49-F238E27FC236}">
                <a16:creationId xmlns:a16="http://schemas.microsoft.com/office/drawing/2014/main" id="{5C21BDF7-4DF5-4B6D-A8C8-774D82082E0D}"/>
              </a:ext>
            </a:extLst>
          </p:cNvPr>
          <p:cNvSpPr txBox="1"/>
          <p:nvPr/>
        </p:nvSpPr>
        <p:spPr>
          <a:xfrm>
            <a:off x="6588224" y="5661248"/>
            <a:ext cx="1261884"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eaLnBrk="1" hangingPunct="1">
              <a:defRPr/>
            </a:pPr>
            <a:r>
              <a:rPr lang="ja-JP" altLang="en-US" sz="2800" dirty="0">
                <a:latin typeface="+mj-ea"/>
                <a:ea typeface="+mj-ea"/>
              </a:rPr>
              <a:t>管理者</a:t>
            </a:r>
          </a:p>
        </p:txBody>
      </p:sp>
      <p:sp>
        <p:nvSpPr>
          <p:cNvPr id="31" name="正方形/長方形 30">
            <a:extLst>
              <a:ext uri="{FF2B5EF4-FFF2-40B4-BE49-F238E27FC236}">
                <a16:creationId xmlns:a16="http://schemas.microsoft.com/office/drawing/2014/main" id="{346791D2-5018-4F6B-A86D-1CF9E49336C9}"/>
              </a:ext>
            </a:extLst>
          </p:cNvPr>
          <p:cNvSpPr/>
          <p:nvPr/>
        </p:nvSpPr>
        <p:spPr>
          <a:xfrm>
            <a:off x="3175" y="0"/>
            <a:ext cx="9144000" cy="67599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免許申請に関する注意事項</a:t>
            </a:r>
          </a:p>
        </p:txBody>
      </p:sp>
      <p:sp>
        <p:nvSpPr>
          <p:cNvPr id="30" name="スライド番号プレースホルダー 3">
            <a:extLst>
              <a:ext uri="{FF2B5EF4-FFF2-40B4-BE49-F238E27FC236}">
                <a16:creationId xmlns:a16="http://schemas.microsoft.com/office/drawing/2014/main" id="{7E05FB25-8BF7-40AD-B659-3D457E24226E}"/>
              </a:ext>
            </a:extLst>
          </p:cNvPr>
          <p:cNvSpPr txBox="1">
            <a:spLocks/>
          </p:cNvSpPr>
          <p:nvPr/>
        </p:nvSpPr>
        <p:spPr bwMode="auto">
          <a:xfrm>
            <a:off x="7927975" y="6270910"/>
            <a:ext cx="7620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defPPr>
              <a:defRPr lang="ja-JP"/>
            </a:defPPr>
            <a:lvl1pPr algn="r" rtl="0" eaLnBrk="1" fontAlgn="base" hangingPunct="1">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0" fontAlgn="base" latinLnBrk="0"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914400" rtl="0" eaLnBrk="0" fontAlgn="base" latinLnBrk="0"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914400" rtl="0" eaLnBrk="0" fontAlgn="base" latinLnBrk="0"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914400" rtl="0" eaLnBrk="0" fontAlgn="base" latinLnBrk="0"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9pPr>
          </a:lstStyle>
          <a:p>
            <a:fld id="{CAA273B8-705F-4E16-859B-F86EF357BBE3}" type="slidenum">
              <a:rPr kumimoji="0" lang="en-US" altLang="ja-JP" smtClean="0">
                <a:solidFill>
                  <a:srgbClr val="42424F"/>
                </a:solidFill>
              </a:rPr>
              <a:pPr/>
              <a:t>40</a:t>
            </a:fld>
            <a:endParaRPr kumimoji="0" lang="en-US" altLang="ja-JP" dirty="0">
              <a:solidFill>
                <a:srgbClr val="42424F"/>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a:extLst>
              <a:ext uri="{FF2B5EF4-FFF2-40B4-BE49-F238E27FC236}">
                <a16:creationId xmlns:a16="http://schemas.microsoft.com/office/drawing/2014/main" id="{DA41E3A7-E97F-469C-85E9-43E3BCB526CF}"/>
              </a:ext>
            </a:extLst>
          </p:cNvPr>
          <p:cNvSpPr>
            <a:spLocks noGrp="1"/>
          </p:cNvSpPr>
          <p:nvPr>
            <p:ph type="title"/>
          </p:nvPr>
        </p:nvSpPr>
        <p:spPr>
          <a:xfrm>
            <a:off x="323528" y="727074"/>
            <a:ext cx="4032448" cy="576263"/>
          </a:xfrm>
          <a:solidFill>
            <a:schemeClr val="accent4">
              <a:lumMod val="60000"/>
              <a:lumOff val="40000"/>
            </a:schemeClr>
          </a:solidFill>
        </p:spPr>
        <p:style>
          <a:lnRef idx="1">
            <a:schemeClr val="dk1"/>
          </a:lnRef>
          <a:fillRef idx="2">
            <a:schemeClr val="dk1"/>
          </a:fillRef>
          <a:effectRef idx="1">
            <a:schemeClr val="dk1"/>
          </a:effectRef>
          <a:fontRef idx="minor">
            <a:schemeClr val="dk1"/>
          </a:fontRef>
        </p:style>
        <p:txBody>
          <a:bodyPr anchor="t">
            <a:noAutofit/>
          </a:bodyPr>
          <a:lstStyle/>
          <a:p>
            <a:pPr algn="ctr">
              <a:defRPr/>
            </a:pPr>
            <a:r>
              <a:rPr lang="ja-JP" altLang="en-US" sz="2800" dirty="0">
                <a:latin typeface="+mj-ea"/>
                <a:ea typeface="+mj-ea"/>
              </a:rPr>
              <a:t>個人開設→法人化の場合</a:t>
            </a:r>
          </a:p>
        </p:txBody>
      </p:sp>
      <p:sp>
        <p:nvSpPr>
          <p:cNvPr id="17411" name="AutoShape 4">
            <a:extLst>
              <a:ext uri="{FF2B5EF4-FFF2-40B4-BE49-F238E27FC236}">
                <a16:creationId xmlns:a16="http://schemas.microsoft.com/office/drawing/2014/main" id="{1F60F531-A017-4169-AC68-03E2F6F34A28}"/>
              </a:ext>
            </a:extLst>
          </p:cNvPr>
          <p:cNvSpPr>
            <a:spLocks noChangeArrowheads="1"/>
          </p:cNvSpPr>
          <p:nvPr/>
        </p:nvSpPr>
        <p:spPr bwMode="auto">
          <a:xfrm>
            <a:off x="755650" y="2565400"/>
            <a:ext cx="2089150" cy="1800225"/>
          </a:xfrm>
          <a:prstGeom prst="cube">
            <a:avLst>
              <a:gd name="adj" fmla="val 20722"/>
            </a:avLst>
          </a:prstGeom>
          <a:solidFill>
            <a:schemeClr val="accent5">
              <a:lumMod val="60000"/>
              <a:lumOff val="40000"/>
            </a:schemeClr>
          </a:solidFill>
          <a:ln w="9525">
            <a:noFill/>
            <a:miter lim="800000"/>
            <a:headEnd/>
            <a:tailEnd/>
          </a:ln>
        </p:spPr>
        <p:txBody>
          <a:bodyPr wrap="none" anchor="ctr"/>
          <a:lstStyle/>
          <a:p>
            <a:pPr algn="ctr" eaLnBrk="1" hangingPunct="1">
              <a:defRPr/>
            </a:pPr>
            <a:r>
              <a:rPr lang="ja-JP" altLang="en-US" sz="3200" dirty="0">
                <a:latin typeface="+mj-ea"/>
                <a:ea typeface="+mj-ea"/>
              </a:rPr>
              <a:t>Ａ診療所</a:t>
            </a:r>
            <a:br>
              <a:rPr lang="en-US" altLang="ja-JP" sz="3200" dirty="0">
                <a:latin typeface="+mj-ea"/>
                <a:ea typeface="+mj-ea"/>
              </a:rPr>
            </a:br>
            <a:r>
              <a:rPr lang="ja-JP" altLang="en-US" sz="2400" dirty="0">
                <a:latin typeface="+mj-ea"/>
                <a:ea typeface="+mj-ea"/>
              </a:rPr>
              <a:t>（個人開設）</a:t>
            </a:r>
            <a:endParaRPr lang="en-US" altLang="ja-JP" sz="2400" dirty="0">
              <a:latin typeface="+mj-ea"/>
              <a:ea typeface="+mj-ea"/>
            </a:endParaRPr>
          </a:p>
        </p:txBody>
      </p:sp>
      <p:grpSp>
        <p:nvGrpSpPr>
          <p:cNvPr id="59399" name="グループ化 39">
            <a:extLst>
              <a:ext uri="{FF2B5EF4-FFF2-40B4-BE49-F238E27FC236}">
                <a16:creationId xmlns:a16="http://schemas.microsoft.com/office/drawing/2014/main" id="{F783851C-B213-4617-B92C-0BAF88CF667D}"/>
              </a:ext>
            </a:extLst>
          </p:cNvPr>
          <p:cNvGrpSpPr>
            <a:grpSpLocks/>
          </p:cNvGrpSpPr>
          <p:nvPr/>
        </p:nvGrpSpPr>
        <p:grpSpPr bwMode="auto">
          <a:xfrm>
            <a:off x="2876550" y="4348163"/>
            <a:ext cx="3455988" cy="976312"/>
            <a:chOff x="2876550" y="4348163"/>
            <a:chExt cx="3455988" cy="976312"/>
          </a:xfrm>
        </p:grpSpPr>
        <p:sp>
          <p:nvSpPr>
            <p:cNvPr id="25" name="角丸四角形 24">
              <a:extLst>
                <a:ext uri="{FF2B5EF4-FFF2-40B4-BE49-F238E27FC236}">
                  <a16:creationId xmlns:a16="http://schemas.microsoft.com/office/drawing/2014/main" id="{14430E78-814D-48C7-BA26-A8551D1127E4}"/>
                </a:ext>
              </a:extLst>
            </p:cNvPr>
            <p:cNvSpPr/>
            <p:nvPr/>
          </p:nvSpPr>
          <p:spPr>
            <a:xfrm>
              <a:off x="3116263" y="4348163"/>
              <a:ext cx="2879725" cy="976312"/>
            </a:xfrm>
            <a:prstGeom prst="roundRect">
              <a:avLst/>
            </a:prstGeom>
            <a:solidFill>
              <a:srgbClr val="DBE3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dirty="0">
                  <a:solidFill>
                    <a:schemeClr val="tx1"/>
                  </a:solidFill>
                  <a:latin typeface="+mj-ea"/>
                  <a:ea typeface="+mj-ea"/>
                </a:rPr>
                <a:t>記載事項変更</a:t>
              </a:r>
              <a:endParaRPr lang="en-US" altLang="ja-JP" sz="2800" dirty="0">
                <a:solidFill>
                  <a:schemeClr val="tx1"/>
                </a:solidFill>
                <a:latin typeface="+mj-ea"/>
                <a:ea typeface="+mj-ea"/>
              </a:endParaRPr>
            </a:p>
            <a:p>
              <a:pPr algn="ctr" eaLnBrk="1" hangingPunct="1">
                <a:defRPr/>
              </a:pPr>
              <a:endParaRPr lang="en-US" altLang="ja-JP" sz="800" dirty="0">
                <a:solidFill>
                  <a:schemeClr val="tx1"/>
                </a:solidFill>
                <a:latin typeface="+mj-ea"/>
                <a:ea typeface="+mj-ea"/>
              </a:endParaRPr>
            </a:p>
            <a:p>
              <a:pPr algn="ctr" eaLnBrk="1" hangingPunct="1">
                <a:defRPr/>
              </a:pPr>
              <a:r>
                <a:rPr lang="ja-JP" altLang="en-US" sz="1600" dirty="0">
                  <a:solidFill>
                    <a:schemeClr val="tx1"/>
                  </a:solidFill>
                  <a:latin typeface="+mj-ea"/>
                  <a:ea typeface="+mj-ea"/>
                </a:rPr>
                <a:t>（記載事項の変更があれば）</a:t>
              </a:r>
            </a:p>
          </p:txBody>
        </p:sp>
        <p:cxnSp>
          <p:nvCxnSpPr>
            <p:cNvPr id="24" name="直線矢印コネクタ 23">
              <a:extLst>
                <a:ext uri="{FF2B5EF4-FFF2-40B4-BE49-F238E27FC236}">
                  <a16:creationId xmlns:a16="http://schemas.microsoft.com/office/drawing/2014/main" id="{D362A017-A7C8-4BFE-8431-D5A3D47F449D}"/>
                </a:ext>
              </a:extLst>
            </p:cNvPr>
            <p:cNvCxnSpPr/>
            <p:nvPr/>
          </p:nvCxnSpPr>
          <p:spPr>
            <a:xfrm>
              <a:off x="2876550" y="4868863"/>
              <a:ext cx="345598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32" name="直線矢印コネクタ 31">
            <a:extLst>
              <a:ext uri="{FF2B5EF4-FFF2-40B4-BE49-F238E27FC236}">
                <a16:creationId xmlns:a16="http://schemas.microsoft.com/office/drawing/2014/main" id="{3B262F12-7999-4C3B-81BC-FD79AC5385A5}"/>
              </a:ext>
            </a:extLst>
          </p:cNvPr>
          <p:cNvCxnSpPr/>
          <p:nvPr/>
        </p:nvCxnSpPr>
        <p:spPr>
          <a:xfrm>
            <a:off x="2843213" y="1916113"/>
            <a:ext cx="345757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角丸四角形 32">
            <a:extLst>
              <a:ext uri="{FF2B5EF4-FFF2-40B4-BE49-F238E27FC236}">
                <a16:creationId xmlns:a16="http://schemas.microsoft.com/office/drawing/2014/main" id="{6B9CAD2A-7AC9-4457-ADE2-466EC228ADB8}"/>
              </a:ext>
            </a:extLst>
          </p:cNvPr>
          <p:cNvSpPr/>
          <p:nvPr/>
        </p:nvSpPr>
        <p:spPr>
          <a:xfrm>
            <a:off x="3995738" y="1628775"/>
            <a:ext cx="1079500" cy="576263"/>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dirty="0">
                <a:solidFill>
                  <a:schemeClr val="tx1"/>
                </a:solidFill>
                <a:latin typeface="+mj-ea"/>
                <a:ea typeface="+mj-ea"/>
              </a:rPr>
              <a:t>譲渡</a:t>
            </a:r>
          </a:p>
        </p:txBody>
      </p:sp>
      <p:sp>
        <p:nvSpPr>
          <p:cNvPr id="34" name="右矢印 33">
            <a:extLst>
              <a:ext uri="{FF2B5EF4-FFF2-40B4-BE49-F238E27FC236}">
                <a16:creationId xmlns:a16="http://schemas.microsoft.com/office/drawing/2014/main" id="{ED858411-A844-47A4-A2CB-D6E8C3CE4BB0}"/>
              </a:ext>
            </a:extLst>
          </p:cNvPr>
          <p:cNvSpPr/>
          <p:nvPr/>
        </p:nvSpPr>
        <p:spPr>
          <a:xfrm>
            <a:off x="2876550" y="3284538"/>
            <a:ext cx="3422652" cy="576262"/>
          </a:xfrm>
          <a:prstGeom prst="rightArrow">
            <a:avLst/>
          </a:prstGeom>
          <a:solidFill>
            <a:schemeClr val="tx1"/>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latin typeface="+mn-ea"/>
            </a:endParaRPr>
          </a:p>
        </p:txBody>
      </p:sp>
      <p:sp>
        <p:nvSpPr>
          <p:cNvPr id="19480" name="テキスト ボックス 34">
            <a:extLst>
              <a:ext uri="{FF2B5EF4-FFF2-40B4-BE49-F238E27FC236}">
                <a16:creationId xmlns:a16="http://schemas.microsoft.com/office/drawing/2014/main" id="{EC41960B-CFD6-490A-9054-F4F8D73433CB}"/>
              </a:ext>
            </a:extLst>
          </p:cNvPr>
          <p:cNvSpPr txBox="1">
            <a:spLocks noChangeArrowheads="1"/>
          </p:cNvSpPr>
          <p:nvPr/>
        </p:nvSpPr>
        <p:spPr bwMode="auto">
          <a:xfrm>
            <a:off x="3479800" y="2176463"/>
            <a:ext cx="2338388" cy="1077912"/>
          </a:xfrm>
          <a:prstGeom prst="rect">
            <a:avLst/>
          </a:prstGeom>
          <a:noFill/>
          <a:ln w="9525">
            <a:noFill/>
            <a:miter lim="800000"/>
            <a:headEnd/>
            <a:tailEnd/>
          </a:ln>
        </p:spPr>
        <p:txBody>
          <a:bodyPr wrap="none">
            <a:spAutoFit/>
          </a:bodyPr>
          <a:lstStyle/>
          <a:p>
            <a:pPr eaLnBrk="1" hangingPunct="1">
              <a:defRPr/>
            </a:pPr>
            <a:r>
              <a:rPr lang="ja-JP" altLang="en-US" sz="1600" dirty="0">
                <a:latin typeface="+mj-ea"/>
                <a:ea typeface="+mj-ea"/>
              </a:rPr>
              <a:t>・残余麻薬届</a:t>
            </a:r>
            <a:endParaRPr lang="en-US" altLang="ja-JP" sz="1600" dirty="0">
              <a:latin typeface="+mj-ea"/>
              <a:ea typeface="+mj-ea"/>
            </a:endParaRPr>
          </a:p>
          <a:p>
            <a:pPr eaLnBrk="1" hangingPunct="1">
              <a:defRPr/>
            </a:pPr>
            <a:r>
              <a:rPr lang="ja-JP" altLang="en-US" sz="1600" dirty="0">
                <a:latin typeface="+mj-ea"/>
                <a:ea typeface="+mj-ea"/>
              </a:rPr>
              <a:t>・残余麻薬譲渡届</a:t>
            </a:r>
            <a:endParaRPr lang="en-US" altLang="ja-JP" sz="1600" dirty="0">
              <a:latin typeface="+mj-ea"/>
              <a:ea typeface="+mj-ea"/>
            </a:endParaRPr>
          </a:p>
          <a:p>
            <a:pPr eaLnBrk="1" hangingPunct="1">
              <a:defRPr/>
            </a:pPr>
            <a:r>
              <a:rPr lang="ja-JP" altLang="en-US" sz="1600" dirty="0">
                <a:latin typeface="+mj-ea"/>
                <a:ea typeface="+mj-ea"/>
              </a:rPr>
              <a:t>・覚醒剤原料数量報告書</a:t>
            </a:r>
            <a:endParaRPr lang="en-US" altLang="ja-JP" sz="1600" dirty="0">
              <a:latin typeface="+mj-ea"/>
              <a:ea typeface="+mj-ea"/>
            </a:endParaRPr>
          </a:p>
          <a:p>
            <a:pPr eaLnBrk="1" hangingPunct="1">
              <a:defRPr/>
            </a:pPr>
            <a:r>
              <a:rPr lang="ja-JP" altLang="en-US" sz="1600" dirty="0">
                <a:latin typeface="+mj-ea"/>
                <a:ea typeface="+mj-ea"/>
              </a:rPr>
              <a:t>・覚醒剤原料譲渡届</a:t>
            </a:r>
          </a:p>
        </p:txBody>
      </p:sp>
      <p:grpSp>
        <p:nvGrpSpPr>
          <p:cNvPr id="59404" name="グループ化 40">
            <a:extLst>
              <a:ext uri="{FF2B5EF4-FFF2-40B4-BE49-F238E27FC236}">
                <a16:creationId xmlns:a16="http://schemas.microsoft.com/office/drawing/2014/main" id="{DDF0234A-0890-4749-9A65-3BC0F92011BB}"/>
              </a:ext>
            </a:extLst>
          </p:cNvPr>
          <p:cNvGrpSpPr>
            <a:grpSpLocks/>
          </p:cNvGrpSpPr>
          <p:nvPr/>
        </p:nvGrpSpPr>
        <p:grpSpPr bwMode="auto">
          <a:xfrm>
            <a:off x="2876550" y="5589588"/>
            <a:ext cx="3455988" cy="976312"/>
            <a:chOff x="2876550" y="5589588"/>
            <a:chExt cx="3455988" cy="976032"/>
          </a:xfrm>
        </p:grpSpPr>
        <p:cxnSp>
          <p:nvCxnSpPr>
            <p:cNvPr id="29" name="直線矢印コネクタ 28">
              <a:extLst>
                <a:ext uri="{FF2B5EF4-FFF2-40B4-BE49-F238E27FC236}">
                  <a16:creationId xmlns:a16="http://schemas.microsoft.com/office/drawing/2014/main" id="{1E6EDF01-5DA4-459F-AAA8-85882B3027DA}"/>
                </a:ext>
              </a:extLst>
            </p:cNvPr>
            <p:cNvCxnSpPr/>
            <p:nvPr/>
          </p:nvCxnSpPr>
          <p:spPr>
            <a:xfrm>
              <a:off x="2876550" y="5876843"/>
              <a:ext cx="345598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角丸四角形 27">
              <a:extLst>
                <a:ext uri="{FF2B5EF4-FFF2-40B4-BE49-F238E27FC236}">
                  <a16:creationId xmlns:a16="http://schemas.microsoft.com/office/drawing/2014/main" id="{ED5792F1-5AB4-4FCD-91B8-3F357933ED02}"/>
                </a:ext>
              </a:extLst>
            </p:cNvPr>
            <p:cNvSpPr/>
            <p:nvPr/>
          </p:nvSpPr>
          <p:spPr>
            <a:xfrm>
              <a:off x="3132138" y="5589588"/>
              <a:ext cx="2808287" cy="576097"/>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dirty="0">
                  <a:solidFill>
                    <a:schemeClr val="tx1"/>
                  </a:solidFill>
                  <a:latin typeface="+mj-ea"/>
                  <a:ea typeface="+mj-ea"/>
                </a:rPr>
                <a:t>免許を新規に取得</a:t>
              </a:r>
            </a:p>
          </p:txBody>
        </p:sp>
        <p:sp>
          <p:nvSpPr>
            <p:cNvPr id="17429" name="テキスト ボックス 34">
              <a:extLst>
                <a:ext uri="{FF2B5EF4-FFF2-40B4-BE49-F238E27FC236}">
                  <a16:creationId xmlns:a16="http://schemas.microsoft.com/office/drawing/2014/main" id="{0506CF8F-F98C-4504-8A32-B15BE285F90C}"/>
                </a:ext>
              </a:extLst>
            </p:cNvPr>
            <p:cNvSpPr txBox="1">
              <a:spLocks noChangeArrowheads="1"/>
            </p:cNvSpPr>
            <p:nvPr/>
          </p:nvSpPr>
          <p:spPr bwMode="auto">
            <a:xfrm>
              <a:off x="3708400" y="6165685"/>
              <a:ext cx="1731963" cy="399935"/>
            </a:xfrm>
            <a:prstGeom prst="rect">
              <a:avLst/>
            </a:prstGeom>
            <a:noFill/>
            <a:ln w="9525">
              <a:noFill/>
              <a:miter lim="800000"/>
              <a:headEnd/>
              <a:tailEnd/>
            </a:ln>
          </p:spPr>
          <p:txBody>
            <a:bodyPr wrap="none">
              <a:spAutoFit/>
            </a:bodyPr>
            <a:lstStyle/>
            <a:p>
              <a:pPr eaLnBrk="1" hangingPunct="1">
                <a:defRPr/>
              </a:pPr>
              <a:r>
                <a:rPr lang="en-US" altLang="ja-JP" sz="2000" b="1" dirty="0">
                  <a:solidFill>
                    <a:srgbClr val="FF0000"/>
                  </a:solidFill>
                  <a:latin typeface="+mj-ea"/>
                  <a:ea typeface="+mj-ea"/>
                </a:rPr>
                <a:t>※</a:t>
              </a:r>
              <a:r>
                <a:rPr lang="ja-JP" altLang="en-US" sz="2000" b="1" dirty="0">
                  <a:solidFill>
                    <a:srgbClr val="FF0000"/>
                  </a:solidFill>
                  <a:latin typeface="+mj-ea"/>
                  <a:ea typeface="+mj-ea"/>
                </a:rPr>
                <a:t>要事前取得</a:t>
              </a:r>
            </a:p>
          </p:txBody>
        </p:sp>
      </p:grpSp>
      <p:sp>
        <p:nvSpPr>
          <p:cNvPr id="9" name="テキスト ボックス 8">
            <a:extLst>
              <a:ext uri="{FF2B5EF4-FFF2-40B4-BE49-F238E27FC236}">
                <a16:creationId xmlns:a16="http://schemas.microsoft.com/office/drawing/2014/main" id="{A0D1A1FD-01A6-40AD-8112-E15F66734CB4}"/>
              </a:ext>
            </a:extLst>
          </p:cNvPr>
          <p:cNvSpPr txBox="1"/>
          <p:nvPr/>
        </p:nvSpPr>
        <p:spPr>
          <a:xfrm>
            <a:off x="1316038" y="1460500"/>
            <a:ext cx="903287" cy="523875"/>
          </a:xfrm>
          <a:prstGeom prst="rect">
            <a:avLst/>
          </a:prstGeom>
          <a:noFill/>
        </p:spPr>
        <p:txBody>
          <a:bodyPr wrap="none">
            <a:spAutoFit/>
          </a:bodyPr>
          <a:lstStyle/>
          <a:p>
            <a:pPr eaLnBrk="1" hangingPunct="1">
              <a:defRPr/>
            </a:pPr>
            <a:r>
              <a:rPr lang="ja-JP" altLang="en-US" sz="2800" dirty="0">
                <a:latin typeface="+mj-ea"/>
                <a:ea typeface="+mj-ea"/>
              </a:rPr>
              <a:t>麻薬</a:t>
            </a:r>
          </a:p>
        </p:txBody>
      </p:sp>
      <p:sp>
        <p:nvSpPr>
          <p:cNvPr id="10" name="正方形/長方形 9">
            <a:extLst>
              <a:ext uri="{FF2B5EF4-FFF2-40B4-BE49-F238E27FC236}">
                <a16:creationId xmlns:a16="http://schemas.microsoft.com/office/drawing/2014/main" id="{9A992AF2-2B0A-4455-8BDF-A942F7DEA2A2}"/>
              </a:ext>
            </a:extLst>
          </p:cNvPr>
          <p:cNvSpPr/>
          <p:nvPr/>
        </p:nvSpPr>
        <p:spPr>
          <a:xfrm>
            <a:off x="768350" y="1884363"/>
            <a:ext cx="1979613" cy="523875"/>
          </a:xfrm>
          <a:prstGeom prst="rect">
            <a:avLst/>
          </a:prstGeom>
        </p:spPr>
        <p:txBody>
          <a:bodyPr wrap="none">
            <a:spAutoFit/>
          </a:bodyPr>
          <a:lstStyle/>
          <a:p>
            <a:pPr eaLnBrk="1" hangingPunct="1">
              <a:defRPr/>
            </a:pPr>
            <a:r>
              <a:rPr lang="ja-JP" altLang="en-US" sz="2800" dirty="0">
                <a:latin typeface="+mj-ea"/>
                <a:ea typeface="+mj-ea"/>
              </a:rPr>
              <a:t>覚醒剤原料</a:t>
            </a:r>
          </a:p>
        </p:txBody>
      </p:sp>
      <p:grpSp>
        <p:nvGrpSpPr>
          <p:cNvPr id="59407" name="グループ化 11">
            <a:extLst>
              <a:ext uri="{FF2B5EF4-FFF2-40B4-BE49-F238E27FC236}">
                <a16:creationId xmlns:a16="http://schemas.microsoft.com/office/drawing/2014/main" id="{B067AA53-32D9-4F36-BB3E-41CC2926AA5F}"/>
              </a:ext>
            </a:extLst>
          </p:cNvPr>
          <p:cNvGrpSpPr>
            <a:grpSpLocks/>
          </p:cNvGrpSpPr>
          <p:nvPr/>
        </p:nvGrpSpPr>
        <p:grpSpPr bwMode="auto">
          <a:xfrm>
            <a:off x="914400" y="4606925"/>
            <a:ext cx="1570038" cy="693738"/>
            <a:chOff x="913659" y="4607253"/>
            <a:chExt cx="1570109" cy="693955"/>
          </a:xfrm>
        </p:grpSpPr>
        <p:sp>
          <p:nvSpPr>
            <p:cNvPr id="11" name="テキスト ボックス 10">
              <a:extLst>
                <a:ext uri="{FF2B5EF4-FFF2-40B4-BE49-F238E27FC236}">
                  <a16:creationId xmlns:a16="http://schemas.microsoft.com/office/drawing/2014/main" id="{E964E8B4-0153-4051-98CB-BC6060950032}"/>
                </a:ext>
              </a:extLst>
            </p:cNvPr>
            <p:cNvSpPr txBox="1"/>
            <p:nvPr/>
          </p:nvSpPr>
          <p:spPr>
            <a:xfrm>
              <a:off x="913659" y="4607253"/>
              <a:ext cx="1140056"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eaLnBrk="1" hangingPunct="1">
                <a:defRPr/>
              </a:pPr>
              <a:r>
                <a:rPr lang="ja-JP" altLang="en-US" sz="2800" dirty="0">
                  <a:latin typeface="+mj-ea"/>
                  <a:ea typeface="+mj-ea"/>
                </a:rPr>
                <a:t>　　　　</a:t>
              </a:r>
            </a:p>
          </p:txBody>
        </p:sp>
        <p:sp>
          <p:nvSpPr>
            <p:cNvPr id="44" name="テキスト ボックス 43">
              <a:extLst>
                <a:ext uri="{FF2B5EF4-FFF2-40B4-BE49-F238E27FC236}">
                  <a16:creationId xmlns:a16="http://schemas.microsoft.com/office/drawing/2014/main" id="{A3CB8983-41CF-4687-A192-1FF1D8ECD377}"/>
                </a:ext>
              </a:extLst>
            </p:cNvPr>
            <p:cNvSpPr txBox="1"/>
            <p:nvPr/>
          </p:nvSpPr>
          <p:spPr>
            <a:xfrm>
              <a:off x="1066059" y="4687645"/>
              <a:ext cx="1140056"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eaLnBrk="1" hangingPunct="1">
                <a:defRPr/>
              </a:pPr>
              <a:r>
                <a:rPr lang="ja-JP" altLang="en-US" sz="2800" dirty="0">
                  <a:latin typeface="+mj-ea"/>
                  <a:ea typeface="+mj-ea"/>
                </a:rPr>
                <a:t>　　　　</a:t>
              </a:r>
            </a:p>
          </p:txBody>
        </p:sp>
        <p:sp>
          <p:nvSpPr>
            <p:cNvPr id="43" name="テキスト ボックス 42">
              <a:extLst>
                <a:ext uri="{FF2B5EF4-FFF2-40B4-BE49-F238E27FC236}">
                  <a16:creationId xmlns:a16="http://schemas.microsoft.com/office/drawing/2014/main" id="{A2290EA3-0CB1-474E-A956-842975C03697}"/>
                </a:ext>
              </a:extLst>
            </p:cNvPr>
            <p:cNvSpPr txBox="1"/>
            <p:nvPr/>
          </p:nvSpPr>
          <p:spPr>
            <a:xfrm>
              <a:off x="1221884" y="4777988"/>
              <a:ext cx="1261884" cy="52322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eaLnBrk="1" hangingPunct="1">
                <a:defRPr/>
              </a:pPr>
              <a:r>
                <a:rPr lang="ja-JP" altLang="en-US" sz="2800" dirty="0">
                  <a:latin typeface="+mj-ea"/>
                  <a:ea typeface="+mj-ea"/>
                </a:rPr>
                <a:t>施用者</a:t>
              </a:r>
            </a:p>
          </p:txBody>
        </p:sp>
      </p:grpSp>
      <p:sp>
        <p:nvSpPr>
          <p:cNvPr id="48" name="テキスト ボックス 47">
            <a:extLst>
              <a:ext uri="{FF2B5EF4-FFF2-40B4-BE49-F238E27FC236}">
                <a16:creationId xmlns:a16="http://schemas.microsoft.com/office/drawing/2014/main" id="{E67B51AA-5EB3-4CF7-8C04-3BCE07FF45E9}"/>
              </a:ext>
            </a:extLst>
          </p:cNvPr>
          <p:cNvSpPr txBox="1"/>
          <p:nvPr/>
        </p:nvSpPr>
        <p:spPr>
          <a:xfrm>
            <a:off x="1222611" y="5483962"/>
            <a:ext cx="1261884" cy="52322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eaLnBrk="1" hangingPunct="1">
              <a:defRPr/>
            </a:pPr>
            <a:r>
              <a:rPr lang="ja-JP" altLang="en-US" sz="2800" dirty="0">
                <a:latin typeface="+mj-ea"/>
                <a:ea typeface="+mj-ea"/>
              </a:rPr>
              <a:t>管理者</a:t>
            </a:r>
          </a:p>
        </p:txBody>
      </p:sp>
      <p:sp>
        <p:nvSpPr>
          <p:cNvPr id="26" name="正方形/長方形 25">
            <a:extLst>
              <a:ext uri="{FF2B5EF4-FFF2-40B4-BE49-F238E27FC236}">
                <a16:creationId xmlns:a16="http://schemas.microsoft.com/office/drawing/2014/main" id="{33F41541-00DB-48B4-8462-BA9A4B629CCB}"/>
              </a:ext>
            </a:extLst>
          </p:cNvPr>
          <p:cNvSpPr/>
          <p:nvPr/>
        </p:nvSpPr>
        <p:spPr>
          <a:xfrm>
            <a:off x="835025" y="6111875"/>
            <a:ext cx="1976438" cy="620713"/>
          </a:xfrm>
          <a:prstGeom prst="rect">
            <a:avLst/>
          </a:prstGeom>
          <a:solidFill>
            <a:schemeClr val="bg1">
              <a:alpha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3200" dirty="0">
                <a:solidFill>
                  <a:schemeClr val="tx1"/>
                </a:solidFill>
                <a:latin typeface="+mj-ea"/>
                <a:ea typeface="+mj-ea"/>
              </a:rPr>
              <a:t>業務廃止</a:t>
            </a:r>
          </a:p>
        </p:txBody>
      </p:sp>
      <p:sp>
        <p:nvSpPr>
          <p:cNvPr id="49" name="テキスト ボックス 48">
            <a:extLst>
              <a:ext uri="{FF2B5EF4-FFF2-40B4-BE49-F238E27FC236}">
                <a16:creationId xmlns:a16="http://schemas.microsoft.com/office/drawing/2014/main" id="{36BB16FC-8085-4EC8-885A-539506701FCA}"/>
              </a:ext>
            </a:extLst>
          </p:cNvPr>
          <p:cNvSpPr txBox="1"/>
          <p:nvPr/>
        </p:nvSpPr>
        <p:spPr>
          <a:xfrm>
            <a:off x="6588224" y="5661248"/>
            <a:ext cx="1261884"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eaLnBrk="1" hangingPunct="1">
              <a:defRPr/>
            </a:pPr>
            <a:r>
              <a:rPr lang="ja-JP" altLang="en-US" sz="2800" dirty="0">
                <a:latin typeface="+mj-ea"/>
                <a:ea typeface="+mj-ea"/>
              </a:rPr>
              <a:t>管理者</a:t>
            </a:r>
          </a:p>
        </p:txBody>
      </p:sp>
      <p:sp>
        <p:nvSpPr>
          <p:cNvPr id="30" name="AutoShape 4">
            <a:extLst>
              <a:ext uri="{FF2B5EF4-FFF2-40B4-BE49-F238E27FC236}">
                <a16:creationId xmlns:a16="http://schemas.microsoft.com/office/drawing/2014/main" id="{4802B870-1ACC-47AC-AC68-DDEF413A11C1}"/>
              </a:ext>
            </a:extLst>
          </p:cNvPr>
          <p:cNvSpPr>
            <a:spLocks noChangeArrowheads="1"/>
          </p:cNvSpPr>
          <p:nvPr/>
        </p:nvSpPr>
        <p:spPr bwMode="auto">
          <a:xfrm>
            <a:off x="6367463" y="2492375"/>
            <a:ext cx="2089150" cy="1800225"/>
          </a:xfrm>
          <a:prstGeom prst="cube">
            <a:avLst>
              <a:gd name="adj" fmla="val 20722"/>
            </a:avLst>
          </a:prstGeom>
          <a:solidFill>
            <a:schemeClr val="accent5">
              <a:lumMod val="60000"/>
              <a:lumOff val="40000"/>
            </a:schemeClr>
          </a:solidFill>
          <a:ln w="9525">
            <a:noFill/>
            <a:miter lim="800000"/>
            <a:headEnd/>
            <a:tailEnd/>
          </a:ln>
        </p:spPr>
        <p:txBody>
          <a:bodyPr wrap="none" anchor="ctr"/>
          <a:lstStyle/>
          <a:p>
            <a:pPr algn="ctr" eaLnBrk="1" hangingPunct="1">
              <a:defRPr/>
            </a:pPr>
            <a:r>
              <a:rPr lang="ja-JP" altLang="en-US" sz="3200" dirty="0">
                <a:latin typeface="+mj-ea"/>
                <a:ea typeface="+mj-ea"/>
              </a:rPr>
              <a:t>Ａ診療所</a:t>
            </a:r>
            <a:br>
              <a:rPr lang="en-US" altLang="ja-JP" sz="3200" dirty="0">
                <a:latin typeface="+mj-ea"/>
                <a:ea typeface="+mj-ea"/>
              </a:rPr>
            </a:br>
            <a:r>
              <a:rPr lang="ja-JP" altLang="en-US" sz="2400" dirty="0">
                <a:latin typeface="+mj-ea"/>
                <a:ea typeface="+mj-ea"/>
              </a:rPr>
              <a:t>（</a:t>
            </a:r>
            <a:r>
              <a:rPr lang="ja-JP" altLang="en-US" sz="2400" dirty="0">
                <a:solidFill>
                  <a:srgbClr val="FF0000"/>
                </a:solidFill>
                <a:latin typeface="+mj-ea"/>
                <a:ea typeface="+mj-ea"/>
              </a:rPr>
              <a:t>法人</a:t>
            </a:r>
            <a:r>
              <a:rPr lang="ja-JP" altLang="en-US" sz="2400" dirty="0">
                <a:latin typeface="+mj-ea"/>
                <a:ea typeface="+mj-ea"/>
              </a:rPr>
              <a:t>）</a:t>
            </a:r>
            <a:endParaRPr lang="en-US" altLang="ja-JP" sz="2400" dirty="0">
              <a:latin typeface="+mj-ea"/>
              <a:ea typeface="+mj-ea"/>
            </a:endParaRPr>
          </a:p>
        </p:txBody>
      </p:sp>
      <p:sp>
        <p:nvSpPr>
          <p:cNvPr id="27" name="スライド番号プレースホルダー 3">
            <a:extLst>
              <a:ext uri="{FF2B5EF4-FFF2-40B4-BE49-F238E27FC236}">
                <a16:creationId xmlns:a16="http://schemas.microsoft.com/office/drawing/2014/main" id="{92569893-9A45-42E6-82E8-B5972A1DB2AB}"/>
              </a:ext>
            </a:extLst>
          </p:cNvPr>
          <p:cNvSpPr txBox="1">
            <a:spLocks/>
          </p:cNvSpPr>
          <p:nvPr/>
        </p:nvSpPr>
        <p:spPr bwMode="auto">
          <a:xfrm>
            <a:off x="7927975" y="6239668"/>
            <a:ext cx="7620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defPPr>
              <a:defRPr lang="ja-JP"/>
            </a:defPPr>
            <a:lvl1pPr algn="r" rtl="0" eaLnBrk="1" fontAlgn="base" hangingPunct="1">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0" fontAlgn="base" latinLnBrk="0"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914400" rtl="0" eaLnBrk="0" fontAlgn="base" latinLnBrk="0"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914400" rtl="0" eaLnBrk="0" fontAlgn="base" latinLnBrk="0"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914400" rtl="0" eaLnBrk="0" fontAlgn="base" latinLnBrk="0"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9pPr>
          </a:lstStyle>
          <a:p>
            <a:fld id="{CAA273B8-705F-4E16-859B-F86EF357BBE3}" type="slidenum">
              <a:rPr kumimoji="0" lang="en-US" altLang="ja-JP" smtClean="0">
                <a:solidFill>
                  <a:srgbClr val="42424F"/>
                </a:solidFill>
              </a:rPr>
              <a:pPr/>
              <a:t>41</a:t>
            </a:fld>
            <a:endParaRPr kumimoji="0" lang="en-US" altLang="ja-JP" dirty="0">
              <a:solidFill>
                <a:srgbClr val="42424F"/>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a:extLst>
              <a:ext uri="{FF2B5EF4-FFF2-40B4-BE49-F238E27FC236}">
                <a16:creationId xmlns:a16="http://schemas.microsoft.com/office/drawing/2014/main" id="{808BD2EB-4D2C-488A-801B-3536AFB8FB6E}"/>
              </a:ext>
            </a:extLst>
          </p:cNvPr>
          <p:cNvSpPr>
            <a:spLocks noGrp="1"/>
          </p:cNvSpPr>
          <p:nvPr>
            <p:ph type="title"/>
          </p:nvPr>
        </p:nvSpPr>
        <p:spPr>
          <a:xfrm>
            <a:off x="0" y="2997200"/>
            <a:ext cx="9144000" cy="792163"/>
          </a:xfrm>
        </p:spPr>
        <p:txBody>
          <a:bodyPr/>
          <a:lstStyle/>
          <a:p>
            <a:pPr algn="ctr">
              <a:defRPr/>
            </a:pPr>
            <a:r>
              <a:rPr lang="ja-JP" altLang="en-US" sz="4800" dirty="0">
                <a:effectLst>
                  <a:outerShdw blurRad="38100" dist="38100" dir="2700000" algn="tl">
                    <a:srgbClr val="000000">
                      <a:alpha val="43137"/>
                    </a:srgbClr>
                  </a:outerShdw>
                </a:effectLst>
              </a:rPr>
              <a:t>向精神薬の取扱いについて</a:t>
            </a:r>
          </a:p>
        </p:txBody>
      </p:sp>
      <p:sp>
        <p:nvSpPr>
          <p:cNvPr id="60419" name="スライド番号プレースホルダー 3">
            <a:extLst>
              <a:ext uri="{FF2B5EF4-FFF2-40B4-BE49-F238E27FC236}">
                <a16:creationId xmlns:a16="http://schemas.microsoft.com/office/drawing/2014/main" id="{311B2065-85B4-49AD-B388-F9373E3CF679}"/>
              </a:ext>
            </a:extLst>
          </p:cNvPr>
          <p:cNvSpPr>
            <a:spLocks noGrp="1"/>
          </p:cNvSpPr>
          <p:nvPr>
            <p:ph type="sldNum" sz="quarter" idx="12"/>
          </p:nvPr>
        </p:nvSpPr>
        <p:spPr bwMode="auto">
          <a:xfrm>
            <a:off x="7956376" y="6165304"/>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790E377B-5516-4CA3-A250-5571E2497E5D}"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42</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7" name="Rectangle 3">
            <a:extLst>
              <a:ext uri="{FF2B5EF4-FFF2-40B4-BE49-F238E27FC236}">
                <a16:creationId xmlns:a16="http://schemas.microsoft.com/office/drawing/2014/main" id="{B2214410-090A-4312-84B4-FEE644945EE9}"/>
              </a:ext>
            </a:extLst>
          </p:cNvPr>
          <p:cNvSpPr>
            <a:spLocks noGrp="1" noChangeArrowheads="1"/>
          </p:cNvSpPr>
          <p:nvPr>
            <p:ph idx="1"/>
          </p:nvPr>
        </p:nvSpPr>
        <p:spPr>
          <a:xfrm>
            <a:off x="444500" y="2060575"/>
            <a:ext cx="8551863" cy="1925638"/>
          </a:xfrm>
        </p:spPr>
        <p:txBody>
          <a:bodyPr>
            <a:normAutofit lnSpcReduction="10000"/>
          </a:bodyPr>
          <a:lstStyle/>
          <a:p>
            <a:pPr marL="274320" indent="-274320" eaLnBrk="1" fontAlgn="auto" hangingPunct="1">
              <a:lnSpc>
                <a:spcPct val="90000"/>
              </a:lnSpc>
              <a:spcAft>
                <a:spcPts val="0"/>
              </a:spcAft>
              <a:buClr>
                <a:schemeClr val="accent3"/>
              </a:buClr>
              <a:buFont typeface="Wingdings 2" panose="05020102010507070707" pitchFamily="18" charset="2"/>
              <a:buNone/>
              <a:defRPr/>
            </a:pPr>
            <a:r>
              <a:rPr lang="ja-JP" altLang="en-US" sz="2400" dirty="0">
                <a:latin typeface="+mj-ea"/>
                <a:ea typeface="+mj-ea"/>
              </a:rPr>
              <a:t>法律で定められた者以外との譲渡・譲受を行ってはいけません。</a:t>
            </a:r>
            <a:endParaRPr lang="en-US" altLang="ja-JP" sz="2400" dirty="0">
              <a:latin typeface="+mj-ea"/>
              <a:ea typeface="+mj-ea"/>
            </a:endParaRPr>
          </a:p>
          <a:p>
            <a:pPr marL="274320" indent="-274320" eaLnBrk="1" fontAlgn="auto" hangingPunct="1">
              <a:lnSpc>
                <a:spcPct val="90000"/>
              </a:lnSpc>
              <a:spcAft>
                <a:spcPts val="0"/>
              </a:spcAft>
              <a:buClr>
                <a:schemeClr val="accent3"/>
              </a:buClr>
              <a:buFont typeface="Wingdings 2" panose="05020102010507070707" pitchFamily="18" charset="2"/>
              <a:buNone/>
              <a:defRPr/>
            </a:pPr>
            <a:r>
              <a:rPr lang="ja-JP" altLang="en-US" sz="2400" dirty="0">
                <a:latin typeface="+mj-ea"/>
                <a:ea typeface="+mj-ea"/>
              </a:rPr>
              <a:t>➀</a:t>
            </a:r>
            <a:r>
              <a:rPr lang="ja-JP" altLang="en-US" sz="2400" dirty="0">
                <a:solidFill>
                  <a:srgbClr val="FF0000"/>
                </a:solidFill>
                <a:latin typeface="+mj-ea"/>
                <a:ea typeface="+mj-ea"/>
              </a:rPr>
              <a:t>患者に施用のために交付</a:t>
            </a:r>
            <a:r>
              <a:rPr lang="ja-JP" altLang="en-US" sz="2400" dirty="0">
                <a:latin typeface="+mj-ea"/>
                <a:ea typeface="+mj-ea"/>
              </a:rPr>
              <a:t>する場合</a:t>
            </a:r>
            <a:endParaRPr lang="en-US" altLang="ja-JP" sz="2400" dirty="0">
              <a:latin typeface="+mj-ea"/>
              <a:ea typeface="+mj-ea"/>
            </a:endParaRPr>
          </a:p>
          <a:p>
            <a:pPr marL="274320" indent="-274320" eaLnBrk="1" fontAlgn="auto" hangingPunct="1">
              <a:lnSpc>
                <a:spcPct val="90000"/>
              </a:lnSpc>
              <a:spcAft>
                <a:spcPts val="0"/>
              </a:spcAft>
              <a:buClr>
                <a:schemeClr val="accent3"/>
              </a:buClr>
              <a:buFont typeface="Wingdings 2" panose="05020102010507070707" pitchFamily="18" charset="2"/>
              <a:buNone/>
              <a:defRPr/>
            </a:pPr>
            <a:r>
              <a:rPr lang="ja-JP" altLang="en-US" sz="2400" dirty="0">
                <a:latin typeface="+mj-ea"/>
                <a:ea typeface="+mj-ea"/>
              </a:rPr>
              <a:t>➁輸入業者，製造製剤業者，卸売業者に</a:t>
            </a:r>
            <a:r>
              <a:rPr lang="ja-JP" altLang="en-US" sz="2400" dirty="0">
                <a:solidFill>
                  <a:srgbClr val="FF0000"/>
                </a:solidFill>
                <a:latin typeface="+mj-ea"/>
                <a:ea typeface="+mj-ea"/>
              </a:rPr>
              <a:t>返品する</a:t>
            </a:r>
            <a:r>
              <a:rPr lang="ja-JP" altLang="en-US" sz="2400" dirty="0">
                <a:latin typeface="+mj-ea"/>
                <a:ea typeface="+mj-ea"/>
              </a:rPr>
              <a:t>場合</a:t>
            </a:r>
            <a:endParaRPr lang="en-US" altLang="ja-JP" sz="2400" dirty="0">
              <a:latin typeface="+mj-ea"/>
              <a:ea typeface="+mj-ea"/>
            </a:endParaRPr>
          </a:p>
          <a:p>
            <a:pPr marL="274320" indent="-274320" eaLnBrk="1" fontAlgn="auto" hangingPunct="1">
              <a:lnSpc>
                <a:spcPct val="90000"/>
              </a:lnSpc>
              <a:spcAft>
                <a:spcPts val="0"/>
              </a:spcAft>
              <a:buClr>
                <a:schemeClr val="accent3"/>
              </a:buClr>
              <a:buFont typeface="Wingdings 2" panose="05020102010507070707" pitchFamily="18" charset="2"/>
              <a:buNone/>
              <a:defRPr/>
            </a:pPr>
            <a:r>
              <a:rPr lang="ja-JP" altLang="en-US" sz="2400" dirty="0">
                <a:latin typeface="+mj-ea"/>
                <a:ea typeface="+mj-ea"/>
              </a:rPr>
              <a:t>➂</a:t>
            </a:r>
            <a:r>
              <a:rPr lang="ja-JP" altLang="en-US" sz="2400" dirty="0">
                <a:solidFill>
                  <a:srgbClr val="FF0000"/>
                </a:solidFill>
                <a:latin typeface="+mj-ea"/>
                <a:ea typeface="+mj-ea"/>
              </a:rPr>
              <a:t>同一法人の他の病院・診療所</a:t>
            </a:r>
            <a:r>
              <a:rPr lang="ja-JP" altLang="en-US" sz="2400" dirty="0">
                <a:latin typeface="+mj-ea"/>
                <a:ea typeface="+mj-ea"/>
              </a:rPr>
              <a:t>に渡す場合</a:t>
            </a:r>
            <a:endParaRPr lang="en-US" altLang="ja-JP" sz="2400" dirty="0">
              <a:latin typeface="+mj-ea"/>
              <a:ea typeface="+mj-ea"/>
            </a:endParaRPr>
          </a:p>
          <a:p>
            <a:pPr marL="274320" indent="-274320" eaLnBrk="1" fontAlgn="auto" hangingPunct="1">
              <a:lnSpc>
                <a:spcPct val="90000"/>
              </a:lnSpc>
              <a:spcAft>
                <a:spcPts val="0"/>
              </a:spcAft>
              <a:buClr>
                <a:schemeClr val="accent3"/>
              </a:buClr>
              <a:buFont typeface="Wingdings 2" panose="05020102010507070707" pitchFamily="18" charset="2"/>
              <a:buNone/>
              <a:defRPr/>
            </a:pPr>
            <a:r>
              <a:rPr lang="ja-JP" altLang="en-US" sz="2400" dirty="0">
                <a:latin typeface="+mj-ea"/>
                <a:ea typeface="+mj-ea"/>
              </a:rPr>
              <a:t>➃治験薬を向精神薬試験研究施設に戻す場合　　　　　　など</a:t>
            </a:r>
          </a:p>
          <a:p>
            <a:pPr marL="274320" indent="-274320" eaLnBrk="1" fontAlgn="auto" hangingPunct="1">
              <a:lnSpc>
                <a:spcPct val="90000"/>
              </a:lnSpc>
              <a:spcAft>
                <a:spcPts val="0"/>
              </a:spcAft>
              <a:buClr>
                <a:schemeClr val="accent3"/>
              </a:buClr>
              <a:buFont typeface="Wingdings 2"/>
              <a:buChar char=""/>
              <a:defRPr/>
            </a:pPr>
            <a:endParaRPr lang="en-US" altLang="ja-JP" sz="2400" dirty="0">
              <a:latin typeface="+mj-ea"/>
              <a:ea typeface="+mj-ea"/>
            </a:endParaRPr>
          </a:p>
        </p:txBody>
      </p:sp>
      <p:sp>
        <p:nvSpPr>
          <p:cNvPr id="36868" name="正方形/長方形 5">
            <a:extLst>
              <a:ext uri="{FF2B5EF4-FFF2-40B4-BE49-F238E27FC236}">
                <a16:creationId xmlns:a16="http://schemas.microsoft.com/office/drawing/2014/main" id="{7ECBA40F-3ED3-44E5-A652-679975DF6329}"/>
              </a:ext>
            </a:extLst>
          </p:cNvPr>
          <p:cNvSpPr>
            <a:spLocks noChangeArrowheads="1"/>
          </p:cNvSpPr>
          <p:nvPr/>
        </p:nvSpPr>
        <p:spPr bwMode="auto">
          <a:xfrm>
            <a:off x="393700" y="4868863"/>
            <a:ext cx="82804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eaLnBrk="0" hangingPunct="0">
              <a:spcBef>
                <a:spcPct val="20000"/>
              </a:spcBef>
              <a:buClr>
                <a:srgbClr val="0BD0D9"/>
              </a:buClr>
              <a:buSzPct val="95000"/>
              <a:buFont typeface="Wingdings 2" pitchFamily="18" charset="2"/>
              <a:buChar char=""/>
              <a:defRPr kumimoji="1" sz="2600">
                <a:solidFill>
                  <a:schemeClr val="tx1"/>
                </a:solidFill>
                <a:latin typeface="Constantia" pitchFamily="18" charset="0"/>
                <a:ea typeface="HGP明朝E" pitchFamily="18" charset="-128"/>
              </a:defRPr>
            </a:lvl1pPr>
            <a:lvl2pPr marL="742950" indent="-285750" eaLnBrk="0" hangingPunct="0">
              <a:spcBef>
                <a:spcPct val="20000"/>
              </a:spcBef>
              <a:buClr>
                <a:schemeClr val="accent1"/>
              </a:buClr>
              <a:buSzPct val="85000"/>
              <a:buFont typeface="Wingdings 2" pitchFamily="18" charset="2"/>
              <a:buChar char=""/>
              <a:defRPr kumimoji="1" sz="2400">
                <a:solidFill>
                  <a:schemeClr val="tx1"/>
                </a:solidFill>
                <a:latin typeface="Constantia" pitchFamily="18" charset="0"/>
                <a:ea typeface="HGP明朝E" pitchFamily="18" charset="-128"/>
              </a:defRPr>
            </a:lvl2pPr>
            <a:lvl3pPr marL="1143000" indent="-228600" eaLnBrk="0" hangingPunct="0">
              <a:spcBef>
                <a:spcPct val="20000"/>
              </a:spcBef>
              <a:buClr>
                <a:schemeClr val="accent2"/>
              </a:buClr>
              <a:buSzPct val="70000"/>
              <a:buFont typeface="Wingdings 2" pitchFamily="18" charset="2"/>
              <a:buChar char=""/>
              <a:defRPr kumimoji="1" sz="2100">
                <a:solidFill>
                  <a:schemeClr val="tx1"/>
                </a:solidFill>
                <a:latin typeface="Constantia" pitchFamily="18" charset="0"/>
                <a:ea typeface="HGP明朝E" pitchFamily="18" charset="-128"/>
              </a:defRPr>
            </a:lvl3pPr>
            <a:lvl4pPr marL="1600200" indent="-228600" eaLnBrk="0" hangingPunct="0">
              <a:spcBef>
                <a:spcPct val="20000"/>
              </a:spcBef>
              <a:buClr>
                <a:srgbClr val="0BD0D9"/>
              </a:buClr>
              <a:buSzPct val="65000"/>
              <a:buFont typeface="Wingdings 2" pitchFamily="18" charset="2"/>
              <a:buChar char=""/>
              <a:defRPr kumimoji="1" sz="2000">
                <a:solidFill>
                  <a:schemeClr val="tx1"/>
                </a:solidFill>
                <a:latin typeface="Constantia" pitchFamily="18" charset="0"/>
                <a:ea typeface="HGP明朝E" pitchFamily="18" charset="-128"/>
              </a:defRPr>
            </a:lvl4pPr>
            <a:lvl5pPr marL="2057400" indent="-228600" eaLnBrk="0" hangingPunct="0">
              <a:spcBef>
                <a:spcPct val="20000"/>
              </a:spcBef>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5pPr>
            <a:lvl6pPr marL="25146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6pPr>
            <a:lvl7pPr marL="29718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7pPr>
            <a:lvl8pPr marL="34290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8pPr>
            <a:lvl9pPr marL="3886200" indent="-228600" eaLnBrk="0" fontAlgn="base" hangingPunct="0">
              <a:spcBef>
                <a:spcPct val="20000"/>
              </a:spcBef>
              <a:spcAft>
                <a:spcPct val="0"/>
              </a:spcAft>
              <a:buClr>
                <a:srgbClr val="10CF9B"/>
              </a:buClr>
              <a:buSzPct val="65000"/>
              <a:buFont typeface="Wingdings 2" pitchFamily="18" charset="2"/>
              <a:buChar char=""/>
              <a:defRPr kumimoji="1" sz="2000">
                <a:solidFill>
                  <a:schemeClr val="tx1"/>
                </a:solidFill>
                <a:latin typeface="Constantia" pitchFamily="18" charset="0"/>
                <a:ea typeface="HGP明朝E" pitchFamily="18" charset="-128"/>
              </a:defRPr>
            </a:lvl9pPr>
          </a:lstStyle>
          <a:p>
            <a:pPr eaLnBrk="1" hangingPunct="1">
              <a:lnSpc>
                <a:spcPct val="90000"/>
              </a:lnSpc>
              <a:buFontTx/>
              <a:buNone/>
              <a:defRPr/>
            </a:pPr>
            <a:r>
              <a:rPr lang="ja-JP" altLang="en-US" sz="2400" dirty="0">
                <a:solidFill>
                  <a:srgbClr val="000000"/>
                </a:solidFill>
                <a:latin typeface="+mj-ea"/>
                <a:ea typeface="+mj-ea"/>
              </a:rPr>
              <a:t>乱用防止のため，</a:t>
            </a:r>
            <a:r>
              <a:rPr lang="ja-JP" altLang="en-US" sz="2400" dirty="0">
                <a:solidFill>
                  <a:srgbClr val="FF0000"/>
                </a:solidFill>
                <a:latin typeface="+mj-ea"/>
                <a:ea typeface="+mj-ea"/>
              </a:rPr>
              <a:t>回収困難な方法で廃棄</a:t>
            </a:r>
            <a:r>
              <a:rPr lang="ja-JP" altLang="en-US" sz="2400" dirty="0">
                <a:solidFill>
                  <a:srgbClr val="000000"/>
                </a:solidFill>
                <a:latin typeface="+mj-ea"/>
                <a:ea typeface="+mj-ea"/>
              </a:rPr>
              <a:t>を行ってください。</a:t>
            </a:r>
            <a:endParaRPr lang="en-US" altLang="ja-JP" sz="2400" dirty="0">
              <a:solidFill>
                <a:srgbClr val="000000"/>
              </a:solidFill>
              <a:latin typeface="+mj-ea"/>
              <a:ea typeface="+mj-ea"/>
            </a:endParaRPr>
          </a:p>
          <a:p>
            <a:pPr eaLnBrk="1" hangingPunct="1">
              <a:lnSpc>
                <a:spcPct val="90000"/>
              </a:lnSpc>
              <a:buFontTx/>
              <a:buNone/>
              <a:defRPr/>
            </a:pPr>
            <a:r>
              <a:rPr lang="ja-JP" altLang="en-US" sz="2400" dirty="0">
                <a:solidFill>
                  <a:srgbClr val="000000"/>
                </a:solidFill>
                <a:latin typeface="+mj-ea"/>
                <a:ea typeface="+mj-ea"/>
              </a:rPr>
              <a:t>許可，届出は必要ありませんが，</a:t>
            </a:r>
            <a:r>
              <a:rPr lang="ja-JP" altLang="en-US" sz="2400" dirty="0">
                <a:solidFill>
                  <a:srgbClr val="FF0000"/>
                </a:solidFill>
                <a:latin typeface="+mj-ea"/>
                <a:ea typeface="+mj-ea"/>
              </a:rPr>
              <a:t>第１種向精神薬及び第２種</a:t>
            </a:r>
            <a:endParaRPr lang="en-US" altLang="ja-JP" sz="2400" dirty="0">
              <a:solidFill>
                <a:srgbClr val="FF0000"/>
              </a:solidFill>
              <a:latin typeface="+mj-ea"/>
              <a:ea typeface="+mj-ea"/>
            </a:endParaRPr>
          </a:p>
          <a:p>
            <a:pPr eaLnBrk="1" hangingPunct="1">
              <a:lnSpc>
                <a:spcPct val="90000"/>
              </a:lnSpc>
              <a:buFontTx/>
              <a:buNone/>
              <a:defRPr/>
            </a:pPr>
            <a:r>
              <a:rPr lang="ja-JP" altLang="en-US" sz="2400" dirty="0">
                <a:solidFill>
                  <a:srgbClr val="FF0000"/>
                </a:solidFill>
                <a:latin typeface="+mj-ea"/>
                <a:ea typeface="+mj-ea"/>
              </a:rPr>
              <a:t>向精神薬を廃棄した時は記録が必要</a:t>
            </a:r>
            <a:r>
              <a:rPr lang="ja-JP" altLang="en-US" sz="2400" dirty="0">
                <a:solidFill>
                  <a:srgbClr val="000000"/>
                </a:solidFill>
                <a:latin typeface="+mj-ea"/>
                <a:ea typeface="+mj-ea"/>
              </a:rPr>
              <a:t>です。</a:t>
            </a:r>
          </a:p>
        </p:txBody>
      </p:sp>
      <p:sp>
        <p:nvSpPr>
          <p:cNvPr id="61445" name="スライド番号プレースホルダ 9">
            <a:extLst>
              <a:ext uri="{FF2B5EF4-FFF2-40B4-BE49-F238E27FC236}">
                <a16:creationId xmlns:a16="http://schemas.microsoft.com/office/drawing/2014/main" id="{4655BDA7-6BEC-4E50-B0AF-C2A269CE40EC}"/>
              </a:ext>
            </a:extLst>
          </p:cNvPr>
          <p:cNvSpPr>
            <a:spLocks noGrp="1"/>
          </p:cNvSpPr>
          <p:nvPr>
            <p:ph type="sldNum" sz="quarter" idx="12"/>
          </p:nvPr>
        </p:nvSpPr>
        <p:spPr bwMode="auto">
          <a:xfrm>
            <a:off x="7924800" y="6252498"/>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DE960FBC-4678-4D2C-A739-D0E1877999F2}"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43</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
        <p:nvSpPr>
          <p:cNvPr id="10" name="正方形/長方形 9">
            <a:extLst>
              <a:ext uri="{FF2B5EF4-FFF2-40B4-BE49-F238E27FC236}">
                <a16:creationId xmlns:a16="http://schemas.microsoft.com/office/drawing/2014/main" id="{6378786E-D893-439D-A79C-9EF9DCD5F5DA}"/>
              </a:ext>
            </a:extLst>
          </p:cNvPr>
          <p:cNvSpPr/>
          <p:nvPr/>
        </p:nvSpPr>
        <p:spPr>
          <a:xfrm>
            <a:off x="302568" y="1389679"/>
            <a:ext cx="8003232" cy="523220"/>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j-ea"/>
                <a:ea typeface="+mj-ea"/>
              </a:rPr>
              <a:t>麻向法 第</a:t>
            </a:r>
            <a:r>
              <a:rPr lang="en-US" altLang="ja-JP" sz="2800" dirty="0">
                <a:latin typeface="+mj-ea"/>
                <a:ea typeface="+mj-ea"/>
              </a:rPr>
              <a:t>50</a:t>
            </a:r>
            <a:r>
              <a:rPr lang="ja-JP" altLang="en-US" sz="2800" dirty="0">
                <a:latin typeface="+mj-ea"/>
                <a:ea typeface="+mj-ea"/>
              </a:rPr>
              <a:t>条の</a:t>
            </a:r>
            <a:r>
              <a:rPr lang="en-US" altLang="ja-JP" sz="2800" dirty="0">
                <a:latin typeface="+mj-ea"/>
                <a:ea typeface="+mj-ea"/>
              </a:rPr>
              <a:t>16</a:t>
            </a:r>
            <a:r>
              <a:rPr lang="ja-JP" altLang="en-US" sz="2800" dirty="0" err="1">
                <a:latin typeface="+mj-ea"/>
                <a:ea typeface="+mj-ea"/>
              </a:rPr>
              <a:t>，</a:t>
            </a:r>
            <a:r>
              <a:rPr lang="ja-JP" altLang="en-US" sz="2800" dirty="0">
                <a:latin typeface="+mj-ea"/>
                <a:ea typeface="+mj-ea"/>
              </a:rPr>
              <a:t>規則第３６条（譲受け・譲渡し） </a:t>
            </a:r>
            <a:endParaRPr lang="en-US" altLang="ja-JP" sz="2800" dirty="0">
              <a:latin typeface="+mj-ea"/>
              <a:ea typeface="+mj-ea"/>
            </a:endParaRPr>
          </a:p>
        </p:txBody>
      </p:sp>
      <p:sp>
        <p:nvSpPr>
          <p:cNvPr id="11" name="正方形/長方形 10">
            <a:extLst>
              <a:ext uri="{FF2B5EF4-FFF2-40B4-BE49-F238E27FC236}">
                <a16:creationId xmlns:a16="http://schemas.microsoft.com/office/drawing/2014/main" id="{C200E77D-5B4C-4109-AB5F-384E4F377BEA}"/>
              </a:ext>
            </a:extLst>
          </p:cNvPr>
          <p:cNvSpPr/>
          <p:nvPr/>
        </p:nvSpPr>
        <p:spPr>
          <a:xfrm>
            <a:off x="316382" y="4165928"/>
            <a:ext cx="4471642" cy="523220"/>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j-ea"/>
                <a:ea typeface="+mj-ea"/>
              </a:rPr>
              <a:t>麻向法 第</a:t>
            </a:r>
            <a:r>
              <a:rPr lang="en-US" altLang="ja-JP" sz="2800" dirty="0">
                <a:latin typeface="+mj-ea"/>
                <a:ea typeface="+mj-ea"/>
              </a:rPr>
              <a:t>50</a:t>
            </a:r>
            <a:r>
              <a:rPr lang="ja-JP" altLang="en-US" sz="2800" dirty="0">
                <a:latin typeface="+mj-ea"/>
                <a:ea typeface="+mj-ea"/>
              </a:rPr>
              <a:t>条の</a:t>
            </a:r>
            <a:r>
              <a:rPr lang="en-US" altLang="ja-JP" sz="2800" dirty="0">
                <a:latin typeface="+mj-ea"/>
                <a:ea typeface="+mj-ea"/>
              </a:rPr>
              <a:t>21</a:t>
            </a:r>
            <a:r>
              <a:rPr lang="ja-JP" altLang="en-US" sz="2800" dirty="0">
                <a:latin typeface="+mj-ea"/>
                <a:ea typeface="+mj-ea"/>
              </a:rPr>
              <a:t>（廃棄） </a:t>
            </a:r>
            <a:endParaRPr lang="en-US" altLang="ja-JP" sz="2800" dirty="0">
              <a:latin typeface="+mj-ea"/>
              <a:ea typeface="+mj-ea"/>
            </a:endParaRPr>
          </a:p>
        </p:txBody>
      </p:sp>
      <p:sp>
        <p:nvSpPr>
          <p:cNvPr id="8" name="正方形/長方形 7">
            <a:extLst>
              <a:ext uri="{FF2B5EF4-FFF2-40B4-BE49-F238E27FC236}">
                <a16:creationId xmlns:a16="http://schemas.microsoft.com/office/drawing/2014/main" id="{A70FA055-7F33-4F2B-BD26-4EB37F17B60C}"/>
              </a:ext>
            </a:extLst>
          </p:cNvPr>
          <p:cNvSpPr/>
          <p:nvPr/>
        </p:nvSpPr>
        <p:spPr>
          <a:xfrm>
            <a:off x="3175" y="0"/>
            <a:ext cx="9144000" cy="67599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向精神薬の取扱い（１）</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7" name="Rectangle 3">
            <a:extLst>
              <a:ext uri="{FF2B5EF4-FFF2-40B4-BE49-F238E27FC236}">
                <a16:creationId xmlns:a16="http://schemas.microsoft.com/office/drawing/2014/main" id="{25F460A1-2173-4313-9C00-DAB9C014CBA7}"/>
              </a:ext>
            </a:extLst>
          </p:cNvPr>
          <p:cNvSpPr>
            <a:spLocks noGrp="1" noChangeArrowheads="1"/>
          </p:cNvSpPr>
          <p:nvPr>
            <p:ph idx="1"/>
          </p:nvPr>
        </p:nvSpPr>
        <p:spPr>
          <a:xfrm>
            <a:off x="396081" y="1778594"/>
            <a:ext cx="8351837" cy="1296988"/>
          </a:xfrm>
        </p:spPr>
        <p:txBody>
          <a:bodyPr>
            <a:normAutofit/>
          </a:bodyPr>
          <a:lstStyle/>
          <a:p>
            <a:pPr marL="274320" indent="-274320" eaLnBrk="1" fontAlgn="auto" hangingPunct="1">
              <a:lnSpc>
                <a:spcPct val="90000"/>
              </a:lnSpc>
              <a:spcAft>
                <a:spcPts val="0"/>
              </a:spcAft>
              <a:buClr>
                <a:schemeClr val="accent3"/>
              </a:buClr>
              <a:buFont typeface="Wingdings 2" panose="05020102010507070707" pitchFamily="18" charset="2"/>
              <a:buNone/>
              <a:defRPr/>
            </a:pPr>
            <a:r>
              <a:rPr lang="ja-JP" altLang="en-US" sz="2400" dirty="0">
                <a:latin typeface="+mj-ea"/>
                <a:ea typeface="+mj-ea"/>
              </a:rPr>
              <a:t>　 病院，診療所，研究施設，薬局に保管し，業務に従事する者が</a:t>
            </a:r>
            <a:r>
              <a:rPr lang="ja-JP" altLang="en-US" sz="2400" dirty="0">
                <a:solidFill>
                  <a:srgbClr val="FF0000"/>
                </a:solidFill>
                <a:latin typeface="+mj-ea"/>
                <a:ea typeface="+mj-ea"/>
              </a:rPr>
              <a:t>実地に盗難の防止につき必要な注意をする場合を除き，かぎをかけた設備内</a:t>
            </a:r>
            <a:r>
              <a:rPr lang="ja-JP" altLang="en-US" sz="2400" dirty="0">
                <a:latin typeface="+mj-ea"/>
                <a:ea typeface="+mj-ea"/>
              </a:rPr>
              <a:t>で行わなければなりません。</a:t>
            </a:r>
          </a:p>
          <a:p>
            <a:pPr marL="274320" indent="-274320" eaLnBrk="1" fontAlgn="auto" hangingPunct="1">
              <a:lnSpc>
                <a:spcPct val="90000"/>
              </a:lnSpc>
              <a:spcAft>
                <a:spcPts val="0"/>
              </a:spcAft>
              <a:buClr>
                <a:schemeClr val="accent3"/>
              </a:buClr>
              <a:buFont typeface="Wingdings 2"/>
              <a:buChar char=""/>
              <a:defRPr/>
            </a:pPr>
            <a:endParaRPr lang="en-US" altLang="ja-JP" sz="2400" dirty="0">
              <a:latin typeface="+mj-ea"/>
              <a:ea typeface="+mj-ea"/>
            </a:endParaRPr>
          </a:p>
        </p:txBody>
      </p:sp>
      <p:sp>
        <p:nvSpPr>
          <p:cNvPr id="216069" name="AutoShape 5">
            <a:extLst>
              <a:ext uri="{FF2B5EF4-FFF2-40B4-BE49-F238E27FC236}">
                <a16:creationId xmlns:a16="http://schemas.microsoft.com/office/drawing/2014/main" id="{CB079615-1E02-4539-8F69-05C404B8FEB5}"/>
              </a:ext>
            </a:extLst>
          </p:cNvPr>
          <p:cNvSpPr>
            <a:spLocks noChangeArrowheads="1"/>
          </p:cNvSpPr>
          <p:nvPr/>
        </p:nvSpPr>
        <p:spPr bwMode="auto">
          <a:xfrm>
            <a:off x="2411759" y="5585806"/>
            <a:ext cx="4320480" cy="1105571"/>
          </a:xfrm>
          <a:prstGeom prst="wedgeRoundRectCallout">
            <a:avLst>
              <a:gd name="adj1" fmla="val -19497"/>
              <a:gd name="adj2" fmla="val -44714"/>
              <a:gd name="adj3" fmla="val 16667"/>
            </a:avLst>
          </a:prstGeom>
          <a:solidFill>
            <a:schemeClr val="accent4"/>
          </a:solidFill>
          <a:ln>
            <a:headEnd/>
            <a:tailEnd/>
          </a:ln>
        </p:spPr>
        <p:style>
          <a:lnRef idx="2">
            <a:schemeClr val="accent4"/>
          </a:lnRef>
          <a:fillRef idx="1">
            <a:schemeClr val="lt1"/>
          </a:fillRef>
          <a:effectRef idx="0">
            <a:schemeClr val="accent4"/>
          </a:effectRef>
          <a:fontRef idx="minor">
            <a:schemeClr val="dk1"/>
          </a:fontRef>
        </p:style>
        <p:txBody>
          <a:bodyPr anchor="ctr"/>
          <a:lstStyle/>
          <a:p>
            <a:pPr algn="ctr" eaLnBrk="1" hangingPunct="1">
              <a:defRPr/>
            </a:pPr>
            <a:r>
              <a:rPr lang="ja-JP" altLang="en-US" sz="2200" dirty="0">
                <a:solidFill>
                  <a:srgbClr val="0070C0"/>
                </a:solidFill>
                <a:latin typeface="+mj-ea"/>
                <a:ea typeface="+mj-ea"/>
              </a:rPr>
              <a:t>規定する数量</a:t>
            </a:r>
            <a:endParaRPr lang="en-US" altLang="ja-JP" sz="2200" dirty="0">
              <a:solidFill>
                <a:srgbClr val="0070C0"/>
              </a:solidFill>
              <a:latin typeface="+mj-ea"/>
              <a:ea typeface="+mj-ea"/>
            </a:endParaRPr>
          </a:p>
          <a:p>
            <a:pPr eaLnBrk="1" hangingPunct="1">
              <a:defRPr/>
            </a:pPr>
            <a:r>
              <a:rPr lang="ja-JP" altLang="en-US" sz="2200" dirty="0">
                <a:solidFill>
                  <a:srgbClr val="0070C0"/>
                </a:solidFill>
                <a:latin typeface="+mj-ea"/>
                <a:ea typeface="+mj-ea"/>
              </a:rPr>
              <a:t>錠剤，カプセル剤，坐剤：１２０個</a:t>
            </a:r>
          </a:p>
          <a:p>
            <a:pPr eaLnBrk="1" hangingPunct="1">
              <a:defRPr/>
            </a:pPr>
            <a:r>
              <a:rPr lang="ja-JP" altLang="en-US" sz="2200" dirty="0">
                <a:solidFill>
                  <a:srgbClr val="0070C0"/>
                </a:solidFill>
                <a:latin typeface="+mj-ea"/>
                <a:ea typeface="+mj-ea"/>
              </a:rPr>
              <a:t>注射剤：１０アンプル</a:t>
            </a:r>
          </a:p>
        </p:txBody>
      </p:sp>
      <p:sp>
        <p:nvSpPr>
          <p:cNvPr id="63495" name="正方形/長方形 5">
            <a:extLst>
              <a:ext uri="{FF2B5EF4-FFF2-40B4-BE49-F238E27FC236}">
                <a16:creationId xmlns:a16="http://schemas.microsoft.com/office/drawing/2014/main" id="{B1E0E644-2E74-4E1B-A1D7-95014E2696A8}"/>
              </a:ext>
            </a:extLst>
          </p:cNvPr>
          <p:cNvSpPr>
            <a:spLocks noChangeArrowheads="1"/>
          </p:cNvSpPr>
          <p:nvPr/>
        </p:nvSpPr>
        <p:spPr bwMode="auto">
          <a:xfrm>
            <a:off x="323528" y="3956758"/>
            <a:ext cx="8280400"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lnSpc>
                <a:spcPct val="90000"/>
              </a:lnSpc>
              <a:buFontTx/>
              <a:buNone/>
            </a:pPr>
            <a:r>
              <a:rPr lang="ja-JP" altLang="en-US" sz="2400" dirty="0">
                <a:solidFill>
                  <a:srgbClr val="000000"/>
                </a:solidFill>
                <a:latin typeface="+mj-ea"/>
                <a:ea typeface="+mj-ea"/>
              </a:rPr>
              <a:t>   　所在不明の数量が</a:t>
            </a:r>
            <a:r>
              <a:rPr lang="ja-JP" altLang="en-US" sz="2400" dirty="0">
                <a:solidFill>
                  <a:srgbClr val="FF0000"/>
                </a:solidFill>
                <a:latin typeface="+mj-ea"/>
                <a:ea typeface="+mj-ea"/>
              </a:rPr>
              <a:t>規定する数量以上であった場合，向精神薬事故届を提出して下さい</a:t>
            </a:r>
            <a:r>
              <a:rPr lang="ja-JP" altLang="en-US" sz="2400" dirty="0">
                <a:solidFill>
                  <a:srgbClr val="000000"/>
                </a:solidFill>
                <a:latin typeface="+mj-ea"/>
                <a:ea typeface="+mj-ea"/>
              </a:rPr>
              <a:t>。</a:t>
            </a:r>
            <a:r>
              <a:rPr lang="ja-JP" altLang="en-US" sz="2400" u="sng" dirty="0">
                <a:solidFill>
                  <a:srgbClr val="000000"/>
                </a:solidFill>
                <a:latin typeface="+mj-ea"/>
                <a:ea typeface="+mj-ea"/>
              </a:rPr>
              <a:t>ただし，盗難，強奪であることが明らかな場合は，規定する数量以下であっても県知事に届け出るとともに警察署にも届け出て下さい</a:t>
            </a:r>
            <a:r>
              <a:rPr lang="ja-JP" altLang="en-US" sz="2400" dirty="0">
                <a:solidFill>
                  <a:srgbClr val="000000"/>
                </a:solidFill>
                <a:latin typeface="+mj-ea"/>
                <a:ea typeface="+mj-ea"/>
              </a:rPr>
              <a:t>。</a:t>
            </a:r>
          </a:p>
        </p:txBody>
      </p:sp>
      <p:sp>
        <p:nvSpPr>
          <p:cNvPr id="63496" name="スライド番号プレースホルダ 9">
            <a:extLst>
              <a:ext uri="{FF2B5EF4-FFF2-40B4-BE49-F238E27FC236}">
                <a16:creationId xmlns:a16="http://schemas.microsoft.com/office/drawing/2014/main" id="{12EA99DE-6C14-448D-B76B-C535E3055640}"/>
              </a:ext>
            </a:extLst>
          </p:cNvPr>
          <p:cNvSpPr>
            <a:spLocks noGrp="1"/>
          </p:cNvSpPr>
          <p:nvPr>
            <p:ph type="sldNum" sz="quarter" idx="12"/>
          </p:nvPr>
        </p:nvSpPr>
        <p:spPr bwMode="auto">
          <a:xfrm>
            <a:off x="7930506" y="6228608"/>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FF41F132-AF8A-4B44-92CE-0C70CECE5F67}"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44</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
        <p:nvSpPr>
          <p:cNvPr id="10" name="正方形/長方形 9">
            <a:extLst>
              <a:ext uri="{FF2B5EF4-FFF2-40B4-BE49-F238E27FC236}">
                <a16:creationId xmlns:a16="http://schemas.microsoft.com/office/drawing/2014/main" id="{5C15D57D-5723-47ED-AA21-202EA7343688}"/>
              </a:ext>
            </a:extLst>
          </p:cNvPr>
          <p:cNvSpPr/>
          <p:nvPr/>
        </p:nvSpPr>
        <p:spPr>
          <a:xfrm>
            <a:off x="539552" y="1020085"/>
            <a:ext cx="6717704" cy="523220"/>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j-ea"/>
                <a:ea typeface="+mj-ea"/>
              </a:rPr>
              <a:t>麻向法 第</a:t>
            </a:r>
            <a:r>
              <a:rPr lang="en-US" altLang="ja-JP" sz="2800" dirty="0">
                <a:latin typeface="+mj-ea"/>
                <a:ea typeface="+mj-ea"/>
              </a:rPr>
              <a:t>50</a:t>
            </a:r>
            <a:r>
              <a:rPr lang="ja-JP" altLang="en-US" sz="2800" dirty="0">
                <a:latin typeface="+mj-ea"/>
                <a:ea typeface="+mj-ea"/>
              </a:rPr>
              <a:t>条の</a:t>
            </a:r>
            <a:r>
              <a:rPr lang="en-US" altLang="ja-JP" sz="2800" dirty="0">
                <a:latin typeface="+mj-ea"/>
                <a:ea typeface="+mj-ea"/>
              </a:rPr>
              <a:t>21</a:t>
            </a:r>
            <a:r>
              <a:rPr lang="ja-JP" altLang="en-US" sz="2800" dirty="0" err="1">
                <a:latin typeface="+mj-ea"/>
                <a:ea typeface="+mj-ea"/>
              </a:rPr>
              <a:t>，</a:t>
            </a:r>
            <a:r>
              <a:rPr lang="ja-JP" altLang="en-US" sz="2800" dirty="0">
                <a:latin typeface="+mj-ea"/>
                <a:ea typeface="+mj-ea"/>
              </a:rPr>
              <a:t>規則第</a:t>
            </a:r>
            <a:r>
              <a:rPr lang="en-US" altLang="ja-JP" sz="2800" dirty="0">
                <a:latin typeface="+mj-ea"/>
                <a:ea typeface="+mj-ea"/>
              </a:rPr>
              <a:t>40</a:t>
            </a:r>
            <a:r>
              <a:rPr lang="ja-JP" altLang="en-US" sz="2800" dirty="0">
                <a:latin typeface="+mj-ea"/>
                <a:ea typeface="+mj-ea"/>
              </a:rPr>
              <a:t>条（保管等） </a:t>
            </a:r>
            <a:endParaRPr lang="en-US" altLang="ja-JP" sz="2800" dirty="0">
              <a:latin typeface="+mj-ea"/>
              <a:ea typeface="+mj-ea"/>
            </a:endParaRPr>
          </a:p>
        </p:txBody>
      </p:sp>
      <p:sp>
        <p:nvSpPr>
          <p:cNvPr id="11" name="正方形/長方形 10">
            <a:extLst>
              <a:ext uri="{FF2B5EF4-FFF2-40B4-BE49-F238E27FC236}">
                <a16:creationId xmlns:a16="http://schemas.microsoft.com/office/drawing/2014/main" id="{2F9717F9-3A99-44A2-BB7E-65AC30AD2F52}"/>
              </a:ext>
            </a:extLst>
          </p:cNvPr>
          <p:cNvSpPr/>
          <p:nvPr/>
        </p:nvSpPr>
        <p:spPr>
          <a:xfrm>
            <a:off x="539200" y="3217270"/>
            <a:ext cx="7456487" cy="523220"/>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j-ea"/>
                <a:ea typeface="+mj-ea"/>
              </a:rPr>
              <a:t>麻向法 第</a:t>
            </a:r>
            <a:r>
              <a:rPr lang="en-US" altLang="ja-JP" sz="2800" dirty="0">
                <a:latin typeface="+mj-ea"/>
                <a:ea typeface="+mj-ea"/>
              </a:rPr>
              <a:t>50</a:t>
            </a:r>
            <a:r>
              <a:rPr lang="ja-JP" altLang="en-US" sz="2800" dirty="0">
                <a:latin typeface="+mj-ea"/>
                <a:ea typeface="+mj-ea"/>
              </a:rPr>
              <a:t>条の</a:t>
            </a:r>
            <a:r>
              <a:rPr lang="en-US" altLang="ja-JP" sz="2800" dirty="0">
                <a:latin typeface="+mj-ea"/>
                <a:ea typeface="+mj-ea"/>
              </a:rPr>
              <a:t>22</a:t>
            </a:r>
            <a:r>
              <a:rPr lang="ja-JP" altLang="en-US" sz="2800" dirty="0" err="1">
                <a:latin typeface="+mj-ea"/>
                <a:ea typeface="+mj-ea"/>
              </a:rPr>
              <a:t>，</a:t>
            </a:r>
            <a:r>
              <a:rPr lang="ja-JP" altLang="en-US" sz="2800" dirty="0">
                <a:latin typeface="+mj-ea"/>
                <a:ea typeface="+mj-ea"/>
              </a:rPr>
              <a:t>規則第</a:t>
            </a:r>
            <a:r>
              <a:rPr lang="en-US" altLang="ja-JP" sz="2800" dirty="0">
                <a:latin typeface="+mj-ea"/>
                <a:ea typeface="+mj-ea"/>
              </a:rPr>
              <a:t>41</a:t>
            </a:r>
            <a:r>
              <a:rPr lang="ja-JP" altLang="en-US" sz="2800" dirty="0">
                <a:latin typeface="+mj-ea"/>
                <a:ea typeface="+mj-ea"/>
              </a:rPr>
              <a:t>条（事故の届出） </a:t>
            </a:r>
            <a:endParaRPr lang="en-US" altLang="ja-JP" sz="2800" dirty="0">
              <a:latin typeface="+mj-ea"/>
              <a:ea typeface="+mj-ea"/>
            </a:endParaRPr>
          </a:p>
        </p:txBody>
      </p:sp>
      <p:sp>
        <p:nvSpPr>
          <p:cNvPr id="9" name="正方形/長方形 8">
            <a:extLst>
              <a:ext uri="{FF2B5EF4-FFF2-40B4-BE49-F238E27FC236}">
                <a16:creationId xmlns:a16="http://schemas.microsoft.com/office/drawing/2014/main" id="{78EED21D-A1C8-450F-97BE-C3930ACE3BB0}"/>
              </a:ext>
            </a:extLst>
          </p:cNvPr>
          <p:cNvSpPr/>
          <p:nvPr/>
        </p:nvSpPr>
        <p:spPr>
          <a:xfrm>
            <a:off x="3175" y="0"/>
            <a:ext cx="9144000" cy="67599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向精神薬の取扱い（２）</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7" name="Rectangle 3">
            <a:extLst>
              <a:ext uri="{FF2B5EF4-FFF2-40B4-BE49-F238E27FC236}">
                <a16:creationId xmlns:a16="http://schemas.microsoft.com/office/drawing/2014/main" id="{36ED0522-A8AF-45D2-B5E1-74FFD276C6A5}"/>
              </a:ext>
            </a:extLst>
          </p:cNvPr>
          <p:cNvSpPr>
            <a:spLocks noGrp="1" noChangeArrowheads="1"/>
          </p:cNvSpPr>
          <p:nvPr>
            <p:ph idx="1"/>
          </p:nvPr>
        </p:nvSpPr>
        <p:spPr>
          <a:xfrm>
            <a:off x="323528" y="2175677"/>
            <a:ext cx="8280400" cy="2592387"/>
          </a:xfrm>
        </p:spPr>
        <p:txBody>
          <a:bodyPr>
            <a:normAutofit/>
          </a:bodyPr>
          <a:lstStyle/>
          <a:p>
            <a:pPr marL="274320" indent="-274320" eaLnBrk="1" fontAlgn="auto" hangingPunct="1">
              <a:lnSpc>
                <a:spcPct val="90000"/>
              </a:lnSpc>
              <a:spcAft>
                <a:spcPts val="0"/>
              </a:spcAft>
              <a:buClr>
                <a:schemeClr val="accent3"/>
              </a:buClr>
              <a:buFont typeface="Wingdings 2" panose="05020102010507070707" pitchFamily="18" charset="2"/>
              <a:buNone/>
              <a:defRPr/>
            </a:pPr>
            <a:r>
              <a:rPr lang="ja-JP" altLang="en-US" sz="2400" dirty="0">
                <a:solidFill>
                  <a:srgbClr val="FF0000"/>
                </a:solidFill>
                <a:latin typeface="+mj-ea"/>
                <a:ea typeface="+mj-ea"/>
              </a:rPr>
              <a:t>　    第１種</a:t>
            </a:r>
            <a:r>
              <a:rPr lang="ja-JP" altLang="en-US" sz="2400" dirty="0">
                <a:latin typeface="+mj-ea"/>
                <a:ea typeface="+mj-ea"/>
              </a:rPr>
              <a:t>向精神薬及び</a:t>
            </a:r>
            <a:r>
              <a:rPr lang="ja-JP" altLang="en-US" sz="2400" dirty="0">
                <a:solidFill>
                  <a:srgbClr val="FF0000"/>
                </a:solidFill>
                <a:latin typeface="+mj-ea"/>
                <a:ea typeface="+mj-ea"/>
              </a:rPr>
              <a:t>第２種</a:t>
            </a:r>
            <a:r>
              <a:rPr lang="ja-JP" altLang="en-US" sz="2400" dirty="0">
                <a:latin typeface="+mj-ea"/>
                <a:ea typeface="+mj-ea"/>
              </a:rPr>
              <a:t>向精神薬を譲り受け，譲り渡し，又は廃棄したときは，次の事項を</a:t>
            </a:r>
            <a:r>
              <a:rPr lang="ja-JP" altLang="en-US" sz="2400" dirty="0">
                <a:solidFill>
                  <a:srgbClr val="FF0000"/>
                </a:solidFill>
                <a:latin typeface="+mj-ea"/>
                <a:ea typeface="+mj-ea"/>
              </a:rPr>
              <a:t>記録し，２年間保存</a:t>
            </a:r>
            <a:r>
              <a:rPr lang="ja-JP" altLang="en-US" sz="2400" dirty="0">
                <a:latin typeface="+mj-ea"/>
                <a:ea typeface="+mj-ea"/>
              </a:rPr>
              <a:t>しなければなりません。</a:t>
            </a:r>
          </a:p>
          <a:p>
            <a:pPr marL="640080" lvl="1" indent="-246888" eaLnBrk="1" fontAlgn="auto" hangingPunct="1">
              <a:lnSpc>
                <a:spcPct val="90000"/>
              </a:lnSpc>
              <a:spcAft>
                <a:spcPts val="0"/>
              </a:spcAft>
              <a:buFontTx/>
              <a:buNone/>
              <a:defRPr/>
            </a:pPr>
            <a:r>
              <a:rPr lang="ja-JP" altLang="en-US" dirty="0">
                <a:latin typeface="+mj-ea"/>
                <a:ea typeface="+mj-ea"/>
              </a:rPr>
              <a:t>１　向精神薬の品名・数量</a:t>
            </a:r>
          </a:p>
          <a:p>
            <a:pPr marL="640080" lvl="1" indent="-246888" eaLnBrk="1" fontAlgn="auto" hangingPunct="1">
              <a:lnSpc>
                <a:spcPct val="90000"/>
              </a:lnSpc>
              <a:spcAft>
                <a:spcPts val="0"/>
              </a:spcAft>
              <a:buFontTx/>
              <a:buNone/>
              <a:defRPr/>
            </a:pPr>
            <a:r>
              <a:rPr lang="ja-JP" altLang="en-US" dirty="0">
                <a:latin typeface="+mj-ea"/>
                <a:ea typeface="+mj-ea"/>
              </a:rPr>
              <a:t>２　年月日</a:t>
            </a:r>
          </a:p>
          <a:p>
            <a:pPr marL="640080" lvl="1" indent="-246888" eaLnBrk="1" fontAlgn="auto" hangingPunct="1">
              <a:lnSpc>
                <a:spcPct val="90000"/>
              </a:lnSpc>
              <a:spcAft>
                <a:spcPts val="0"/>
              </a:spcAft>
              <a:buFontTx/>
              <a:buNone/>
              <a:defRPr/>
            </a:pPr>
            <a:r>
              <a:rPr lang="ja-JP" altLang="en-US" dirty="0">
                <a:latin typeface="+mj-ea"/>
                <a:ea typeface="+mj-ea"/>
              </a:rPr>
              <a:t>３　譲受け又は譲渡しの相手方の営業所等の名称・所在地</a:t>
            </a:r>
          </a:p>
        </p:txBody>
      </p:sp>
      <p:sp>
        <p:nvSpPr>
          <p:cNvPr id="6" name="正方形/長方形 5">
            <a:extLst>
              <a:ext uri="{FF2B5EF4-FFF2-40B4-BE49-F238E27FC236}">
                <a16:creationId xmlns:a16="http://schemas.microsoft.com/office/drawing/2014/main" id="{5C182406-029F-40E4-BD2B-AC9C7455C12B}"/>
              </a:ext>
            </a:extLst>
          </p:cNvPr>
          <p:cNvSpPr/>
          <p:nvPr/>
        </p:nvSpPr>
        <p:spPr>
          <a:xfrm>
            <a:off x="1115616" y="4869160"/>
            <a:ext cx="6912768" cy="830997"/>
          </a:xfrm>
          <a:prstGeom prst="rect">
            <a:avLst/>
          </a:prstGeom>
          <a:ln w="28575">
            <a:solidFill>
              <a:srgbClr val="FF0000"/>
            </a:solidFill>
          </a:ln>
        </p:spPr>
        <p:style>
          <a:lnRef idx="2">
            <a:schemeClr val="accent4"/>
          </a:lnRef>
          <a:fillRef idx="1">
            <a:schemeClr val="lt1"/>
          </a:fillRef>
          <a:effectRef idx="0">
            <a:schemeClr val="accent4"/>
          </a:effectRef>
          <a:fontRef idx="minor">
            <a:schemeClr val="dk1"/>
          </a:fontRef>
        </p:style>
        <p:txBody>
          <a:bodyPr>
            <a:spAutoFit/>
          </a:bodyPr>
          <a:lstStyle/>
          <a:p>
            <a:pPr eaLnBrk="1" hangingPunct="1">
              <a:defRPr/>
            </a:pPr>
            <a:r>
              <a:rPr lang="ja-JP" altLang="en-US" sz="2400" dirty="0">
                <a:solidFill>
                  <a:srgbClr val="FF0000"/>
                </a:solidFill>
                <a:latin typeface="+mj-ea"/>
                <a:ea typeface="+mj-ea"/>
              </a:rPr>
              <a:t>伝票の保存をもって記録に代えることができます</a:t>
            </a:r>
            <a:r>
              <a:rPr lang="ja-JP" altLang="en-US" sz="2400" dirty="0">
                <a:solidFill>
                  <a:prstClr val="black"/>
                </a:solidFill>
                <a:latin typeface="+mj-ea"/>
                <a:ea typeface="+mj-ea"/>
              </a:rPr>
              <a:t>が，他の薬品の伝票とは別に綴ってください。</a:t>
            </a:r>
            <a:endParaRPr lang="en-US" altLang="ja-JP" sz="2400" dirty="0">
              <a:solidFill>
                <a:prstClr val="black"/>
              </a:solidFill>
              <a:latin typeface="+mj-ea"/>
              <a:ea typeface="+mj-ea"/>
            </a:endParaRPr>
          </a:p>
        </p:txBody>
      </p:sp>
      <p:sp>
        <p:nvSpPr>
          <p:cNvPr id="7" name="正方形/長方形 6">
            <a:extLst>
              <a:ext uri="{FF2B5EF4-FFF2-40B4-BE49-F238E27FC236}">
                <a16:creationId xmlns:a16="http://schemas.microsoft.com/office/drawing/2014/main" id="{22F823C2-69B9-487A-BF45-C7E1ED42AA54}"/>
              </a:ext>
            </a:extLst>
          </p:cNvPr>
          <p:cNvSpPr/>
          <p:nvPr/>
        </p:nvSpPr>
        <p:spPr>
          <a:xfrm>
            <a:off x="1043608" y="5895975"/>
            <a:ext cx="6119812" cy="460375"/>
          </a:xfrm>
          <a:prstGeom prst="rect">
            <a:avLst/>
          </a:prstGeom>
        </p:spPr>
        <p:txBody>
          <a:bodyPr>
            <a:spAutoFit/>
          </a:bodyPr>
          <a:lstStyle/>
          <a:p>
            <a:pPr eaLnBrk="1" hangingPunct="1">
              <a:defRPr/>
            </a:pPr>
            <a:r>
              <a:rPr lang="ja-JP" altLang="en-US" sz="2400" dirty="0">
                <a:solidFill>
                  <a:srgbClr val="002060"/>
                </a:solidFill>
                <a:latin typeface="+mj-ea"/>
                <a:ea typeface="+mj-ea"/>
              </a:rPr>
              <a:t> </a:t>
            </a:r>
            <a:r>
              <a:rPr lang="en-US" altLang="ja-JP" sz="2400" dirty="0">
                <a:solidFill>
                  <a:srgbClr val="002060"/>
                </a:solidFill>
                <a:latin typeface="+mj-ea"/>
                <a:ea typeface="+mj-ea"/>
              </a:rPr>
              <a:t>※</a:t>
            </a:r>
            <a:r>
              <a:rPr lang="ja-JP" altLang="en-US" sz="2400" dirty="0">
                <a:solidFill>
                  <a:srgbClr val="002060"/>
                </a:solidFill>
                <a:latin typeface="+mj-ea"/>
                <a:ea typeface="+mj-ea"/>
              </a:rPr>
              <a:t>調剤等で患者に譲り渡した分は除く</a:t>
            </a:r>
          </a:p>
        </p:txBody>
      </p:sp>
      <p:sp>
        <p:nvSpPr>
          <p:cNvPr id="65544" name="スライド番号プレースホルダ 7">
            <a:extLst>
              <a:ext uri="{FF2B5EF4-FFF2-40B4-BE49-F238E27FC236}">
                <a16:creationId xmlns:a16="http://schemas.microsoft.com/office/drawing/2014/main" id="{BF048470-974F-4BCB-B56D-6109083948E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3E316BF4-9FF6-4426-8C86-2AB9B3255633}"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45</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
        <p:nvSpPr>
          <p:cNvPr id="8" name="正方形/長方形 7">
            <a:extLst>
              <a:ext uri="{FF2B5EF4-FFF2-40B4-BE49-F238E27FC236}">
                <a16:creationId xmlns:a16="http://schemas.microsoft.com/office/drawing/2014/main" id="{86C88CAF-05FD-42EA-98B1-34612793444E}"/>
              </a:ext>
            </a:extLst>
          </p:cNvPr>
          <p:cNvSpPr/>
          <p:nvPr/>
        </p:nvSpPr>
        <p:spPr>
          <a:xfrm>
            <a:off x="611560" y="1276678"/>
            <a:ext cx="4314515" cy="523220"/>
          </a:xfrm>
          <a:prstGeom prst="rect">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j-ea"/>
                <a:ea typeface="+mj-ea"/>
              </a:rPr>
              <a:t>麻向法 第</a:t>
            </a:r>
            <a:r>
              <a:rPr lang="en-US" altLang="ja-JP" sz="2800" dirty="0">
                <a:latin typeface="+mj-ea"/>
                <a:ea typeface="+mj-ea"/>
              </a:rPr>
              <a:t>50</a:t>
            </a:r>
            <a:r>
              <a:rPr lang="ja-JP" altLang="en-US" sz="2800" dirty="0">
                <a:latin typeface="+mj-ea"/>
                <a:ea typeface="+mj-ea"/>
              </a:rPr>
              <a:t>条の</a:t>
            </a:r>
            <a:r>
              <a:rPr lang="en-US" altLang="ja-JP" sz="2800" dirty="0">
                <a:latin typeface="+mj-ea"/>
                <a:ea typeface="+mj-ea"/>
              </a:rPr>
              <a:t>23</a:t>
            </a:r>
            <a:r>
              <a:rPr lang="ja-JP" altLang="en-US" sz="2800" dirty="0">
                <a:latin typeface="+mj-ea"/>
                <a:ea typeface="+mj-ea"/>
              </a:rPr>
              <a:t>（記録） </a:t>
            </a:r>
            <a:endParaRPr lang="en-US" altLang="ja-JP" sz="2800" dirty="0">
              <a:latin typeface="+mj-ea"/>
              <a:ea typeface="+mj-ea"/>
            </a:endParaRPr>
          </a:p>
        </p:txBody>
      </p:sp>
      <p:sp>
        <p:nvSpPr>
          <p:cNvPr id="9" name="正方形/長方形 8">
            <a:extLst>
              <a:ext uri="{FF2B5EF4-FFF2-40B4-BE49-F238E27FC236}">
                <a16:creationId xmlns:a16="http://schemas.microsoft.com/office/drawing/2014/main" id="{12BC2232-A464-4673-AE6D-BEC750042D32}"/>
              </a:ext>
            </a:extLst>
          </p:cNvPr>
          <p:cNvSpPr/>
          <p:nvPr/>
        </p:nvSpPr>
        <p:spPr>
          <a:xfrm>
            <a:off x="3175" y="0"/>
            <a:ext cx="9144000" cy="67599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向精神薬の取扱い（３）</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a:extLst>
              <a:ext uri="{FF2B5EF4-FFF2-40B4-BE49-F238E27FC236}">
                <a16:creationId xmlns:a16="http://schemas.microsoft.com/office/drawing/2014/main" id="{909D96CD-AF63-41B8-9466-725C35918DDA}"/>
              </a:ext>
            </a:extLst>
          </p:cNvPr>
          <p:cNvSpPr/>
          <p:nvPr/>
        </p:nvSpPr>
        <p:spPr>
          <a:xfrm>
            <a:off x="737358" y="980728"/>
            <a:ext cx="7568442" cy="1248023"/>
          </a:xfrm>
          <a:prstGeom prst="roundRect">
            <a:avLst>
              <a:gd name="adj" fmla="val 611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buClr>
                <a:srgbClr val="F79646">
                  <a:lumMod val="50000"/>
                </a:srgbClr>
              </a:buClr>
              <a:defRPr/>
            </a:pPr>
            <a:r>
              <a:rPr lang="ja-JP" altLang="en-US" sz="2400" dirty="0">
                <a:solidFill>
                  <a:prstClr val="black"/>
                </a:solidFill>
                <a:latin typeface="ＭＳ Ｐゴシック" panose="020B0600070205080204" pitchFamily="50" charset="-128"/>
                <a:ea typeface="ＭＳ Ｐゴシック" panose="020B0600070205080204" pitchFamily="50" charset="-128"/>
              </a:rPr>
              <a:t>医療機関による不適切な取扱いが発生しています！！</a:t>
            </a:r>
            <a:endParaRPr lang="en-US" altLang="ja-JP" sz="2400" dirty="0">
              <a:solidFill>
                <a:prstClr val="black"/>
              </a:solidFill>
              <a:latin typeface="ＭＳ Ｐゴシック" panose="020B0600070205080204" pitchFamily="50" charset="-128"/>
              <a:ea typeface="ＭＳ Ｐゴシック" panose="020B0600070205080204" pitchFamily="50" charset="-128"/>
            </a:endParaRPr>
          </a:p>
          <a:p>
            <a:pPr eaLnBrk="1" fontAlgn="auto" hangingPunct="1">
              <a:spcBef>
                <a:spcPts val="0"/>
              </a:spcBef>
              <a:spcAft>
                <a:spcPts val="0"/>
              </a:spcAft>
              <a:buClr>
                <a:srgbClr val="F79646">
                  <a:lumMod val="50000"/>
                </a:srgbClr>
              </a:buClr>
              <a:defRPr/>
            </a:pPr>
            <a:r>
              <a:rPr lang="ja-JP" altLang="en-US" sz="2400" dirty="0">
                <a:solidFill>
                  <a:prstClr val="black"/>
                </a:solidFill>
                <a:latin typeface="ＭＳ Ｐゴシック" panose="020B0600070205080204" pitchFamily="50" charset="-128"/>
                <a:ea typeface="ＭＳ Ｐゴシック" panose="020B0600070205080204" pitchFamily="50" charset="-128"/>
              </a:rPr>
              <a:t>　事例１）精神科医師による向精神薬の無診療処方事案</a:t>
            </a:r>
            <a:endParaRPr lang="en-US" altLang="ja-JP" sz="2400" dirty="0">
              <a:solidFill>
                <a:prstClr val="black"/>
              </a:solidFill>
              <a:latin typeface="ＭＳ Ｐゴシック" panose="020B0600070205080204" pitchFamily="50" charset="-128"/>
              <a:ea typeface="ＭＳ Ｐゴシック" panose="020B0600070205080204" pitchFamily="50" charset="-128"/>
            </a:endParaRPr>
          </a:p>
          <a:p>
            <a:pPr eaLnBrk="1" fontAlgn="auto" hangingPunct="1">
              <a:spcBef>
                <a:spcPts val="0"/>
              </a:spcBef>
              <a:spcAft>
                <a:spcPts val="0"/>
              </a:spcAft>
              <a:buClr>
                <a:srgbClr val="F79646">
                  <a:lumMod val="50000"/>
                </a:srgbClr>
              </a:buClr>
              <a:defRPr/>
            </a:pPr>
            <a:r>
              <a:rPr lang="ja-JP" altLang="en-US" sz="2400" dirty="0">
                <a:solidFill>
                  <a:prstClr val="black"/>
                </a:solidFill>
                <a:latin typeface="ＭＳ Ｐゴシック" panose="020B0600070205080204" pitchFamily="50" charset="-128"/>
                <a:ea typeface="ＭＳ Ｐゴシック" panose="020B0600070205080204" pitchFamily="50" charset="-128"/>
              </a:rPr>
              <a:t>　事例２）大量の向精神薬紛失事案　</a:t>
            </a:r>
            <a:endParaRPr lang="en-US" altLang="ja-JP" sz="2400" dirty="0">
              <a:solidFill>
                <a:prstClr val="black"/>
              </a:solidFill>
              <a:latin typeface="ＭＳ Ｐゴシック" panose="020B0600070205080204" pitchFamily="50" charset="-128"/>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7A5854FC-631A-4C4E-9E4A-EBF1968A0F14}"/>
              </a:ext>
            </a:extLst>
          </p:cNvPr>
          <p:cNvSpPr txBox="1"/>
          <p:nvPr/>
        </p:nvSpPr>
        <p:spPr>
          <a:xfrm>
            <a:off x="238125" y="2947988"/>
            <a:ext cx="9001125" cy="3847207"/>
          </a:xfrm>
          <a:prstGeom prst="rect">
            <a:avLst/>
          </a:prstGeom>
          <a:noFill/>
          <a:ln w="28575">
            <a:noFill/>
          </a:ln>
        </p:spPr>
        <p:txBody>
          <a:bodyPr>
            <a:spAutoFit/>
          </a:bodyPr>
          <a:lstStyle/>
          <a:p>
            <a:pPr eaLnBrk="1" fontAlgn="auto" hangingPunct="1">
              <a:spcBef>
                <a:spcPts val="0"/>
              </a:spcBef>
              <a:spcAft>
                <a:spcPts val="0"/>
              </a:spcAft>
              <a:defRPr/>
            </a:pPr>
            <a:r>
              <a:rPr lang="ja-JP" altLang="en-US" sz="2000" b="1" dirty="0">
                <a:solidFill>
                  <a:prstClr val="black"/>
                </a:solidFill>
                <a:latin typeface="ＭＳ Ｐゴシック" panose="020B0600070205080204" pitchFamily="50" charset="-128"/>
              </a:rPr>
              <a:t>譲受け・譲渡し</a:t>
            </a:r>
            <a:r>
              <a:rPr lang="en-US" altLang="ja-JP" sz="2000" dirty="0">
                <a:solidFill>
                  <a:prstClr val="black"/>
                </a:solidFill>
                <a:latin typeface="ＭＳ Ｐゴシック" panose="020B0600070205080204" pitchFamily="50" charset="-128"/>
              </a:rPr>
              <a:t> </a:t>
            </a:r>
            <a:r>
              <a:rPr lang="ja-JP" altLang="en-US" sz="2000" dirty="0">
                <a:solidFill>
                  <a:prstClr val="black"/>
                </a:solidFill>
                <a:latin typeface="ＭＳ Ｐゴシック" panose="020B0600070205080204" pitchFamily="50" charset="-128"/>
              </a:rPr>
              <a:t>：</a:t>
            </a:r>
            <a:r>
              <a:rPr lang="ja-JP" altLang="en-US" sz="2000" dirty="0">
                <a:solidFill>
                  <a:srgbClr val="FF0000"/>
                </a:solidFill>
                <a:latin typeface="ＭＳ Ｐゴシック" panose="020B0600070205080204" pitchFamily="50" charset="-128"/>
              </a:rPr>
              <a:t>法律で定められた者</a:t>
            </a:r>
            <a:r>
              <a:rPr lang="ja-JP" altLang="en-US" sz="2000" dirty="0">
                <a:solidFill>
                  <a:prstClr val="black"/>
                </a:solidFill>
                <a:latin typeface="ＭＳ Ｐゴシック" panose="020B0600070205080204" pitchFamily="50" charset="-128"/>
              </a:rPr>
              <a:t>以外との譲渡・譲受をしてはいけません。</a:t>
            </a:r>
            <a:endParaRPr lang="en-US" altLang="ja-JP" sz="2000" dirty="0">
              <a:solidFill>
                <a:prstClr val="black"/>
              </a:solidFill>
              <a:latin typeface="ＭＳ Ｐゴシック" panose="020B0600070205080204" pitchFamily="50" charset="-128"/>
            </a:endParaRPr>
          </a:p>
          <a:p>
            <a:pPr eaLnBrk="1" fontAlgn="auto" hangingPunct="1">
              <a:spcBef>
                <a:spcPts val="0"/>
              </a:spcBef>
              <a:spcAft>
                <a:spcPts val="0"/>
              </a:spcAft>
              <a:defRPr/>
            </a:pPr>
            <a:r>
              <a:rPr lang="ja-JP" altLang="en-US" sz="1600" dirty="0">
                <a:solidFill>
                  <a:prstClr val="black"/>
                </a:solidFill>
                <a:latin typeface="ＭＳ Ｐゴシック" panose="020B0600070205080204" pitchFamily="50" charset="-128"/>
              </a:rPr>
              <a:t>　　　　　　　　　　　　　</a:t>
            </a:r>
            <a:r>
              <a:rPr lang="en-US" altLang="ja-JP" sz="1600" dirty="0">
                <a:solidFill>
                  <a:prstClr val="black"/>
                </a:solidFill>
                <a:latin typeface="ＭＳ Ｐゴシック" panose="020B0600070205080204" pitchFamily="50" charset="-128"/>
              </a:rPr>
              <a:t>※</a:t>
            </a:r>
            <a:r>
              <a:rPr lang="ja-JP" altLang="en-US" sz="1600" dirty="0">
                <a:solidFill>
                  <a:prstClr val="black"/>
                </a:solidFill>
                <a:latin typeface="ＭＳ Ｐゴシック" panose="020B0600070205080204" pitchFamily="50" charset="-128"/>
              </a:rPr>
              <a:t>向精神薬の不正譲渡（営利目的）の場合，５年以下の拘禁刑，又は情状により</a:t>
            </a:r>
            <a:endParaRPr lang="en-US" altLang="ja-JP" sz="1600" dirty="0">
              <a:solidFill>
                <a:prstClr val="black"/>
              </a:solidFill>
              <a:latin typeface="ＭＳ Ｐゴシック" panose="020B0600070205080204" pitchFamily="50" charset="-128"/>
            </a:endParaRPr>
          </a:p>
          <a:p>
            <a:pPr eaLnBrk="1" fontAlgn="auto" hangingPunct="1">
              <a:spcBef>
                <a:spcPts val="0"/>
              </a:spcBef>
              <a:spcAft>
                <a:spcPts val="0"/>
              </a:spcAft>
              <a:defRPr/>
            </a:pPr>
            <a:r>
              <a:rPr lang="ja-JP" altLang="en-US" sz="1600" dirty="0">
                <a:solidFill>
                  <a:prstClr val="black"/>
                </a:solidFill>
                <a:latin typeface="ＭＳ Ｐゴシック" panose="020B0600070205080204" pitchFamily="50" charset="-128"/>
              </a:rPr>
              <a:t>　　　　　　　　　　　　　 　　</a:t>
            </a:r>
            <a:r>
              <a:rPr lang="en-US" altLang="ja-JP" sz="1600" dirty="0">
                <a:solidFill>
                  <a:prstClr val="black"/>
                </a:solidFill>
                <a:latin typeface="ＭＳ Ｐゴシック" panose="020B0600070205080204" pitchFamily="50" charset="-128"/>
              </a:rPr>
              <a:t>100</a:t>
            </a:r>
            <a:r>
              <a:rPr lang="ja-JP" altLang="en-US" sz="1600" dirty="0">
                <a:solidFill>
                  <a:prstClr val="black"/>
                </a:solidFill>
                <a:latin typeface="ＭＳ Ｐゴシック" panose="020B0600070205080204" pitchFamily="50" charset="-128"/>
              </a:rPr>
              <a:t>万円以下の罰金の併科</a:t>
            </a:r>
            <a:endParaRPr lang="en-US" altLang="ja-JP" sz="1600" dirty="0">
              <a:solidFill>
                <a:prstClr val="black"/>
              </a:solidFill>
              <a:latin typeface="ＭＳ Ｐゴシック" panose="020B0600070205080204" pitchFamily="50" charset="-128"/>
            </a:endParaRPr>
          </a:p>
          <a:p>
            <a:pPr eaLnBrk="1" fontAlgn="auto" hangingPunct="1">
              <a:spcBef>
                <a:spcPts val="600"/>
              </a:spcBef>
              <a:spcAft>
                <a:spcPts val="0"/>
              </a:spcAft>
              <a:defRPr/>
            </a:pPr>
            <a:r>
              <a:rPr lang="ja-JP" altLang="en-US" sz="2000" b="1" spc="750" dirty="0">
                <a:solidFill>
                  <a:prstClr val="black"/>
                </a:solidFill>
                <a:latin typeface="ＭＳ Ｐゴシック" panose="020B0600070205080204" pitchFamily="50" charset="-128"/>
              </a:rPr>
              <a:t>管理・保管</a:t>
            </a:r>
            <a:r>
              <a:rPr lang="ja-JP" altLang="en-US" sz="2000" dirty="0">
                <a:solidFill>
                  <a:prstClr val="black"/>
                </a:solidFill>
                <a:latin typeface="ＭＳ Ｐゴシック" panose="020B0600070205080204" pitchFamily="50" charset="-128"/>
              </a:rPr>
              <a:t>：向精神薬は</a:t>
            </a:r>
            <a:r>
              <a:rPr lang="ja-JP" altLang="en-US" sz="2000" dirty="0">
                <a:solidFill>
                  <a:srgbClr val="FF0000"/>
                </a:solidFill>
                <a:latin typeface="ＭＳ Ｐゴシック" panose="020B0600070205080204" pitchFamily="50" charset="-128"/>
              </a:rPr>
              <a:t>鍵付きのロッカーや保管庫</a:t>
            </a:r>
            <a:r>
              <a:rPr lang="ja-JP" altLang="en-US" sz="2000" dirty="0">
                <a:solidFill>
                  <a:prstClr val="black"/>
                </a:solidFill>
                <a:latin typeface="ＭＳ Ｐゴシック" panose="020B0600070205080204" pitchFamily="50" charset="-128"/>
              </a:rPr>
              <a:t>に保管し，盗難防止に</a:t>
            </a:r>
            <a:endParaRPr lang="en-US" altLang="ja-JP" sz="2000" dirty="0">
              <a:solidFill>
                <a:prstClr val="black"/>
              </a:solidFill>
              <a:latin typeface="ＭＳ Ｐゴシック" panose="020B0600070205080204" pitchFamily="50" charset="-128"/>
            </a:endParaRPr>
          </a:p>
          <a:p>
            <a:pPr eaLnBrk="1" fontAlgn="auto" hangingPunct="1">
              <a:spcBef>
                <a:spcPts val="0"/>
              </a:spcBef>
              <a:spcAft>
                <a:spcPts val="0"/>
              </a:spcAft>
              <a:defRPr/>
            </a:pPr>
            <a:r>
              <a:rPr lang="ja-JP" altLang="en-US" sz="2000" dirty="0">
                <a:solidFill>
                  <a:prstClr val="black"/>
                </a:solidFill>
                <a:latin typeface="ＭＳ Ｐゴシック" panose="020B0600070205080204" pitchFamily="50" charset="-128"/>
              </a:rPr>
              <a:t>　　　　　　　　　　 努めてください。</a:t>
            </a:r>
            <a:endParaRPr lang="en-US" altLang="ja-JP" sz="2000" dirty="0">
              <a:solidFill>
                <a:prstClr val="black"/>
              </a:solidFill>
              <a:latin typeface="ＭＳ Ｐゴシック" panose="020B0600070205080204" pitchFamily="50" charset="-128"/>
            </a:endParaRPr>
          </a:p>
          <a:p>
            <a:pPr eaLnBrk="1" fontAlgn="auto" hangingPunct="1">
              <a:spcBef>
                <a:spcPts val="600"/>
              </a:spcBef>
              <a:spcAft>
                <a:spcPts val="0"/>
              </a:spcAft>
              <a:defRPr/>
            </a:pPr>
            <a:r>
              <a:rPr lang="ja-JP" altLang="en-US" sz="2000" b="1" spc="4500" dirty="0">
                <a:solidFill>
                  <a:prstClr val="black"/>
                </a:solidFill>
                <a:latin typeface="ＭＳ Ｐゴシック" panose="020B0600070205080204" pitchFamily="50" charset="-128"/>
              </a:rPr>
              <a:t>記録</a:t>
            </a:r>
            <a:r>
              <a:rPr lang="ja-JP" altLang="en-US" sz="2000" dirty="0">
                <a:solidFill>
                  <a:prstClr val="black"/>
                </a:solidFill>
                <a:latin typeface="ＭＳ Ｐゴシック" panose="020B0600070205080204" pitchFamily="50" charset="-128"/>
              </a:rPr>
              <a:t>：</a:t>
            </a:r>
            <a:r>
              <a:rPr lang="ja-JP" altLang="en-US" sz="2000" dirty="0">
                <a:solidFill>
                  <a:srgbClr val="FF0000"/>
                </a:solidFill>
                <a:latin typeface="ＭＳ Ｐゴシック" panose="020B0600070205080204" pitchFamily="50" charset="-128"/>
              </a:rPr>
              <a:t>第</a:t>
            </a:r>
            <a:r>
              <a:rPr lang="en-US" altLang="ja-JP" sz="2000" dirty="0">
                <a:solidFill>
                  <a:srgbClr val="FF0000"/>
                </a:solidFill>
                <a:latin typeface="ＭＳ Ｐゴシック" panose="020B0600070205080204" pitchFamily="50" charset="-128"/>
              </a:rPr>
              <a:t>1</a:t>
            </a:r>
            <a:r>
              <a:rPr lang="ja-JP" altLang="en-US" sz="2000" dirty="0">
                <a:solidFill>
                  <a:srgbClr val="FF0000"/>
                </a:solidFill>
                <a:latin typeface="ＭＳ Ｐゴシック" panose="020B0600070205080204" pitchFamily="50" charset="-128"/>
              </a:rPr>
              <a:t>種，第</a:t>
            </a:r>
            <a:r>
              <a:rPr lang="en-US" altLang="ja-JP" sz="2000" dirty="0">
                <a:solidFill>
                  <a:srgbClr val="FF0000"/>
                </a:solidFill>
                <a:latin typeface="ＭＳ Ｐゴシック" panose="020B0600070205080204" pitchFamily="50" charset="-128"/>
              </a:rPr>
              <a:t>2</a:t>
            </a:r>
            <a:r>
              <a:rPr lang="ja-JP" altLang="en-US" sz="2000" dirty="0">
                <a:solidFill>
                  <a:srgbClr val="FF0000"/>
                </a:solidFill>
                <a:latin typeface="ＭＳ Ｐゴシック" panose="020B0600070205080204" pitchFamily="50" charset="-128"/>
              </a:rPr>
              <a:t>種向精神薬</a:t>
            </a:r>
            <a:r>
              <a:rPr lang="ja-JP" altLang="en-US" sz="2000" dirty="0">
                <a:solidFill>
                  <a:prstClr val="black"/>
                </a:solidFill>
                <a:latin typeface="ＭＳ Ｐゴシック" panose="020B0600070205080204" pitchFamily="50" charset="-128"/>
              </a:rPr>
              <a:t>の譲り受け，譲り渡し，廃棄した場合　</a:t>
            </a:r>
            <a:endParaRPr lang="en-US" altLang="ja-JP" sz="2000" dirty="0">
              <a:solidFill>
                <a:prstClr val="black"/>
              </a:solidFill>
              <a:latin typeface="ＭＳ Ｐゴシック" panose="020B0600070205080204" pitchFamily="50" charset="-128"/>
            </a:endParaRPr>
          </a:p>
          <a:p>
            <a:pPr eaLnBrk="1" fontAlgn="auto" hangingPunct="1">
              <a:spcBef>
                <a:spcPts val="0"/>
              </a:spcBef>
              <a:spcAft>
                <a:spcPts val="0"/>
              </a:spcAft>
              <a:defRPr/>
            </a:pPr>
            <a:r>
              <a:rPr lang="ja-JP" altLang="en-US" sz="2000" dirty="0">
                <a:solidFill>
                  <a:prstClr val="black"/>
                </a:solidFill>
                <a:latin typeface="ＭＳ Ｐゴシック" panose="020B0600070205080204" pitchFamily="50" charset="-128"/>
              </a:rPr>
              <a:t>　　　　　　　　　　 は</a:t>
            </a:r>
            <a:r>
              <a:rPr lang="ja-JP" altLang="en-US" sz="2000" dirty="0">
                <a:solidFill>
                  <a:srgbClr val="FF0000"/>
                </a:solidFill>
                <a:latin typeface="ＭＳ Ｐゴシック" panose="020B0600070205080204" pitchFamily="50" charset="-128"/>
              </a:rPr>
              <a:t>必要事項を記録</a:t>
            </a:r>
            <a:r>
              <a:rPr lang="ja-JP" altLang="en-US" sz="2000" dirty="0">
                <a:solidFill>
                  <a:prstClr val="black"/>
                </a:solidFill>
                <a:latin typeface="ＭＳ Ｐゴシック" panose="020B0600070205080204" pitchFamily="50" charset="-128"/>
              </a:rPr>
              <a:t>し，記録は</a:t>
            </a:r>
            <a:r>
              <a:rPr lang="en-US" altLang="ja-JP" sz="2000" dirty="0">
                <a:solidFill>
                  <a:srgbClr val="FF0000"/>
                </a:solidFill>
                <a:latin typeface="ＭＳ Ｐゴシック" panose="020B0600070205080204" pitchFamily="50" charset="-128"/>
              </a:rPr>
              <a:t>2</a:t>
            </a:r>
            <a:r>
              <a:rPr lang="ja-JP" altLang="en-US" sz="2000" dirty="0">
                <a:solidFill>
                  <a:srgbClr val="FF0000"/>
                </a:solidFill>
                <a:latin typeface="ＭＳ Ｐゴシック" panose="020B0600070205080204" pitchFamily="50" charset="-128"/>
              </a:rPr>
              <a:t>年間保管</a:t>
            </a:r>
            <a:r>
              <a:rPr lang="ja-JP" altLang="en-US" sz="2000" dirty="0">
                <a:solidFill>
                  <a:prstClr val="black"/>
                </a:solidFill>
                <a:latin typeface="ＭＳ Ｐゴシック" panose="020B0600070205080204" pitchFamily="50" charset="-128"/>
              </a:rPr>
              <a:t>してください。</a:t>
            </a:r>
            <a:endParaRPr lang="en-US" altLang="ja-JP" sz="2000" dirty="0">
              <a:solidFill>
                <a:prstClr val="black"/>
              </a:solidFill>
              <a:latin typeface="ＭＳ Ｐゴシック" panose="020B0600070205080204" pitchFamily="50" charset="-128"/>
            </a:endParaRPr>
          </a:p>
          <a:p>
            <a:pPr eaLnBrk="1" fontAlgn="auto" hangingPunct="1">
              <a:spcBef>
                <a:spcPts val="0"/>
              </a:spcBef>
              <a:spcAft>
                <a:spcPts val="0"/>
              </a:spcAft>
              <a:defRPr/>
            </a:pPr>
            <a:r>
              <a:rPr lang="ja-JP" altLang="en-US" sz="1600" dirty="0">
                <a:solidFill>
                  <a:prstClr val="black"/>
                </a:solidFill>
                <a:latin typeface="ＭＳ Ｐゴシック" panose="020B0600070205080204" pitchFamily="50" charset="-128"/>
              </a:rPr>
              <a:t>　　　　　　　　　　　　 　</a:t>
            </a:r>
            <a:r>
              <a:rPr lang="en-US" altLang="ja-JP" sz="1600" dirty="0">
                <a:solidFill>
                  <a:prstClr val="black"/>
                </a:solidFill>
                <a:latin typeface="ＭＳ Ｐゴシック" panose="020B0600070205080204" pitchFamily="50" charset="-128"/>
              </a:rPr>
              <a:t>※</a:t>
            </a:r>
            <a:r>
              <a:rPr lang="ja-JP" altLang="en-US" sz="1600" dirty="0">
                <a:solidFill>
                  <a:prstClr val="black"/>
                </a:solidFill>
                <a:latin typeface="ＭＳ Ｐゴシック" panose="020B0600070205080204" pitchFamily="50" charset="-128"/>
              </a:rPr>
              <a:t>違反した場合は</a:t>
            </a:r>
            <a:r>
              <a:rPr lang="en-US" altLang="ja-JP" sz="1600" dirty="0">
                <a:solidFill>
                  <a:prstClr val="black"/>
                </a:solidFill>
                <a:latin typeface="ＭＳ Ｐゴシック" panose="020B0600070205080204" pitchFamily="50" charset="-128"/>
              </a:rPr>
              <a:t>20</a:t>
            </a:r>
            <a:r>
              <a:rPr lang="ja-JP" altLang="en-US" sz="1600" dirty="0">
                <a:solidFill>
                  <a:prstClr val="black"/>
                </a:solidFill>
                <a:latin typeface="ＭＳ Ｐゴシック" panose="020B0600070205080204" pitchFamily="50" charset="-128"/>
              </a:rPr>
              <a:t>万円以下の罰金</a:t>
            </a:r>
            <a:endParaRPr lang="en-US" altLang="ja-JP" sz="1600" dirty="0">
              <a:solidFill>
                <a:prstClr val="black"/>
              </a:solidFill>
              <a:latin typeface="ＭＳ Ｐゴシック" panose="020B0600070205080204" pitchFamily="50" charset="-128"/>
            </a:endParaRPr>
          </a:p>
          <a:p>
            <a:pPr eaLnBrk="1" fontAlgn="auto" hangingPunct="1">
              <a:spcBef>
                <a:spcPts val="600"/>
              </a:spcBef>
              <a:spcAft>
                <a:spcPts val="0"/>
              </a:spcAft>
              <a:defRPr/>
            </a:pPr>
            <a:r>
              <a:rPr lang="ja-JP" altLang="en-US" sz="2000" b="1" spc="4500" dirty="0">
                <a:solidFill>
                  <a:prstClr val="black"/>
                </a:solidFill>
                <a:latin typeface="ＭＳ Ｐゴシック" panose="020B0600070205080204" pitchFamily="50" charset="-128"/>
              </a:rPr>
              <a:t>廃棄</a:t>
            </a:r>
            <a:r>
              <a:rPr lang="ja-JP" altLang="en-US" sz="2000" dirty="0">
                <a:solidFill>
                  <a:prstClr val="black"/>
                </a:solidFill>
                <a:latin typeface="ＭＳ Ｐゴシック" panose="020B0600070205080204" pitchFamily="50" charset="-128"/>
              </a:rPr>
              <a:t>：乱用防止のため，向精神薬は</a:t>
            </a:r>
            <a:r>
              <a:rPr lang="ja-JP" altLang="en-US" sz="2000" dirty="0">
                <a:solidFill>
                  <a:srgbClr val="FF0000"/>
                </a:solidFill>
                <a:latin typeface="ＭＳ Ｐゴシック" panose="020B0600070205080204" pitchFamily="50" charset="-128"/>
              </a:rPr>
              <a:t>適切に廃棄</a:t>
            </a:r>
            <a:r>
              <a:rPr lang="ja-JP" altLang="en-US" sz="2000" dirty="0">
                <a:solidFill>
                  <a:prstClr val="black"/>
                </a:solidFill>
                <a:latin typeface="ＭＳ Ｐゴシック" panose="020B0600070205080204" pitchFamily="50" charset="-128"/>
              </a:rPr>
              <a:t>してください。</a:t>
            </a:r>
            <a:endParaRPr lang="en-US" altLang="ja-JP" sz="2000" dirty="0">
              <a:solidFill>
                <a:prstClr val="black"/>
              </a:solidFill>
              <a:latin typeface="ＭＳ Ｐゴシック" panose="020B0600070205080204" pitchFamily="50" charset="-128"/>
            </a:endParaRPr>
          </a:p>
          <a:p>
            <a:pPr eaLnBrk="1" fontAlgn="auto" hangingPunct="1">
              <a:spcBef>
                <a:spcPts val="600"/>
              </a:spcBef>
              <a:spcAft>
                <a:spcPts val="0"/>
              </a:spcAft>
              <a:defRPr/>
            </a:pPr>
            <a:r>
              <a:rPr lang="ja-JP" altLang="en-US" sz="2000" b="1" spc="4500" dirty="0">
                <a:solidFill>
                  <a:prstClr val="black"/>
                </a:solidFill>
                <a:latin typeface="ＭＳ Ｐゴシック" panose="020B0600070205080204" pitchFamily="50" charset="-128"/>
              </a:rPr>
              <a:t>事故</a:t>
            </a:r>
            <a:r>
              <a:rPr lang="ja-JP" altLang="en-US" sz="2000" dirty="0">
                <a:solidFill>
                  <a:prstClr val="black"/>
                </a:solidFill>
                <a:latin typeface="ＭＳ Ｐゴシック" panose="020B0600070205080204" pitchFamily="50" charset="-128"/>
              </a:rPr>
              <a:t>：規定の数量以上の向精神薬の事故が生じた場合には</a:t>
            </a:r>
            <a:endParaRPr lang="en-US" altLang="ja-JP" sz="2000" dirty="0">
              <a:solidFill>
                <a:prstClr val="black"/>
              </a:solidFill>
              <a:latin typeface="ＭＳ Ｐゴシック" panose="020B0600070205080204" pitchFamily="50" charset="-128"/>
            </a:endParaRPr>
          </a:p>
          <a:p>
            <a:pPr eaLnBrk="1" fontAlgn="auto" hangingPunct="1">
              <a:spcBef>
                <a:spcPts val="0"/>
              </a:spcBef>
              <a:spcAft>
                <a:spcPts val="0"/>
              </a:spcAft>
              <a:defRPr/>
            </a:pPr>
            <a:r>
              <a:rPr lang="ja-JP" altLang="en-US" sz="2000" dirty="0">
                <a:solidFill>
                  <a:prstClr val="black"/>
                </a:solidFill>
                <a:latin typeface="ＭＳ Ｐゴシック" panose="020B0600070205080204" pitchFamily="50" charset="-128"/>
              </a:rPr>
              <a:t>　　　　　　　　　　 </a:t>
            </a:r>
            <a:r>
              <a:rPr lang="ja-JP" altLang="en-US" sz="2000" dirty="0">
                <a:solidFill>
                  <a:srgbClr val="FF0000"/>
                </a:solidFill>
                <a:latin typeface="ＭＳ Ｐゴシック" panose="020B0600070205080204" pitchFamily="50" charset="-128"/>
              </a:rPr>
              <a:t>速やかに届け出て</a:t>
            </a:r>
            <a:r>
              <a:rPr lang="ja-JP" altLang="en-US" sz="2000" dirty="0">
                <a:solidFill>
                  <a:prstClr val="black"/>
                </a:solidFill>
                <a:latin typeface="ＭＳ Ｐゴシック" panose="020B0600070205080204" pitchFamily="50" charset="-128"/>
              </a:rPr>
              <a:t>ください。</a:t>
            </a:r>
            <a:endParaRPr lang="en-US" altLang="ja-JP" sz="2000" dirty="0">
              <a:solidFill>
                <a:prstClr val="black"/>
              </a:solidFill>
              <a:latin typeface="ＭＳ Ｐゴシック" panose="020B0600070205080204" pitchFamily="50" charset="-128"/>
            </a:endParaRPr>
          </a:p>
          <a:p>
            <a:pPr eaLnBrk="1" fontAlgn="auto" hangingPunct="1">
              <a:spcBef>
                <a:spcPts val="0"/>
              </a:spcBef>
              <a:spcAft>
                <a:spcPts val="0"/>
              </a:spcAft>
              <a:defRPr/>
            </a:pPr>
            <a:r>
              <a:rPr lang="ja-JP" altLang="en-US" sz="1600" dirty="0">
                <a:solidFill>
                  <a:prstClr val="black"/>
                </a:solidFill>
                <a:latin typeface="ＭＳ Ｐゴシック" panose="020B0600070205080204" pitchFamily="50" charset="-128"/>
              </a:rPr>
              <a:t>　　　　　　　　　　　　　</a:t>
            </a:r>
            <a:r>
              <a:rPr lang="en-US" altLang="ja-JP" sz="1600" dirty="0">
                <a:solidFill>
                  <a:prstClr val="black"/>
                </a:solidFill>
                <a:latin typeface="ＭＳ Ｐゴシック" panose="020B0600070205080204" pitchFamily="50" charset="-128"/>
              </a:rPr>
              <a:t>※</a:t>
            </a:r>
            <a:r>
              <a:rPr lang="ja-JP" altLang="en-US" sz="1600" dirty="0">
                <a:solidFill>
                  <a:prstClr val="black"/>
                </a:solidFill>
                <a:latin typeface="ＭＳ Ｐゴシック" panose="020B0600070205080204" pitchFamily="50" charset="-128"/>
              </a:rPr>
              <a:t>違反した場合は</a:t>
            </a:r>
            <a:r>
              <a:rPr lang="en-US" altLang="ja-JP" sz="1600" dirty="0">
                <a:solidFill>
                  <a:prstClr val="black"/>
                </a:solidFill>
                <a:latin typeface="ＭＳ Ｐゴシック" panose="020B0600070205080204" pitchFamily="50" charset="-128"/>
              </a:rPr>
              <a:t>20</a:t>
            </a:r>
            <a:r>
              <a:rPr lang="ja-JP" altLang="en-US" sz="1600" dirty="0">
                <a:solidFill>
                  <a:prstClr val="black"/>
                </a:solidFill>
                <a:latin typeface="ＭＳ Ｐゴシック" panose="020B0600070205080204" pitchFamily="50" charset="-128"/>
              </a:rPr>
              <a:t>万円以下の罰金</a:t>
            </a:r>
            <a:endParaRPr lang="en-US" altLang="ja-JP" sz="1600" dirty="0">
              <a:solidFill>
                <a:prstClr val="black"/>
              </a:solidFill>
              <a:latin typeface="ＭＳ Ｐゴシック" panose="020B0600070205080204" pitchFamily="50" charset="-128"/>
            </a:endParaRPr>
          </a:p>
        </p:txBody>
      </p:sp>
      <p:sp>
        <p:nvSpPr>
          <p:cNvPr id="67590" name="テキスト ボックス 6">
            <a:extLst>
              <a:ext uri="{FF2B5EF4-FFF2-40B4-BE49-F238E27FC236}">
                <a16:creationId xmlns:a16="http://schemas.microsoft.com/office/drawing/2014/main" id="{0744DF9B-E39A-4224-A9EF-1573DFDCDA0A}"/>
              </a:ext>
            </a:extLst>
          </p:cNvPr>
          <p:cNvSpPr txBox="1">
            <a:spLocks noChangeArrowheads="1"/>
          </p:cNvSpPr>
          <p:nvPr/>
        </p:nvSpPr>
        <p:spPr bwMode="auto">
          <a:xfrm>
            <a:off x="1763713" y="2392363"/>
            <a:ext cx="56689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en-US" altLang="ja-JP" sz="3200">
                <a:solidFill>
                  <a:srgbClr val="000000"/>
                </a:solidFill>
                <a:latin typeface="ＭＳ Ｐゴシック" panose="020B0600070205080204" pitchFamily="50" charset="-128"/>
                <a:ea typeface="ＭＳ Ｐゴシック" panose="020B0600070205080204" pitchFamily="50" charset="-128"/>
              </a:rPr>
              <a:t>【</a:t>
            </a:r>
            <a:r>
              <a:rPr lang="ja-JP" altLang="en-US" sz="3200">
                <a:solidFill>
                  <a:srgbClr val="000000"/>
                </a:solidFill>
                <a:latin typeface="ＭＳ Ｐゴシック" panose="020B0600070205080204" pitchFamily="50" charset="-128"/>
                <a:ea typeface="ＭＳ Ｐゴシック" panose="020B0600070205080204" pitchFamily="50" charset="-128"/>
              </a:rPr>
              <a:t>向精神薬の基本的なルール</a:t>
            </a:r>
            <a:r>
              <a:rPr lang="en-US" altLang="ja-JP" sz="3200">
                <a:solidFill>
                  <a:srgbClr val="000000"/>
                </a:solidFill>
                <a:latin typeface="ＭＳ Ｐゴシック" panose="020B0600070205080204" pitchFamily="50" charset="-128"/>
                <a:ea typeface="ＭＳ Ｐゴシック" panose="020B0600070205080204" pitchFamily="50" charset="-128"/>
              </a:rPr>
              <a:t>】</a:t>
            </a:r>
            <a:endParaRPr lang="ja-JP" altLang="en-US" sz="3200">
              <a:solidFill>
                <a:srgbClr val="000000"/>
              </a:solidFill>
              <a:latin typeface="ＭＳ Ｐゴシック" panose="020B0600070205080204" pitchFamily="50" charset="-128"/>
              <a:ea typeface="ＭＳ Ｐゴシック" panose="020B0600070205080204" pitchFamily="50" charset="-128"/>
            </a:endParaRPr>
          </a:p>
        </p:txBody>
      </p:sp>
      <p:sp>
        <p:nvSpPr>
          <p:cNvPr id="67591" name="スライド番号プレースホルダー 5">
            <a:extLst>
              <a:ext uri="{FF2B5EF4-FFF2-40B4-BE49-F238E27FC236}">
                <a16:creationId xmlns:a16="http://schemas.microsoft.com/office/drawing/2014/main" id="{277D99B7-FC51-44D5-A2C7-B9C22436EC5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BC61F9FA-9070-478E-A671-31273A7E1783}" type="slidenum">
              <a:rPr lang="ja-JP" altLang="en-US" sz="1800" smtClean="0">
                <a:solidFill>
                  <a:srgbClr val="898989"/>
                </a:solidFill>
                <a:latin typeface="ＭＳ Ｐゴシック" panose="020B0600070205080204" pitchFamily="50" charset="-128"/>
                <a:ea typeface="ＭＳ Ｐゴシック" panose="020B0600070205080204" pitchFamily="50" charset="-128"/>
              </a:rPr>
              <a:pPr>
                <a:spcBef>
                  <a:spcPct val="0"/>
                </a:spcBef>
                <a:buClrTx/>
                <a:buSzTx/>
                <a:buFontTx/>
                <a:buNone/>
              </a:pPr>
              <a:t>46</a:t>
            </a:fld>
            <a:endParaRPr lang="ja-JP" altLang="en-US" sz="1800">
              <a:solidFill>
                <a:srgbClr val="898989"/>
              </a:solidFill>
              <a:latin typeface="ＭＳ Ｐゴシック" panose="020B0600070205080204" pitchFamily="50" charset="-128"/>
              <a:ea typeface="ＭＳ Ｐゴシック" panose="020B0600070205080204" pitchFamily="50" charset="-128"/>
            </a:endParaRPr>
          </a:p>
        </p:txBody>
      </p:sp>
      <p:sp>
        <p:nvSpPr>
          <p:cNvPr id="8" name="正方形/長方形 7">
            <a:extLst>
              <a:ext uri="{FF2B5EF4-FFF2-40B4-BE49-F238E27FC236}">
                <a16:creationId xmlns:a16="http://schemas.microsoft.com/office/drawing/2014/main" id="{4BD2D521-2DBD-4319-B7E9-1A849D9A049B}"/>
              </a:ext>
            </a:extLst>
          </p:cNvPr>
          <p:cNvSpPr/>
          <p:nvPr/>
        </p:nvSpPr>
        <p:spPr>
          <a:xfrm>
            <a:off x="3175" y="0"/>
            <a:ext cx="9144000" cy="67599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向精神薬の正しい取扱い</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タイトル 1">
            <a:extLst>
              <a:ext uri="{FF2B5EF4-FFF2-40B4-BE49-F238E27FC236}">
                <a16:creationId xmlns:a16="http://schemas.microsoft.com/office/drawing/2014/main" id="{FEADF3A1-5DF7-4BB4-8145-3594641EC3FE}"/>
              </a:ext>
            </a:extLst>
          </p:cNvPr>
          <p:cNvSpPr>
            <a:spLocks noGrp="1"/>
          </p:cNvSpPr>
          <p:nvPr>
            <p:ph type="title"/>
          </p:nvPr>
        </p:nvSpPr>
        <p:spPr>
          <a:xfrm>
            <a:off x="0" y="2636838"/>
            <a:ext cx="9144000" cy="1143000"/>
          </a:xfrm>
        </p:spPr>
        <p:txBody>
          <a:bodyPr/>
          <a:lstStyle/>
          <a:p>
            <a:pPr algn="ctr">
              <a:defRPr/>
            </a:pPr>
            <a:r>
              <a:rPr lang="ja-JP" altLang="en-US" sz="4800" dirty="0">
                <a:effectLst>
                  <a:outerShdw blurRad="38100" dist="38100" dir="2700000" algn="tl">
                    <a:srgbClr val="000000">
                      <a:alpha val="43137"/>
                    </a:srgbClr>
                  </a:outerShdw>
                </a:effectLst>
              </a:rPr>
              <a:t>覚醒剤原料の取扱いについて</a:t>
            </a:r>
          </a:p>
        </p:txBody>
      </p:sp>
      <p:sp>
        <p:nvSpPr>
          <p:cNvPr id="69635" name="スライド番号プレースホルダー 3">
            <a:extLst>
              <a:ext uri="{FF2B5EF4-FFF2-40B4-BE49-F238E27FC236}">
                <a16:creationId xmlns:a16="http://schemas.microsoft.com/office/drawing/2014/main" id="{FE6413BF-FDB8-4620-B4E3-CF7CF25B09E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00EDF788-95A6-460A-B8B9-2BFEE9557453}"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47</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正方形/長方形 4">
            <a:extLst>
              <a:ext uri="{FF2B5EF4-FFF2-40B4-BE49-F238E27FC236}">
                <a16:creationId xmlns:a16="http://schemas.microsoft.com/office/drawing/2014/main" id="{E94FBFEF-0D33-485C-B4E8-F5D8348A7308}"/>
              </a:ext>
            </a:extLst>
          </p:cNvPr>
          <p:cNvSpPr>
            <a:spLocks noChangeArrowheads="1"/>
          </p:cNvSpPr>
          <p:nvPr/>
        </p:nvSpPr>
        <p:spPr bwMode="auto">
          <a:xfrm>
            <a:off x="59355" y="2097775"/>
            <a:ext cx="8570912"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3050" indent="-273050">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buClr>
                <a:srgbClr val="FFFFFF"/>
              </a:buClr>
              <a:buFontTx/>
              <a:buNone/>
            </a:pPr>
            <a:r>
              <a:rPr lang="ja-JP" altLang="en-US" sz="2400" dirty="0">
                <a:solidFill>
                  <a:srgbClr val="000000"/>
                </a:solidFill>
                <a:latin typeface="+mj-ea"/>
                <a:ea typeface="+mj-ea"/>
              </a:rPr>
              <a:t>　   保管庫は，病院・診療所・研究所・薬局内の</a:t>
            </a:r>
            <a:r>
              <a:rPr lang="ja-JP" altLang="en-US" sz="2400" dirty="0">
                <a:solidFill>
                  <a:srgbClr val="FF0000"/>
                </a:solidFill>
                <a:latin typeface="+mj-ea"/>
                <a:ea typeface="+mj-ea"/>
              </a:rPr>
              <a:t>鍵のかかる場所</a:t>
            </a:r>
            <a:r>
              <a:rPr lang="ja-JP" altLang="en-US" sz="2400" dirty="0">
                <a:solidFill>
                  <a:srgbClr val="000000"/>
                </a:solidFill>
                <a:latin typeface="+mj-ea"/>
                <a:ea typeface="+mj-ea"/>
              </a:rPr>
              <a:t>（施錠設備のある薬品庫・倉庫のほかロッカー，金庫）</a:t>
            </a:r>
            <a:r>
              <a:rPr lang="ja-JP" altLang="en-US" sz="2400" dirty="0">
                <a:solidFill>
                  <a:srgbClr val="FF0000"/>
                </a:solidFill>
                <a:latin typeface="+mj-ea"/>
                <a:ea typeface="+mj-ea"/>
              </a:rPr>
              <a:t>に保管</a:t>
            </a:r>
            <a:r>
              <a:rPr lang="ja-JP" altLang="en-US" sz="2400" dirty="0">
                <a:solidFill>
                  <a:srgbClr val="000000"/>
                </a:solidFill>
                <a:latin typeface="+mj-ea"/>
                <a:ea typeface="+mj-ea"/>
              </a:rPr>
              <a:t>してください。</a:t>
            </a:r>
            <a:endParaRPr lang="en-US" altLang="ja-JP" sz="2400" dirty="0">
              <a:solidFill>
                <a:srgbClr val="000000"/>
              </a:solidFill>
              <a:latin typeface="+mj-ea"/>
              <a:ea typeface="+mj-ea"/>
            </a:endParaRPr>
          </a:p>
          <a:p>
            <a:pPr eaLnBrk="1" hangingPunct="1">
              <a:buClr>
                <a:srgbClr val="FFFFFF"/>
              </a:buClr>
              <a:buFontTx/>
              <a:buNone/>
            </a:pPr>
            <a:r>
              <a:rPr lang="ja-JP" altLang="en-US" sz="2400" dirty="0">
                <a:solidFill>
                  <a:srgbClr val="000000"/>
                </a:solidFill>
                <a:latin typeface="+mj-ea"/>
                <a:ea typeface="+mj-ea"/>
              </a:rPr>
              <a:t>　　　</a:t>
            </a:r>
            <a:r>
              <a:rPr lang="ja-JP" altLang="en-US" sz="2400" u="sng" dirty="0">
                <a:solidFill>
                  <a:srgbClr val="FF0000"/>
                </a:solidFill>
                <a:latin typeface="+mj-ea"/>
                <a:ea typeface="+mj-ea"/>
              </a:rPr>
              <a:t>麻薬金庫に保管することはできません。</a:t>
            </a:r>
          </a:p>
        </p:txBody>
      </p:sp>
      <p:sp>
        <p:nvSpPr>
          <p:cNvPr id="70660" name="正方形/長方形 5">
            <a:extLst>
              <a:ext uri="{FF2B5EF4-FFF2-40B4-BE49-F238E27FC236}">
                <a16:creationId xmlns:a16="http://schemas.microsoft.com/office/drawing/2014/main" id="{25C1ACB2-1B16-43FA-810F-4002FA5A93C0}"/>
              </a:ext>
            </a:extLst>
          </p:cNvPr>
          <p:cNvSpPr>
            <a:spLocks noChangeArrowheads="1"/>
          </p:cNvSpPr>
          <p:nvPr/>
        </p:nvSpPr>
        <p:spPr bwMode="auto">
          <a:xfrm>
            <a:off x="166688" y="4754563"/>
            <a:ext cx="83740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3050" indent="-273050">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buClr>
                <a:srgbClr val="FFFFFF"/>
              </a:buClr>
              <a:buFontTx/>
              <a:buNone/>
            </a:pPr>
            <a:r>
              <a:rPr lang="ja-JP" altLang="en-US" sz="2400">
                <a:solidFill>
                  <a:srgbClr val="000000"/>
                </a:solidFill>
                <a:latin typeface="+mj-ea"/>
                <a:ea typeface="+mj-ea"/>
              </a:rPr>
              <a:t>　　　麻薬と同様に譲受証を譲渡人に交付し，譲渡人から</a:t>
            </a:r>
            <a:r>
              <a:rPr lang="ja-JP" altLang="en-US" sz="2400">
                <a:solidFill>
                  <a:srgbClr val="FF0000"/>
                </a:solidFill>
                <a:latin typeface="+mj-ea"/>
                <a:ea typeface="+mj-ea"/>
              </a:rPr>
              <a:t>譲渡書の交付を受けこれを２年間保管</a:t>
            </a:r>
            <a:r>
              <a:rPr lang="ja-JP" altLang="en-US" sz="2400">
                <a:solidFill>
                  <a:srgbClr val="000000"/>
                </a:solidFill>
                <a:latin typeface="+mj-ea"/>
                <a:ea typeface="+mj-ea"/>
              </a:rPr>
              <a:t>しなければなりません。</a:t>
            </a:r>
          </a:p>
        </p:txBody>
      </p:sp>
      <p:sp>
        <p:nvSpPr>
          <p:cNvPr id="70661" name="正方形/長方形 6">
            <a:extLst>
              <a:ext uri="{FF2B5EF4-FFF2-40B4-BE49-F238E27FC236}">
                <a16:creationId xmlns:a16="http://schemas.microsoft.com/office/drawing/2014/main" id="{07606631-C11B-489C-A637-B9C3BDA72EA0}"/>
              </a:ext>
            </a:extLst>
          </p:cNvPr>
          <p:cNvSpPr>
            <a:spLocks noChangeArrowheads="1"/>
          </p:cNvSpPr>
          <p:nvPr/>
        </p:nvSpPr>
        <p:spPr bwMode="auto">
          <a:xfrm>
            <a:off x="243505" y="5773485"/>
            <a:ext cx="82026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3050" indent="-273050">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buClr>
                <a:srgbClr val="FFFFFF"/>
              </a:buClr>
              <a:buFontTx/>
              <a:buNone/>
            </a:pPr>
            <a:r>
              <a:rPr lang="ja-JP" altLang="en-US" sz="2400" dirty="0">
                <a:solidFill>
                  <a:srgbClr val="FF0000"/>
                </a:solidFill>
                <a:latin typeface="+mj-ea"/>
                <a:ea typeface="+mj-ea"/>
              </a:rPr>
              <a:t>　　 </a:t>
            </a:r>
            <a:r>
              <a:rPr lang="ja-JP" altLang="en-US" sz="2400" u="sng" dirty="0">
                <a:solidFill>
                  <a:srgbClr val="FF0000"/>
                </a:solidFill>
                <a:latin typeface="+mj-ea"/>
                <a:ea typeface="+mj-ea"/>
              </a:rPr>
              <a:t>薬局・病院等の間だけでなく，同一法人の病院・薬局等の間でも，譲渡・譲受はできません。 </a:t>
            </a:r>
          </a:p>
        </p:txBody>
      </p:sp>
      <p:sp>
        <p:nvSpPr>
          <p:cNvPr id="70662" name="スライド番号プレースホルダ 7">
            <a:extLst>
              <a:ext uri="{FF2B5EF4-FFF2-40B4-BE49-F238E27FC236}">
                <a16:creationId xmlns:a16="http://schemas.microsoft.com/office/drawing/2014/main" id="{99F75957-1457-45AC-8CC8-CDD231B930D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A7EB72AB-B854-4B0E-BA37-26328033ADAC}"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48</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
        <p:nvSpPr>
          <p:cNvPr id="9" name="正方形/長方形 8">
            <a:extLst>
              <a:ext uri="{FF2B5EF4-FFF2-40B4-BE49-F238E27FC236}">
                <a16:creationId xmlns:a16="http://schemas.microsoft.com/office/drawing/2014/main" id="{E7BE9F81-B775-44AD-BC87-EBA04DA2892A}"/>
              </a:ext>
            </a:extLst>
          </p:cNvPr>
          <p:cNvSpPr/>
          <p:nvPr/>
        </p:nvSpPr>
        <p:spPr>
          <a:xfrm>
            <a:off x="358349" y="4024862"/>
            <a:ext cx="8286786" cy="523220"/>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algn="ctr" eaLnBrk="1" hangingPunct="1">
              <a:defRPr/>
            </a:pPr>
            <a:r>
              <a:rPr lang="ja-JP" altLang="en-US" sz="2800" dirty="0">
                <a:latin typeface="+mj-ea"/>
                <a:ea typeface="+mj-ea"/>
              </a:rPr>
              <a:t>覚取法　第</a:t>
            </a:r>
            <a:r>
              <a:rPr lang="en-US" altLang="ja-JP" sz="2800" dirty="0">
                <a:latin typeface="+mj-ea"/>
                <a:ea typeface="+mj-ea"/>
              </a:rPr>
              <a:t>30</a:t>
            </a:r>
            <a:r>
              <a:rPr lang="ja-JP" altLang="en-US" sz="2800" dirty="0">
                <a:latin typeface="+mj-ea"/>
                <a:ea typeface="+mj-ea"/>
              </a:rPr>
              <a:t>条の９，</a:t>
            </a:r>
            <a:r>
              <a:rPr lang="en-US" altLang="ja-JP" sz="2800" dirty="0">
                <a:latin typeface="+mj-ea"/>
                <a:ea typeface="+mj-ea"/>
              </a:rPr>
              <a:t>10</a:t>
            </a:r>
            <a:r>
              <a:rPr lang="ja-JP" altLang="en-US" sz="2800" dirty="0">
                <a:latin typeface="+mj-ea"/>
                <a:ea typeface="+mj-ea"/>
              </a:rPr>
              <a:t>規則第</a:t>
            </a:r>
            <a:r>
              <a:rPr lang="en-US" altLang="ja-JP" sz="2800" dirty="0">
                <a:latin typeface="+mj-ea"/>
                <a:ea typeface="+mj-ea"/>
              </a:rPr>
              <a:t>40</a:t>
            </a:r>
            <a:r>
              <a:rPr lang="ja-JP" altLang="en-US" sz="2800" dirty="0">
                <a:latin typeface="+mj-ea"/>
                <a:ea typeface="+mj-ea"/>
              </a:rPr>
              <a:t>条（譲渡及び譲受） </a:t>
            </a:r>
            <a:endParaRPr lang="en-US" altLang="ja-JP" sz="2800" dirty="0">
              <a:latin typeface="+mj-ea"/>
              <a:ea typeface="+mj-ea"/>
            </a:endParaRPr>
          </a:p>
        </p:txBody>
      </p:sp>
      <p:sp>
        <p:nvSpPr>
          <p:cNvPr id="10" name="正方形/長方形 9">
            <a:extLst>
              <a:ext uri="{FF2B5EF4-FFF2-40B4-BE49-F238E27FC236}">
                <a16:creationId xmlns:a16="http://schemas.microsoft.com/office/drawing/2014/main" id="{FA8E9E86-C758-4A92-A6C4-11F6EDBBF5D0}"/>
              </a:ext>
            </a:extLst>
          </p:cNvPr>
          <p:cNvSpPr/>
          <p:nvPr/>
        </p:nvSpPr>
        <p:spPr>
          <a:xfrm>
            <a:off x="352390" y="1271587"/>
            <a:ext cx="6839553" cy="523220"/>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algn="ctr" eaLnBrk="1" hangingPunct="1">
              <a:defRPr/>
            </a:pPr>
            <a:r>
              <a:rPr lang="ja-JP" altLang="en-US" sz="2800" dirty="0">
                <a:latin typeface="+mj-ea"/>
                <a:ea typeface="+mj-ea"/>
              </a:rPr>
              <a:t>覚醒剤取締法（覚取法） 第</a:t>
            </a:r>
            <a:r>
              <a:rPr lang="en-US" altLang="ja-JP" sz="2800" dirty="0">
                <a:latin typeface="+mj-ea"/>
                <a:ea typeface="+mj-ea"/>
              </a:rPr>
              <a:t>30</a:t>
            </a:r>
            <a:r>
              <a:rPr lang="ja-JP" altLang="en-US" sz="2800" dirty="0">
                <a:latin typeface="+mj-ea"/>
                <a:ea typeface="+mj-ea"/>
              </a:rPr>
              <a:t>条の</a:t>
            </a:r>
            <a:r>
              <a:rPr lang="en-US" altLang="ja-JP" sz="2800" dirty="0">
                <a:latin typeface="+mj-ea"/>
                <a:ea typeface="+mj-ea"/>
              </a:rPr>
              <a:t>12</a:t>
            </a:r>
            <a:r>
              <a:rPr lang="ja-JP" altLang="en-US" sz="2800" dirty="0">
                <a:latin typeface="+mj-ea"/>
                <a:ea typeface="+mj-ea"/>
              </a:rPr>
              <a:t>（保管） </a:t>
            </a:r>
            <a:endParaRPr lang="en-US" altLang="ja-JP" sz="2800" dirty="0">
              <a:latin typeface="+mj-ea"/>
              <a:ea typeface="+mj-ea"/>
            </a:endParaRPr>
          </a:p>
        </p:txBody>
      </p:sp>
      <p:sp>
        <p:nvSpPr>
          <p:cNvPr id="11" name="正方形/長方形 10">
            <a:extLst>
              <a:ext uri="{FF2B5EF4-FFF2-40B4-BE49-F238E27FC236}">
                <a16:creationId xmlns:a16="http://schemas.microsoft.com/office/drawing/2014/main" id="{372D6C52-4CBE-450F-B6B2-B0D303E29AB2}"/>
              </a:ext>
            </a:extLst>
          </p:cNvPr>
          <p:cNvSpPr/>
          <p:nvPr/>
        </p:nvSpPr>
        <p:spPr>
          <a:xfrm>
            <a:off x="3175" y="0"/>
            <a:ext cx="9144000" cy="67599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覚醒剤原料の取扱い（１）</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7" name="Rectangle 2">
            <a:extLst>
              <a:ext uri="{FF2B5EF4-FFF2-40B4-BE49-F238E27FC236}">
                <a16:creationId xmlns:a16="http://schemas.microsoft.com/office/drawing/2014/main" id="{AA8CEDBA-247B-496E-8F14-F5D76E4046D0}"/>
              </a:ext>
            </a:extLst>
          </p:cNvPr>
          <p:cNvSpPr>
            <a:spLocks noGrp="1"/>
          </p:cNvSpPr>
          <p:nvPr>
            <p:ph idx="1"/>
          </p:nvPr>
        </p:nvSpPr>
        <p:spPr>
          <a:xfrm>
            <a:off x="458788" y="3852877"/>
            <a:ext cx="8208962" cy="1024280"/>
          </a:xfrm>
        </p:spPr>
        <p:txBody>
          <a:bodyPr/>
          <a:lstStyle/>
          <a:p>
            <a:pPr eaLnBrk="1" hangingPunct="1">
              <a:buClr>
                <a:schemeClr val="bg1"/>
              </a:buClr>
              <a:buFont typeface="Wingdings 2" panose="05020102010507070707" pitchFamily="18" charset="2"/>
              <a:buNone/>
            </a:pPr>
            <a:r>
              <a:rPr lang="ja-JP" altLang="en-US" sz="2400" dirty="0">
                <a:solidFill>
                  <a:srgbClr val="FF0000"/>
                </a:solidFill>
                <a:latin typeface="+mj-ea"/>
                <a:ea typeface="+mj-ea"/>
              </a:rPr>
              <a:t>　 </a:t>
            </a:r>
            <a:r>
              <a:rPr lang="ja-JP" altLang="en-US" sz="2400" dirty="0">
                <a:latin typeface="+mj-ea"/>
                <a:ea typeface="+mj-ea"/>
              </a:rPr>
              <a:t>１錠でも紛失した場合には，速やかに品名，数量等必要事項を県知事に届けなければなりません。（覚醒剤原料事故届）</a:t>
            </a:r>
            <a:r>
              <a:rPr lang="en-US" altLang="ja-JP" sz="2400" dirty="0">
                <a:latin typeface="+mj-ea"/>
                <a:ea typeface="+mj-ea"/>
              </a:rPr>
              <a:t>                                                </a:t>
            </a:r>
            <a:r>
              <a:rPr lang="ja-JP" altLang="en-US" sz="2400" dirty="0">
                <a:latin typeface="+mj-ea"/>
                <a:ea typeface="+mj-ea"/>
              </a:rPr>
              <a:t>　　　　　</a:t>
            </a:r>
          </a:p>
        </p:txBody>
      </p:sp>
      <p:sp>
        <p:nvSpPr>
          <p:cNvPr id="7" name="Rectangle 2">
            <a:extLst>
              <a:ext uri="{FF2B5EF4-FFF2-40B4-BE49-F238E27FC236}">
                <a16:creationId xmlns:a16="http://schemas.microsoft.com/office/drawing/2014/main" id="{94B2B320-F02C-4D2B-A3C5-42CC1B88B49A}"/>
              </a:ext>
            </a:extLst>
          </p:cNvPr>
          <p:cNvSpPr txBox="1">
            <a:spLocks noChangeArrowheads="1"/>
          </p:cNvSpPr>
          <p:nvPr/>
        </p:nvSpPr>
        <p:spPr bwMode="auto">
          <a:xfrm>
            <a:off x="422275" y="5514975"/>
            <a:ext cx="8281988" cy="1368425"/>
          </a:xfrm>
          <a:prstGeom prst="rect">
            <a:avLst/>
          </a:prstGeom>
          <a:noFill/>
          <a:ln w="9525">
            <a:noFill/>
            <a:miter lim="800000"/>
            <a:headEnd/>
            <a:tailEnd/>
          </a:ln>
        </p:spPr>
        <p:txBody>
          <a:bodyPr/>
          <a:lstStyle/>
          <a:p>
            <a:pPr marL="274320" indent="-274320" eaLnBrk="1" fontAlgn="auto" hangingPunct="1">
              <a:spcBef>
                <a:spcPct val="20000"/>
              </a:spcBef>
              <a:spcAft>
                <a:spcPts val="0"/>
              </a:spcAft>
              <a:buClr>
                <a:schemeClr val="bg1"/>
              </a:buClr>
              <a:buSzPct val="95000"/>
              <a:defRPr/>
            </a:pPr>
            <a:r>
              <a:rPr lang="ja-JP" altLang="en-US" sz="2600" dirty="0">
                <a:solidFill>
                  <a:srgbClr val="FF0000"/>
                </a:solidFill>
                <a:latin typeface="+mj-ea"/>
                <a:ea typeface="+mj-ea"/>
              </a:rPr>
              <a:t>　</a:t>
            </a:r>
            <a:r>
              <a:rPr lang="ja-JP" altLang="en-US" sz="2300" dirty="0">
                <a:solidFill>
                  <a:srgbClr val="FF0000"/>
                </a:solidFill>
                <a:latin typeface="+mj-ea"/>
                <a:ea typeface="+mj-ea"/>
              </a:rPr>
              <a:t> 業務を廃止した</a:t>
            </a:r>
            <a:r>
              <a:rPr lang="ja-JP" altLang="en-US" sz="2300" dirty="0">
                <a:latin typeface="+mj-ea"/>
                <a:ea typeface="+mj-ea"/>
              </a:rPr>
              <a:t>場合には，所持していた覚醒剤原料の品名及び数量を</a:t>
            </a:r>
            <a:r>
              <a:rPr lang="ja-JP" altLang="en-US" sz="2300" dirty="0">
                <a:solidFill>
                  <a:srgbClr val="FF0000"/>
                </a:solidFill>
                <a:latin typeface="+mj-ea"/>
                <a:ea typeface="+mj-ea"/>
              </a:rPr>
              <a:t>１５日以内</a:t>
            </a:r>
            <a:r>
              <a:rPr lang="ja-JP" altLang="en-US" sz="2300" dirty="0">
                <a:solidFill>
                  <a:prstClr val="black"/>
                </a:solidFill>
                <a:latin typeface="+mj-ea"/>
                <a:ea typeface="+mj-ea"/>
              </a:rPr>
              <a:t>に県知事に</a:t>
            </a:r>
            <a:r>
              <a:rPr lang="ja-JP" altLang="en-US" sz="2300" dirty="0">
                <a:latin typeface="+mj-ea"/>
                <a:ea typeface="+mj-ea"/>
              </a:rPr>
              <a:t>届けなければなりません。　　　　　（覚醒剤原料所有数量報告等）</a:t>
            </a:r>
          </a:p>
        </p:txBody>
      </p:sp>
      <p:sp>
        <p:nvSpPr>
          <p:cNvPr id="72709" name="スライド番号プレースホルダ 8">
            <a:extLst>
              <a:ext uri="{FF2B5EF4-FFF2-40B4-BE49-F238E27FC236}">
                <a16:creationId xmlns:a16="http://schemas.microsoft.com/office/drawing/2014/main" id="{65942B3C-E561-4AFB-9A56-40335B716A31}"/>
              </a:ext>
            </a:extLst>
          </p:cNvPr>
          <p:cNvSpPr>
            <a:spLocks noGrp="1"/>
          </p:cNvSpPr>
          <p:nvPr>
            <p:ph type="sldNum" sz="quarter" idx="12"/>
          </p:nvPr>
        </p:nvSpPr>
        <p:spPr bwMode="auto">
          <a:xfrm>
            <a:off x="7942263" y="6199187"/>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E3392CFB-7C89-4908-8F0C-DB96FD49BD06}"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49</a:t>
            </a:fld>
            <a:endParaRPr kumimoji="0" lang="en-US" altLang="ja-JP" sz="1800" dirty="0">
              <a:solidFill>
                <a:srgbClr val="42424F"/>
              </a:solidFill>
              <a:latin typeface="Arial" panose="020B0604020202020204" pitchFamily="34" charset="0"/>
              <a:ea typeface="ＭＳ Ｐゴシック" panose="020B0600070205080204" pitchFamily="50" charset="-128"/>
            </a:endParaRPr>
          </a:p>
        </p:txBody>
      </p:sp>
      <p:sp>
        <p:nvSpPr>
          <p:cNvPr id="72710" name="Rectangle 2">
            <a:extLst>
              <a:ext uri="{FF2B5EF4-FFF2-40B4-BE49-F238E27FC236}">
                <a16:creationId xmlns:a16="http://schemas.microsoft.com/office/drawing/2014/main" id="{CFF52C8A-0C58-485F-AC7A-D1FC2C1F5F40}"/>
              </a:ext>
            </a:extLst>
          </p:cNvPr>
          <p:cNvSpPr txBox="1">
            <a:spLocks noChangeArrowheads="1"/>
          </p:cNvSpPr>
          <p:nvPr/>
        </p:nvSpPr>
        <p:spPr bwMode="auto">
          <a:xfrm>
            <a:off x="458788" y="1756537"/>
            <a:ext cx="80645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639763" indent="-246063">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indent="-246063">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187450" indent="-20955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1462088" indent="-20955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buClr>
                <a:schemeClr val="bg1"/>
              </a:buClr>
              <a:buFont typeface="Wingdings 2" panose="05020102010507070707" pitchFamily="18" charset="2"/>
              <a:buNone/>
            </a:pPr>
            <a:r>
              <a:rPr lang="ja-JP" altLang="en-US" sz="2400" dirty="0">
                <a:latin typeface="+mj-ea"/>
                <a:ea typeface="+mj-ea"/>
              </a:rPr>
              <a:t>　 あらかじめ届け出て，</a:t>
            </a:r>
            <a:r>
              <a:rPr lang="ja-JP" altLang="en-US" sz="2400" dirty="0">
                <a:solidFill>
                  <a:srgbClr val="FF0000"/>
                </a:solidFill>
                <a:latin typeface="+mj-ea"/>
                <a:ea typeface="+mj-ea"/>
              </a:rPr>
              <a:t>覚醒剤監視員の立会いの下に廃棄</a:t>
            </a:r>
            <a:r>
              <a:rPr lang="ja-JP" altLang="en-US" sz="2400" dirty="0">
                <a:latin typeface="+mj-ea"/>
                <a:ea typeface="+mj-ea"/>
              </a:rPr>
              <a:t>しなければなりません。（覚醒剤原料廃棄届出書）　　　　　　　　　（調剤済の覚醒剤原料は除く。）</a:t>
            </a:r>
          </a:p>
          <a:p>
            <a:pPr eaLnBrk="1" hangingPunct="1">
              <a:buClr>
                <a:schemeClr val="bg1"/>
              </a:buClr>
              <a:buFont typeface="Wingdings 2" panose="05020102010507070707" pitchFamily="18" charset="2"/>
              <a:buNone/>
            </a:pPr>
            <a:r>
              <a:rPr lang="ja-JP" altLang="en-US" sz="2400" dirty="0">
                <a:latin typeface="+mj-ea"/>
                <a:ea typeface="+mj-ea"/>
              </a:rPr>
              <a:t>                          </a:t>
            </a:r>
            <a:endParaRPr lang="en-US" altLang="ja-JP" sz="2400" dirty="0">
              <a:latin typeface="+mj-ea"/>
              <a:ea typeface="+mj-ea"/>
            </a:endParaRPr>
          </a:p>
          <a:p>
            <a:pPr eaLnBrk="1" hangingPunct="1">
              <a:buClr>
                <a:schemeClr val="bg1"/>
              </a:buClr>
              <a:buFont typeface="Wingdings 2" panose="05020102010507070707" pitchFamily="18" charset="2"/>
              <a:buNone/>
            </a:pPr>
            <a:r>
              <a:rPr lang="en-US" altLang="ja-JP" sz="2400" dirty="0">
                <a:latin typeface="+mj-ea"/>
                <a:ea typeface="+mj-ea"/>
              </a:rPr>
              <a:t>                                                </a:t>
            </a:r>
            <a:r>
              <a:rPr lang="ja-JP" altLang="en-US" sz="2400" dirty="0">
                <a:latin typeface="+mj-ea"/>
                <a:ea typeface="+mj-ea"/>
              </a:rPr>
              <a:t>　</a:t>
            </a:r>
            <a:r>
              <a:rPr lang="en-US" altLang="ja-JP" sz="2400" dirty="0">
                <a:latin typeface="+mj-ea"/>
                <a:ea typeface="+mj-ea"/>
              </a:rPr>
              <a:t> </a:t>
            </a:r>
            <a:r>
              <a:rPr lang="ja-JP" altLang="en-US" sz="2400" dirty="0">
                <a:latin typeface="+mj-ea"/>
                <a:ea typeface="+mj-ea"/>
              </a:rPr>
              <a:t>　　　　</a:t>
            </a:r>
          </a:p>
        </p:txBody>
      </p:sp>
      <p:sp>
        <p:nvSpPr>
          <p:cNvPr id="10" name="正方形/長方形 9">
            <a:extLst>
              <a:ext uri="{FF2B5EF4-FFF2-40B4-BE49-F238E27FC236}">
                <a16:creationId xmlns:a16="http://schemas.microsoft.com/office/drawing/2014/main" id="{3499B8D2-4736-470C-BCC4-4375A7628A9D}"/>
              </a:ext>
            </a:extLst>
          </p:cNvPr>
          <p:cNvSpPr/>
          <p:nvPr/>
        </p:nvSpPr>
        <p:spPr>
          <a:xfrm>
            <a:off x="611188" y="1052518"/>
            <a:ext cx="4347716" cy="523220"/>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j-ea"/>
                <a:ea typeface="+mj-ea"/>
              </a:rPr>
              <a:t>覚取法 第</a:t>
            </a:r>
            <a:r>
              <a:rPr lang="en-US" altLang="ja-JP" sz="2800" dirty="0">
                <a:latin typeface="+mj-ea"/>
                <a:ea typeface="+mj-ea"/>
              </a:rPr>
              <a:t>30</a:t>
            </a:r>
            <a:r>
              <a:rPr lang="ja-JP" altLang="en-US" sz="2800" dirty="0">
                <a:latin typeface="+mj-ea"/>
                <a:ea typeface="+mj-ea"/>
              </a:rPr>
              <a:t>条の</a:t>
            </a:r>
            <a:r>
              <a:rPr lang="en-US" altLang="ja-JP" sz="2800" dirty="0">
                <a:latin typeface="+mj-ea"/>
                <a:ea typeface="+mj-ea"/>
              </a:rPr>
              <a:t>13</a:t>
            </a:r>
            <a:r>
              <a:rPr lang="ja-JP" altLang="en-US" sz="2800" dirty="0">
                <a:latin typeface="+mj-ea"/>
                <a:ea typeface="+mj-ea"/>
              </a:rPr>
              <a:t>（廃棄） </a:t>
            </a:r>
            <a:endParaRPr lang="en-US" altLang="ja-JP" sz="2800" dirty="0">
              <a:latin typeface="+mj-ea"/>
              <a:ea typeface="+mj-ea"/>
            </a:endParaRPr>
          </a:p>
        </p:txBody>
      </p:sp>
      <p:sp>
        <p:nvSpPr>
          <p:cNvPr id="11" name="正方形/長方形 10">
            <a:extLst>
              <a:ext uri="{FF2B5EF4-FFF2-40B4-BE49-F238E27FC236}">
                <a16:creationId xmlns:a16="http://schemas.microsoft.com/office/drawing/2014/main" id="{4458DC58-2271-4EEB-9265-1FE0273C4C38}"/>
              </a:ext>
            </a:extLst>
          </p:cNvPr>
          <p:cNvSpPr/>
          <p:nvPr/>
        </p:nvSpPr>
        <p:spPr>
          <a:xfrm>
            <a:off x="611188" y="3167390"/>
            <a:ext cx="4347716" cy="523220"/>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j-ea"/>
                <a:ea typeface="+mj-ea"/>
              </a:rPr>
              <a:t>覚取法 第</a:t>
            </a:r>
            <a:r>
              <a:rPr lang="en-US" altLang="ja-JP" sz="2800" dirty="0">
                <a:latin typeface="+mj-ea"/>
                <a:ea typeface="+mj-ea"/>
              </a:rPr>
              <a:t>30</a:t>
            </a:r>
            <a:r>
              <a:rPr lang="ja-JP" altLang="en-US" sz="2800" dirty="0">
                <a:latin typeface="+mj-ea"/>
                <a:ea typeface="+mj-ea"/>
              </a:rPr>
              <a:t>条の</a:t>
            </a:r>
            <a:r>
              <a:rPr lang="en-US" altLang="ja-JP" sz="2800" dirty="0">
                <a:latin typeface="+mj-ea"/>
                <a:ea typeface="+mj-ea"/>
              </a:rPr>
              <a:t>14</a:t>
            </a:r>
            <a:r>
              <a:rPr lang="ja-JP" altLang="en-US" sz="2800" dirty="0">
                <a:latin typeface="+mj-ea"/>
                <a:ea typeface="+mj-ea"/>
              </a:rPr>
              <a:t>（事故） </a:t>
            </a:r>
            <a:endParaRPr lang="en-US" altLang="ja-JP" sz="2800" dirty="0">
              <a:latin typeface="+mj-ea"/>
              <a:ea typeface="+mj-ea"/>
            </a:endParaRPr>
          </a:p>
        </p:txBody>
      </p:sp>
      <p:sp>
        <p:nvSpPr>
          <p:cNvPr id="12" name="正方形/長方形 11">
            <a:extLst>
              <a:ext uri="{FF2B5EF4-FFF2-40B4-BE49-F238E27FC236}">
                <a16:creationId xmlns:a16="http://schemas.microsoft.com/office/drawing/2014/main" id="{1280828E-272F-42DA-9E0C-D7CB7561ACDC}"/>
              </a:ext>
            </a:extLst>
          </p:cNvPr>
          <p:cNvSpPr/>
          <p:nvPr/>
        </p:nvSpPr>
        <p:spPr>
          <a:xfrm>
            <a:off x="631918" y="4950342"/>
            <a:ext cx="5305435" cy="523220"/>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a:spAutoFit/>
          </a:bodyPr>
          <a:lstStyle/>
          <a:p>
            <a:pPr algn="ctr" eaLnBrk="1" hangingPunct="1">
              <a:defRPr/>
            </a:pPr>
            <a:r>
              <a:rPr lang="ja-JP" altLang="en-US" sz="2800" dirty="0">
                <a:latin typeface="+mj-ea"/>
                <a:ea typeface="+mj-ea"/>
              </a:rPr>
              <a:t>覚取法 第</a:t>
            </a:r>
            <a:r>
              <a:rPr lang="en-US" altLang="ja-JP" sz="2800" dirty="0">
                <a:latin typeface="+mj-ea"/>
                <a:ea typeface="+mj-ea"/>
              </a:rPr>
              <a:t>30</a:t>
            </a:r>
            <a:r>
              <a:rPr lang="ja-JP" altLang="en-US" sz="2800" dirty="0">
                <a:latin typeface="+mj-ea"/>
                <a:ea typeface="+mj-ea"/>
              </a:rPr>
              <a:t>条の</a:t>
            </a:r>
            <a:r>
              <a:rPr lang="en-US" altLang="ja-JP" sz="2800" dirty="0">
                <a:latin typeface="+mj-ea"/>
                <a:ea typeface="+mj-ea"/>
              </a:rPr>
              <a:t>15</a:t>
            </a:r>
            <a:r>
              <a:rPr lang="ja-JP" altLang="en-US" sz="2800" dirty="0">
                <a:latin typeface="+mj-ea"/>
                <a:ea typeface="+mj-ea"/>
              </a:rPr>
              <a:t>（業務廃止等） </a:t>
            </a:r>
            <a:endParaRPr lang="en-US" altLang="ja-JP" sz="2800" dirty="0">
              <a:latin typeface="+mj-ea"/>
              <a:ea typeface="+mj-ea"/>
            </a:endParaRPr>
          </a:p>
        </p:txBody>
      </p:sp>
      <p:sp>
        <p:nvSpPr>
          <p:cNvPr id="13" name="正方形/長方形 12">
            <a:extLst>
              <a:ext uri="{FF2B5EF4-FFF2-40B4-BE49-F238E27FC236}">
                <a16:creationId xmlns:a16="http://schemas.microsoft.com/office/drawing/2014/main" id="{6FE170BC-A6E6-4E0D-A1B6-8BD6346351EA}"/>
              </a:ext>
            </a:extLst>
          </p:cNvPr>
          <p:cNvSpPr/>
          <p:nvPr/>
        </p:nvSpPr>
        <p:spPr>
          <a:xfrm>
            <a:off x="3175" y="0"/>
            <a:ext cx="9144000" cy="67599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覚醒剤原料の取扱い（２）</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番号プレースホルダー 3">
            <a:extLst>
              <a:ext uri="{FF2B5EF4-FFF2-40B4-BE49-F238E27FC236}">
                <a16:creationId xmlns:a16="http://schemas.microsoft.com/office/drawing/2014/main" id="{BDD7ED52-AC69-46EE-BF64-4030079C5074}"/>
              </a:ext>
            </a:extLst>
          </p:cNvPr>
          <p:cNvSpPr>
            <a:spLocks noGrp="1"/>
          </p:cNvSpPr>
          <p:nvPr>
            <p:ph type="sldNum" sz="quarter" idx="12"/>
          </p:nvPr>
        </p:nvSpPr>
        <p:spPr bwMode="auto">
          <a:xfrm>
            <a:off x="8242300" y="6367463"/>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E3CE057F-52E4-4375-8EEF-A944FFD9A3C4}" type="slidenum">
              <a:rPr kumimoji="0" lang="en-US" altLang="ja-JP" smtClean="0">
                <a:solidFill>
                  <a:srgbClr val="42424F"/>
                </a:solidFill>
              </a:rPr>
              <a:pPr/>
              <a:t>5</a:t>
            </a:fld>
            <a:endParaRPr kumimoji="0" lang="en-US" altLang="ja-JP">
              <a:solidFill>
                <a:srgbClr val="42424F"/>
              </a:solidFill>
            </a:endParaRPr>
          </a:p>
        </p:txBody>
      </p:sp>
      <p:pic>
        <p:nvPicPr>
          <p:cNvPr id="80899" name="図 2">
            <a:extLst>
              <a:ext uri="{FF2B5EF4-FFF2-40B4-BE49-F238E27FC236}">
                <a16:creationId xmlns:a16="http://schemas.microsoft.com/office/drawing/2014/main" id="{94068D12-275E-46F1-A40E-B79A36D753F3}"/>
              </a:ext>
            </a:extLst>
          </p:cNvPr>
          <p:cNvPicPr>
            <a:picLocks noChangeAspect="1"/>
          </p:cNvPicPr>
          <p:nvPr/>
        </p:nvPicPr>
        <p:blipFill>
          <a:blip r:embed="rId3">
            <a:extLst>
              <a:ext uri="{28A0092B-C50C-407E-A947-70E740481C1C}">
                <a14:useLocalDpi xmlns:a14="http://schemas.microsoft.com/office/drawing/2010/main" val="0"/>
              </a:ext>
            </a:extLst>
          </a:blip>
          <a:srcRect l="6610" t="8357" r="10213" b="46400"/>
          <a:stretch>
            <a:fillRect/>
          </a:stretch>
        </p:blipFill>
        <p:spPr bwMode="auto">
          <a:xfrm>
            <a:off x="303213" y="903288"/>
            <a:ext cx="8712200" cy="4395787"/>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 name="Rectangle 5">
            <a:extLst>
              <a:ext uri="{FF2B5EF4-FFF2-40B4-BE49-F238E27FC236}">
                <a16:creationId xmlns:a16="http://schemas.microsoft.com/office/drawing/2014/main" id="{BBC3B86D-EC9D-42CA-BDE1-0237695EF40F}"/>
              </a:ext>
            </a:extLst>
          </p:cNvPr>
          <p:cNvSpPr>
            <a:spLocks noChangeArrowheads="1"/>
          </p:cNvSpPr>
          <p:nvPr/>
        </p:nvSpPr>
        <p:spPr bwMode="auto">
          <a:xfrm>
            <a:off x="429694" y="5544668"/>
            <a:ext cx="8284612" cy="1044575"/>
          </a:xfrm>
          <a:prstGeom prst="rect">
            <a:avLst/>
          </a:prstGeom>
          <a:solidFill>
            <a:srgbClr val="FFCCCC"/>
          </a:solidFill>
          <a:ln>
            <a:headEnd/>
            <a:tailEnd/>
          </a:ln>
        </p:spPr>
        <p:style>
          <a:lnRef idx="1">
            <a:schemeClr val="accent2"/>
          </a:lnRef>
          <a:fillRef idx="2">
            <a:schemeClr val="accent2"/>
          </a:fillRef>
          <a:effectRef idx="1">
            <a:schemeClr val="accent2"/>
          </a:effectRef>
          <a:fontRef idx="minor">
            <a:schemeClr val="dk1"/>
          </a:fontRef>
        </p:style>
        <p:txBody>
          <a:bodyPr/>
          <a:lstStyle/>
          <a:p>
            <a:pPr marL="342900" indent="-342900">
              <a:spcBef>
                <a:spcPct val="20000"/>
              </a:spcBef>
              <a:buClr>
                <a:schemeClr val="hlink"/>
              </a:buClr>
              <a:buSzPct val="75000"/>
              <a:buFont typeface="Wingdings" pitchFamily="2" charset="2"/>
              <a:buNone/>
              <a:defRPr/>
            </a:pPr>
            <a:r>
              <a:rPr lang="ja-JP" altLang="en-US" sz="2500" b="1" dirty="0">
                <a:latin typeface="+mj-ea"/>
                <a:ea typeface="+mj-ea"/>
              </a:rPr>
              <a:t>前年</a:t>
            </a:r>
            <a:r>
              <a:rPr lang="en-US" altLang="ja-JP" sz="2500" b="1" dirty="0">
                <a:latin typeface="+mj-ea"/>
                <a:ea typeface="+mj-ea"/>
              </a:rPr>
              <a:t>10</a:t>
            </a:r>
            <a:r>
              <a:rPr lang="ja-JP" altLang="en-US" sz="2500" b="1" dirty="0">
                <a:latin typeface="+mj-ea"/>
                <a:ea typeface="+mj-ea"/>
              </a:rPr>
              <a:t>月１日から本年９月</a:t>
            </a:r>
            <a:r>
              <a:rPr lang="en-US" altLang="ja-JP" sz="2500" b="1" dirty="0">
                <a:latin typeface="+mj-ea"/>
                <a:ea typeface="+mj-ea"/>
              </a:rPr>
              <a:t>30</a:t>
            </a:r>
            <a:r>
              <a:rPr lang="ja-JP" altLang="en-US" sz="2500" b="1" dirty="0">
                <a:latin typeface="+mj-ea"/>
                <a:ea typeface="+mj-ea"/>
              </a:rPr>
              <a:t>日までに取り扱った麻薬を届出</a:t>
            </a:r>
          </a:p>
          <a:p>
            <a:pPr marL="342900" indent="-342900">
              <a:spcBef>
                <a:spcPct val="20000"/>
              </a:spcBef>
              <a:buClr>
                <a:schemeClr val="hlink"/>
              </a:buClr>
              <a:buSzPct val="75000"/>
              <a:buFont typeface="Wingdings" pitchFamily="2" charset="2"/>
              <a:buNone/>
              <a:defRPr/>
            </a:pPr>
            <a:r>
              <a:rPr lang="ja-JP" altLang="en-US" sz="2500" b="1" dirty="0">
                <a:latin typeface="+mj-ea"/>
                <a:ea typeface="+mj-ea"/>
              </a:rPr>
              <a:t>　（</a:t>
            </a:r>
            <a:r>
              <a:rPr lang="ja-JP" altLang="en-US" sz="2500" b="1" u="sng" dirty="0">
                <a:solidFill>
                  <a:srgbClr val="FF0000"/>
                </a:solidFill>
                <a:latin typeface="+mj-ea"/>
                <a:ea typeface="+mj-ea"/>
              </a:rPr>
              <a:t>取扱いがない場合も「所有なし」と記載し提出</a:t>
            </a:r>
            <a:r>
              <a:rPr lang="ja-JP" altLang="en-US" sz="2500" b="1" dirty="0">
                <a:latin typeface="+mj-ea"/>
                <a:ea typeface="+mj-ea"/>
              </a:rPr>
              <a:t>）</a:t>
            </a:r>
          </a:p>
        </p:txBody>
      </p:sp>
      <p:sp>
        <p:nvSpPr>
          <p:cNvPr id="28" name="Text Box 9">
            <a:extLst>
              <a:ext uri="{FF2B5EF4-FFF2-40B4-BE49-F238E27FC236}">
                <a16:creationId xmlns:a16="http://schemas.microsoft.com/office/drawing/2014/main" id="{FCC92309-1DF3-4EF6-97DE-8E5F651B8ACD}"/>
              </a:ext>
            </a:extLst>
          </p:cNvPr>
          <p:cNvSpPr txBox="1">
            <a:spLocks noChangeArrowheads="1"/>
          </p:cNvSpPr>
          <p:nvPr/>
        </p:nvSpPr>
        <p:spPr bwMode="auto">
          <a:xfrm>
            <a:off x="6427788" y="2140744"/>
            <a:ext cx="2396810" cy="307777"/>
          </a:xfrm>
          <a:prstGeom prst="rect">
            <a:avLst/>
          </a:prstGeom>
          <a:noFill/>
          <a:ln w="9525">
            <a:noFill/>
            <a:miter lim="800000"/>
            <a:headEnd/>
            <a:tailEnd/>
          </a:ln>
        </p:spPr>
        <p:txBody>
          <a:bodyPr wrap="none">
            <a:spAutoFit/>
          </a:bodyPr>
          <a:lstStyle/>
          <a:p>
            <a:pPr>
              <a:defRPr/>
            </a:pPr>
            <a:r>
              <a:rPr lang="ja-JP" altLang="en-US" sz="1400" dirty="0">
                <a:solidFill>
                  <a:srgbClr val="FF0000"/>
                </a:solidFill>
                <a:latin typeface="+mj-ea"/>
                <a:ea typeface="+mj-ea"/>
              </a:rPr>
              <a:t>麻薬管理者，施用者，研究者</a:t>
            </a:r>
          </a:p>
        </p:txBody>
      </p:sp>
      <p:sp>
        <p:nvSpPr>
          <p:cNvPr id="29" name="Text Box 10">
            <a:extLst>
              <a:ext uri="{FF2B5EF4-FFF2-40B4-BE49-F238E27FC236}">
                <a16:creationId xmlns:a16="http://schemas.microsoft.com/office/drawing/2014/main" id="{2EA43CCE-381A-4FBC-83DF-302045042836}"/>
              </a:ext>
            </a:extLst>
          </p:cNvPr>
          <p:cNvSpPr txBox="1">
            <a:spLocks noChangeArrowheads="1"/>
          </p:cNvSpPr>
          <p:nvPr/>
        </p:nvSpPr>
        <p:spPr bwMode="auto">
          <a:xfrm>
            <a:off x="6427788" y="2444750"/>
            <a:ext cx="1620837" cy="307975"/>
          </a:xfrm>
          <a:prstGeom prst="rect">
            <a:avLst/>
          </a:prstGeom>
          <a:noFill/>
          <a:ln w="9525">
            <a:noFill/>
            <a:miter lim="800000"/>
            <a:headEnd/>
            <a:tailEnd/>
          </a:ln>
        </p:spPr>
        <p:txBody>
          <a:bodyPr wrap="none">
            <a:spAutoFit/>
          </a:bodyPr>
          <a:lstStyle/>
          <a:p>
            <a:pPr>
              <a:defRPr/>
            </a:pPr>
            <a:r>
              <a:rPr lang="ja-JP" altLang="en-US" sz="1400" dirty="0">
                <a:solidFill>
                  <a:srgbClr val="FF0000"/>
                </a:solidFill>
                <a:latin typeface="+mj-ea"/>
                <a:ea typeface="+mj-ea"/>
              </a:rPr>
              <a:t>第○○○○○○号</a:t>
            </a:r>
            <a:endParaRPr lang="en-US" altLang="ja-JP" sz="1400" dirty="0">
              <a:solidFill>
                <a:srgbClr val="FF0000"/>
              </a:solidFill>
              <a:latin typeface="+mj-ea"/>
              <a:ea typeface="+mj-ea"/>
            </a:endParaRPr>
          </a:p>
        </p:txBody>
      </p:sp>
      <p:sp>
        <p:nvSpPr>
          <p:cNvPr id="30" name="Text Box 11">
            <a:extLst>
              <a:ext uri="{FF2B5EF4-FFF2-40B4-BE49-F238E27FC236}">
                <a16:creationId xmlns:a16="http://schemas.microsoft.com/office/drawing/2014/main" id="{C64C94C1-2E81-42A1-8250-9475A0077F30}"/>
              </a:ext>
            </a:extLst>
          </p:cNvPr>
          <p:cNvSpPr txBox="1">
            <a:spLocks noChangeArrowheads="1"/>
          </p:cNvSpPr>
          <p:nvPr/>
        </p:nvSpPr>
        <p:spPr bwMode="auto">
          <a:xfrm>
            <a:off x="6427788" y="1747838"/>
            <a:ext cx="2069797" cy="307777"/>
          </a:xfrm>
          <a:prstGeom prst="rect">
            <a:avLst/>
          </a:prstGeom>
          <a:noFill/>
          <a:ln w="9525">
            <a:noFill/>
            <a:miter lim="800000"/>
            <a:headEnd/>
            <a:tailEnd/>
          </a:ln>
        </p:spPr>
        <p:txBody>
          <a:bodyPr wrap="none">
            <a:spAutoFit/>
          </a:bodyPr>
          <a:lstStyle/>
          <a:p>
            <a:pPr>
              <a:defRPr/>
            </a:pPr>
            <a:r>
              <a:rPr lang="ja-JP" altLang="en-US" sz="1400" dirty="0">
                <a:solidFill>
                  <a:srgbClr val="FF0000"/>
                </a:solidFill>
                <a:latin typeface="+mj-ea"/>
                <a:ea typeface="+mj-ea"/>
              </a:rPr>
              <a:t>麻薬業務所の住所・名称</a:t>
            </a:r>
          </a:p>
        </p:txBody>
      </p:sp>
      <p:sp>
        <p:nvSpPr>
          <p:cNvPr id="31" name="Text Box 12">
            <a:extLst>
              <a:ext uri="{FF2B5EF4-FFF2-40B4-BE49-F238E27FC236}">
                <a16:creationId xmlns:a16="http://schemas.microsoft.com/office/drawing/2014/main" id="{C33822D9-78AA-4817-BE9F-9FD7B7A28E9F}"/>
              </a:ext>
            </a:extLst>
          </p:cNvPr>
          <p:cNvSpPr txBox="1">
            <a:spLocks noChangeArrowheads="1"/>
          </p:cNvSpPr>
          <p:nvPr/>
        </p:nvSpPr>
        <p:spPr bwMode="auto">
          <a:xfrm>
            <a:off x="6266647" y="2970015"/>
            <a:ext cx="2749550" cy="307975"/>
          </a:xfrm>
          <a:prstGeom prst="rect">
            <a:avLst/>
          </a:prstGeom>
          <a:noFill/>
          <a:ln w="9525">
            <a:noFill/>
            <a:miter lim="800000"/>
            <a:headEnd/>
            <a:tailEnd/>
          </a:ln>
        </p:spPr>
        <p:txBody>
          <a:bodyPr wrap="none">
            <a:spAutoFit/>
          </a:bodyPr>
          <a:lstStyle/>
          <a:p>
            <a:pPr>
              <a:defRPr/>
            </a:pPr>
            <a:r>
              <a:rPr lang="ja-JP" altLang="en-US" sz="1400" dirty="0">
                <a:solidFill>
                  <a:srgbClr val="FF0000"/>
                </a:solidFill>
                <a:latin typeface="+mj-ea"/>
                <a:ea typeface="+mj-ea"/>
              </a:rPr>
              <a:t>管理者，施用者，研究者の個人名</a:t>
            </a:r>
          </a:p>
        </p:txBody>
      </p:sp>
      <p:sp>
        <p:nvSpPr>
          <p:cNvPr id="35" name="AutoShape 13">
            <a:extLst>
              <a:ext uri="{FF2B5EF4-FFF2-40B4-BE49-F238E27FC236}">
                <a16:creationId xmlns:a16="http://schemas.microsoft.com/office/drawing/2014/main" id="{9E3BD868-9840-451A-976B-C09DA80DF318}"/>
              </a:ext>
            </a:extLst>
          </p:cNvPr>
          <p:cNvSpPr>
            <a:spLocks noChangeArrowheads="1"/>
          </p:cNvSpPr>
          <p:nvPr/>
        </p:nvSpPr>
        <p:spPr bwMode="auto">
          <a:xfrm>
            <a:off x="393699" y="2093913"/>
            <a:ext cx="3670321" cy="936625"/>
          </a:xfrm>
          <a:prstGeom prst="roundRect">
            <a:avLst>
              <a:gd name="adj" fmla="val 16667"/>
            </a:avLst>
          </a:prstGeom>
          <a:solidFill>
            <a:srgbClr val="CCCCFF"/>
          </a:solidFill>
          <a:ln w="9525">
            <a:noFill/>
            <a:round/>
            <a:headEnd/>
            <a:tailEnd/>
          </a:ln>
          <a:effectLst>
            <a:outerShdw blurRad="50800" dist="38100" dir="2700000" algn="tl" rotWithShape="0">
              <a:prstClr val="black">
                <a:alpha val="40000"/>
              </a:prstClr>
            </a:outerShdw>
          </a:effectLst>
        </p:spPr>
        <p:txBody>
          <a:bodyPr wrap="none" anchor="ctr"/>
          <a:lstStyle/>
          <a:p>
            <a:pPr algn="ctr">
              <a:defRPr/>
            </a:pPr>
            <a:r>
              <a:rPr lang="ja-JP" altLang="en-US" sz="2800" dirty="0">
                <a:latin typeface="+mj-ea"/>
                <a:ea typeface="+mj-ea"/>
              </a:rPr>
              <a:t>医療法人でも管理者</a:t>
            </a:r>
            <a:r>
              <a:rPr lang="en-US" altLang="ja-JP" sz="2800" dirty="0">
                <a:latin typeface="+mj-ea"/>
                <a:ea typeface="+mj-ea"/>
              </a:rPr>
              <a:t>or</a:t>
            </a:r>
          </a:p>
          <a:p>
            <a:pPr algn="ctr">
              <a:defRPr/>
            </a:pPr>
            <a:r>
              <a:rPr lang="ja-JP" altLang="en-US" sz="2800" dirty="0">
                <a:latin typeface="+mj-ea"/>
                <a:ea typeface="+mj-ea"/>
              </a:rPr>
              <a:t>施用者の個人名で</a:t>
            </a:r>
          </a:p>
        </p:txBody>
      </p:sp>
      <p:sp>
        <p:nvSpPr>
          <p:cNvPr id="36" name="Line 14">
            <a:extLst>
              <a:ext uri="{FF2B5EF4-FFF2-40B4-BE49-F238E27FC236}">
                <a16:creationId xmlns:a16="http://schemas.microsoft.com/office/drawing/2014/main" id="{EF1CDAD2-1A19-4513-B1B8-4268B90D802C}"/>
              </a:ext>
            </a:extLst>
          </p:cNvPr>
          <p:cNvSpPr>
            <a:spLocks noChangeShapeType="1"/>
          </p:cNvSpPr>
          <p:nvPr/>
        </p:nvSpPr>
        <p:spPr bwMode="auto">
          <a:xfrm>
            <a:off x="4065588" y="2598738"/>
            <a:ext cx="865187" cy="215900"/>
          </a:xfrm>
          <a:prstGeom prst="line">
            <a:avLst/>
          </a:prstGeom>
          <a:noFill/>
          <a:ln w="57150">
            <a:solidFill>
              <a:schemeClr val="tx1"/>
            </a:solidFill>
            <a:round/>
            <a:headEnd/>
            <a:tailEnd type="arrow" w="med" len="med"/>
          </a:ln>
        </p:spPr>
        <p:txBody>
          <a:bodyPr/>
          <a:lstStyle/>
          <a:p>
            <a:pPr>
              <a:defRPr/>
            </a:pPr>
            <a:endParaRPr lang="ja-JP" altLang="en-US">
              <a:latin typeface="+mn-ea"/>
              <a:ea typeface="+mn-ea"/>
            </a:endParaRPr>
          </a:p>
        </p:txBody>
      </p:sp>
      <p:sp>
        <p:nvSpPr>
          <p:cNvPr id="40" name="正方形/長方形 39">
            <a:extLst>
              <a:ext uri="{FF2B5EF4-FFF2-40B4-BE49-F238E27FC236}">
                <a16:creationId xmlns:a16="http://schemas.microsoft.com/office/drawing/2014/main" id="{3CD66587-CDF9-41EE-BE4E-0D03499D9E68}"/>
              </a:ext>
            </a:extLst>
          </p:cNvPr>
          <p:cNvSpPr/>
          <p:nvPr/>
        </p:nvSpPr>
        <p:spPr>
          <a:xfrm>
            <a:off x="0" y="11113"/>
            <a:ext cx="9144000" cy="74883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麻薬年間届記載上の注意</a:t>
            </a:r>
          </a:p>
        </p:txBody>
      </p:sp>
      <p:sp>
        <p:nvSpPr>
          <p:cNvPr id="15" name="Rectangle 5">
            <a:extLst>
              <a:ext uri="{FF2B5EF4-FFF2-40B4-BE49-F238E27FC236}">
                <a16:creationId xmlns:a16="http://schemas.microsoft.com/office/drawing/2014/main" id="{65FF0B67-EFE0-481A-B25A-B2DBC51935F9}"/>
              </a:ext>
            </a:extLst>
          </p:cNvPr>
          <p:cNvSpPr>
            <a:spLocks noChangeArrowheads="1"/>
          </p:cNvSpPr>
          <p:nvPr/>
        </p:nvSpPr>
        <p:spPr bwMode="auto">
          <a:xfrm>
            <a:off x="8017399" y="2603830"/>
            <a:ext cx="960371" cy="38893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anchor="ctr"/>
          <a:lstStyle/>
          <a:p>
            <a:pPr marL="342900" indent="-342900">
              <a:spcBef>
                <a:spcPct val="20000"/>
              </a:spcBef>
              <a:buClr>
                <a:schemeClr val="hlink"/>
              </a:buClr>
              <a:buSzPct val="75000"/>
              <a:buFont typeface="Wingdings" pitchFamily="2" charset="2"/>
              <a:buNone/>
              <a:defRPr/>
            </a:pPr>
            <a:r>
              <a:rPr lang="ja-JP" altLang="en-US" sz="1200" b="1" dirty="0">
                <a:solidFill>
                  <a:srgbClr val="FF0000"/>
                </a:solidFill>
                <a:latin typeface="+mj-ea"/>
                <a:ea typeface="+mj-ea"/>
              </a:rPr>
              <a:t>押印は不要</a:t>
            </a:r>
          </a:p>
        </p:txBody>
      </p:sp>
      <p:grpSp>
        <p:nvGrpSpPr>
          <p:cNvPr id="13" name="Group 12">
            <a:extLst>
              <a:ext uri="{FF2B5EF4-FFF2-40B4-BE49-F238E27FC236}">
                <a16:creationId xmlns:a16="http://schemas.microsoft.com/office/drawing/2014/main" id="{EADD053E-544C-49F0-BE0B-AAFB91E04B49}"/>
              </a:ext>
            </a:extLst>
          </p:cNvPr>
          <p:cNvGrpSpPr>
            <a:grpSpLocks/>
          </p:cNvGrpSpPr>
          <p:nvPr/>
        </p:nvGrpSpPr>
        <p:grpSpPr bwMode="auto">
          <a:xfrm>
            <a:off x="5436096" y="2793568"/>
            <a:ext cx="1449387" cy="69850"/>
            <a:chOff x="1202" y="1570"/>
            <a:chExt cx="1134" cy="46"/>
          </a:xfrm>
        </p:grpSpPr>
        <p:sp>
          <p:nvSpPr>
            <p:cNvPr id="14" name="Line 10">
              <a:extLst>
                <a:ext uri="{FF2B5EF4-FFF2-40B4-BE49-F238E27FC236}">
                  <a16:creationId xmlns:a16="http://schemas.microsoft.com/office/drawing/2014/main" id="{C9752A2B-FBB4-4979-95D9-30B0C5268F14}"/>
                </a:ext>
              </a:extLst>
            </p:cNvPr>
            <p:cNvSpPr>
              <a:spLocks noChangeShapeType="1"/>
            </p:cNvSpPr>
            <p:nvPr/>
          </p:nvSpPr>
          <p:spPr bwMode="auto">
            <a:xfrm>
              <a:off x="1202" y="1570"/>
              <a:ext cx="1134" cy="0"/>
            </a:xfrm>
            <a:prstGeom prst="line">
              <a:avLst/>
            </a:prstGeom>
            <a:noFill/>
            <a:ln w="28575">
              <a:solidFill>
                <a:srgbClr val="FF0000"/>
              </a:solidFill>
              <a:round/>
              <a:headEnd/>
              <a:tailEnd/>
            </a:ln>
          </p:spPr>
          <p:txBody>
            <a:bodyPr/>
            <a:lstStyle/>
            <a:p>
              <a:endParaRPr lang="ja-JP" altLang="en-US">
                <a:latin typeface="+mn-ea"/>
                <a:ea typeface="+mn-ea"/>
              </a:endParaRPr>
            </a:p>
          </p:txBody>
        </p:sp>
        <p:sp>
          <p:nvSpPr>
            <p:cNvPr id="16" name="Line 11">
              <a:extLst>
                <a:ext uri="{FF2B5EF4-FFF2-40B4-BE49-F238E27FC236}">
                  <a16:creationId xmlns:a16="http://schemas.microsoft.com/office/drawing/2014/main" id="{53967229-C172-4D4B-AE62-41DD40FFC368}"/>
                </a:ext>
              </a:extLst>
            </p:cNvPr>
            <p:cNvSpPr>
              <a:spLocks noChangeShapeType="1"/>
            </p:cNvSpPr>
            <p:nvPr/>
          </p:nvSpPr>
          <p:spPr bwMode="auto">
            <a:xfrm>
              <a:off x="1202" y="1616"/>
              <a:ext cx="1134" cy="0"/>
            </a:xfrm>
            <a:prstGeom prst="line">
              <a:avLst/>
            </a:prstGeom>
            <a:noFill/>
            <a:ln w="28575">
              <a:solidFill>
                <a:srgbClr val="FF0000"/>
              </a:solidFill>
              <a:round/>
              <a:headEnd/>
              <a:tailEnd/>
            </a:ln>
          </p:spPr>
          <p:txBody>
            <a:bodyPr/>
            <a:lstStyle/>
            <a:p>
              <a:endParaRPr lang="ja-JP" altLang="en-US">
                <a:latin typeface="+mn-ea"/>
                <a:ea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スライド番号プレースホルダー 3">
            <a:extLst>
              <a:ext uri="{FF2B5EF4-FFF2-40B4-BE49-F238E27FC236}">
                <a16:creationId xmlns:a16="http://schemas.microsoft.com/office/drawing/2014/main" id="{1D4E8EC7-4456-41BD-9EA9-257306143D0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980F65BC-38F8-471A-AE37-37F30A4DF008}" type="slidenum">
              <a:rPr kumimoji="0" lang="en-US" altLang="ja-JP" smtClean="0">
                <a:solidFill>
                  <a:srgbClr val="42424F"/>
                </a:solidFill>
              </a:rPr>
              <a:pPr/>
              <a:t>50</a:t>
            </a:fld>
            <a:endParaRPr kumimoji="0" lang="en-US" altLang="ja-JP">
              <a:solidFill>
                <a:srgbClr val="42424F"/>
              </a:solidFill>
            </a:endParaRPr>
          </a:p>
        </p:txBody>
      </p:sp>
      <p:sp>
        <p:nvSpPr>
          <p:cNvPr id="74756" name="Rectangle 2">
            <a:extLst>
              <a:ext uri="{FF2B5EF4-FFF2-40B4-BE49-F238E27FC236}">
                <a16:creationId xmlns:a16="http://schemas.microsoft.com/office/drawing/2014/main" id="{E55F0717-7E8E-42FF-80FD-BE741A4B5CF8}"/>
              </a:ext>
            </a:extLst>
          </p:cNvPr>
          <p:cNvSpPr txBox="1">
            <a:spLocks noChangeArrowheads="1"/>
          </p:cNvSpPr>
          <p:nvPr/>
        </p:nvSpPr>
        <p:spPr bwMode="auto">
          <a:xfrm>
            <a:off x="107504" y="1008713"/>
            <a:ext cx="8415337"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639763" indent="-246063">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indent="-246063">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187450" indent="-20955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1462088" indent="-20955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buClr>
                <a:schemeClr val="bg1"/>
              </a:buClr>
              <a:buFont typeface="Wingdings 2" panose="05020102010507070707" pitchFamily="18" charset="2"/>
              <a:buNone/>
            </a:pPr>
            <a:r>
              <a:rPr lang="ja-JP" altLang="en-US" sz="2400" dirty="0">
                <a:latin typeface="+mj-ea"/>
                <a:ea typeface="+mj-ea"/>
              </a:rPr>
              <a:t>　 　覚せい剤取締法の一部改正が行われ，令和２年４月１日から施行された覚醒剤取締法においては，病院，診療所，薬局における覚醒剤原料の取扱手順の多くが，</a:t>
            </a:r>
            <a:r>
              <a:rPr lang="ja-JP" altLang="en-US" sz="2400" u="sng" dirty="0">
                <a:solidFill>
                  <a:srgbClr val="FF0000"/>
                </a:solidFill>
                <a:latin typeface="+mj-ea"/>
                <a:ea typeface="+mj-ea"/>
              </a:rPr>
              <a:t>麻薬の取扱いと同様</a:t>
            </a:r>
            <a:r>
              <a:rPr lang="ja-JP" altLang="en-US" sz="2400" dirty="0">
                <a:latin typeface="+mj-ea"/>
                <a:ea typeface="+mj-ea"/>
              </a:rPr>
              <a:t>になりました。</a:t>
            </a:r>
          </a:p>
          <a:p>
            <a:pPr eaLnBrk="1" hangingPunct="1">
              <a:buClr>
                <a:schemeClr val="bg1"/>
              </a:buClr>
              <a:buFont typeface="Wingdings 2" panose="05020102010507070707" pitchFamily="18" charset="2"/>
              <a:buNone/>
            </a:pPr>
            <a:r>
              <a:rPr lang="ja-JP" altLang="en-US" sz="2400" dirty="0">
                <a:latin typeface="+mj-ea"/>
                <a:ea typeface="+mj-ea"/>
              </a:rPr>
              <a:t>                          </a:t>
            </a:r>
            <a:endParaRPr lang="en-US" altLang="ja-JP" sz="2400" dirty="0">
              <a:latin typeface="+mj-ea"/>
              <a:ea typeface="+mj-ea"/>
            </a:endParaRPr>
          </a:p>
          <a:p>
            <a:pPr eaLnBrk="1" hangingPunct="1">
              <a:buClr>
                <a:schemeClr val="bg1"/>
              </a:buClr>
              <a:buFont typeface="Wingdings 2" panose="05020102010507070707" pitchFamily="18" charset="2"/>
              <a:buNone/>
            </a:pPr>
            <a:r>
              <a:rPr lang="en-US" altLang="ja-JP" sz="2400" dirty="0">
                <a:latin typeface="+mj-ea"/>
                <a:ea typeface="+mj-ea"/>
              </a:rPr>
              <a:t>                                                </a:t>
            </a:r>
            <a:r>
              <a:rPr lang="ja-JP" altLang="en-US" sz="2400" dirty="0">
                <a:latin typeface="+mj-ea"/>
                <a:ea typeface="+mj-ea"/>
              </a:rPr>
              <a:t>　</a:t>
            </a:r>
            <a:r>
              <a:rPr lang="en-US" altLang="ja-JP" sz="2400" dirty="0">
                <a:latin typeface="+mj-ea"/>
                <a:ea typeface="+mj-ea"/>
              </a:rPr>
              <a:t> </a:t>
            </a:r>
            <a:r>
              <a:rPr lang="ja-JP" altLang="en-US" sz="2400" dirty="0">
                <a:latin typeface="+mj-ea"/>
                <a:ea typeface="+mj-ea"/>
              </a:rPr>
              <a:t>　　　　</a:t>
            </a:r>
          </a:p>
        </p:txBody>
      </p:sp>
      <p:sp>
        <p:nvSpPr>
          <p:cNvPr id="74757" name="Rectangle 2">
            <a:extLst>
              <a:ext uri="{FF2B5EF4-FFF2-40B4-BE49-F238E27FC236}">
                <a16:creationId xmlns:a16="http://schemas.microsoft.com/office/drawing/2014/main" id="{DB2E034A-B45F-4AD4-891C-92440B4BAA91}"/>
              </a:ext>
            </a:extLst>
          </p:cNvPr>
          <p:cNvSpPr txBox="1">
            <a:spLocks noChangeArrowheads="1"/>
          </p:cNvSpPr>
          <p:nvPr/>
        </p:nvSpPr>
        <p:spPr bwMode="auto">
          <a:xfrm>
            <a:off x="363537" y="2650189"/>
            <a:ext cx="8416925" cy="401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639763" indent="-246063">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indent="-246063">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187450" indent="-20955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1462088" indent="-20955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buClr>
                <a:schemeClr val="bg1"/>
              </a:buClr>
              <a:buFont typeface="Wingdings 2" panose="05020102010507070707" pitchFamily="18" charset="2"/>
              <a:buNone/>
            </a:pPr>
            <a:r>
              <a:rPr lang="ja-JP" altLang="en-US" sz="2400" dirty="0">
                <a:latin typeface="+mj-ea"/>
                <a:ea typeface="+mj-ea"/>
              </a:rPr>
              <a:t>　</a:t>
            </a:r>
            <a:r>
              <a:rPr lang="en-US" altLang="ja-JP" sz="2400" dirty="0">
                <a:latin typeface="+mj-ea"/>
                <a:ea typeface="+mj-ea"/>
              </a:rPr>
              <a:t>【</a:t>
            </a:r>
            <a:r>
              <a:rPr lang="ja-JP" altLang="en-US" sz="2400" dirty="0">
                <a:latin typeface="+mj-ea"/>
                <a:ea typeface="+mj-ea"/>
              </a:rPr>
              <a:t>主な変更点</a:t>
            </a:r>
            <a:r>
              <a:rPr lang="en-US" altLang="ja-JP" sz="2400" dirty="0">
                <a:latin typeface="+mj-ea"/>
                <a:ea typeface="+mj-ea"/>
              </a:rPr>
              <a:t>】</a:t>
            </a:r>
          </a:p>
          <a:p>
            <a:pPr eaLnBrk="1" hangingPunct="1">
              <a:buClr>
                <a:schemeClr val="bg1"/>
              </a:buClr>
              <a:buFont typeface="Wingdings 2" panose="05020102010507070707" pitchFamily="18" charset="2"/>
              <a:buNone/>
            </a:pPr>
            <a:r>
              <a:rPr lang="ja-JP" altLang="en-US" sz="2400" dirty="0">
                <a:latin typeface="+mj-ea"/>
                <a:ea typeface="+mj-ea"/>
              </a:rPr>
              <a:t>・許可を受けた場合，自己の疾病の治療目的で携帯して</a:t>
            </a:r>
            <a:r>
              <a:rPr lang="ja-JP" altLang="en-US" sz="2400" u="sng" dirty="0">
                <a:solidFill>
                  <a:srgbClr val="FF0000"/>
                </a:solidFill>
                <a:latin typeface="+mj-ea"/>
                <a:ea typeface="+mj-ea"/>
              </a:rPr>
              <a:t>輸出入</a:t>
            </a:r>
            <a:endParaRPr lang="en-US" altLang="ja-JP" sz="2400" u="sng" dirty="0">
              <a:solidFill>
                <a:srgbClr val="FF0000"/>
              </a:solidFill>
              <a:latin typeface="+mj-ea"/>
              <a:ea typeface="+mj-ea"/>
            </a:endParaRPr>
          </a:p>
          <a:p>
            <a:pPr eaLnBrk="1" hangingPunct="1">
              <a:buClr>
                <a:schemeClr val="bg1"/>
              </a:buClr>
              <a:buFont typeface="Wingdings 2" panose="05020102010507070707" pitchFamily="18" charset="2"/>
              <a:buNone/>
            </a:pPr>
            <a:r>
              <a:rPr lang="ja-JP" altLang="en-US" sz="2400" u="sng" dirty="0">
                <a:solidFill>
                  <a:srgbClr val="FF0000"/>
                </a:solidFill>
                <a:latin typeface="+mj-ea"/>
                <a:ea typeface="+mj-ea"/>
              </a:rPr>
              <a:t>が可能</a:t>
            </a:r>
            <a:r>
              <a:rPr lang="ja-JP" altLang="en-US" sz="2400" dirty="0">
                <a:latin typeface="+mj-ea"/>
                <a:ea typeface="+mj-ea"/>
              </a:rPr>
              <a:t>となりました。</a:t>
            </a:r>
            <a:endParaRPr lang="en-US" altLang="ja-JP" sz="2400" dirty="0">
              <a:latin typeface="+mj-ea"/>
              <a:ea typeface="+mj-ea"/>
            </a:endParaRPr>
          </a:p>
          <a:p>
            <a:pPr eaLnBrk="1" hangingPunct="1">
              <a:buClr>
                <a:schemeClr val="bg1"/>
              </a:buClr>
              <a:buFont typeface="Wingdings 2" panose="05020102010507070707" pitchFamily="18" charset="2"/>
              <a:buNone/>
            </a:pPr>
            <a:r>
              <a:rPr lang="ja-JP" altLang="en-US" sz="2400" dirty="0">
                <a:latin typeface="+mj-ea"/>
                <a:ea typeface="+mj-ea"/>
              </a:rPr>
              <a:t>・患者が死亡した場合，</a:t>
            </a:r>
            <a:r>
              <a:rPr lang="ja-JP" altLang="en-US" sz="2400" u="sng" dirty="0">
                <a:solidFill>
                  <a:srgbClr val="FF0000"/>
                </a:solidFill>
                <a:latin typeface="+mj-ea"/>
                <a:ea typeface="+mj-ea"/>
              </a:rPr>
              <a:t>相続人等による所持が可能</a:t>
            </a:r>
            <a:r>
              <a:rPr lang="ja-JP" altLang="en-US" sz="2400" dirty="0">
                <a:latin typeface="+mj-ea"/>
                <a:ea typeface="+mj-ea"/>
              </a:rPr>
              <a:t>となりました。</a:t>
            </a:r>
            <a:endParaRPr lang="en-US" altLang="ja-JP" sz="2400" dirty="0">
              <a:latin typeface="+mj-ea"/>
              <a:ea typeface="+mj-ea"/>
            </a:endParaRPr>
          </a:p>
          <a:p>
            <a:pPr eaLnBrk="1" hangingPunct="1">
              <a:buClr>
                <a:schemeClr val="bg1"/>
              </a:buClr>
              <a:buFont typeface="Wingdings 2" panose="05020102010507070707" pitchFamily="18" charset="2"/>
              <a:buNone/>
            </a:pPr>
            <a:r>
              <a:rPr lang="ja-JP" altLang="en-US" sz="2400" dirty="0">
                <a:latin typeface="+mj-ea"/>
                <a:ea typeface="+mj-ea"/>
              </a:rPr>
              <a:t>・患者，その相続人等から</a:t>
            </a:r>
            <a:r>
              <a:rPr lang="ja-JP" altLang="en-US" sz="2400" u="sng" dirty="0">
                <a:solidFill>
                  <a:srgbClr val="FF0000"/>
                </a:solidFill>
                <a:latin typeface="+mj-ea"/>
                <a:ea typeface="+mj-ea"/>
              </a:rPr>
              <a:t>医療機関・薬局等へ返却可能</a:t>
            </a:r>
            <a:r>
              <a:rPr lang="ja-JP" altLang="en-US" sz="2400" dirty="0">
                <a:latin typeface="+mj-ea"/>
                <a:ea typeface="+mj-ea"/>
              </a:rPr>
              <a:t>となりました。（ただし，医療機関は，交付を受けた医療機関のみ） </a:t>
            </a:r>
            <a:endParaRPr lang="en-US" altLang="ja-JP" sz="2400" dirty="0">
              <a:latin typeface="+mj-ea"/>
              <a:ea typeface="+mj-ea"/>
            </a:endParaRPr>
          </a:p>
          <a:p>
            <a:pPr eaLnBrk="1" hangingPunct="1">
              <a:buClr>
                <a:schemeClr val="bg1"/>
              </a:buClr>
              <a:buFont typeface="Wingdings 2" panose="05020102010507070707" pitchFamily="18" charset="2"/>
              <a:buNone/>
            </a:pPr>
            <a:r>
              <a:rPr lang="ja-JP" altLang="en-US" sz="2400" dirty="0">
                <a:latin typeface="+mj-ea"/>
                <a:ea typeface="+mj-ea"/>
              </a:rPr>
              <a:t>・交付又は調剤済みの覚醒剤原料に限り，</a:t>
            </a:r>
            <a:r>
              <a:rPr lang="ja-JP" altLang="en-US" sz="2400" u="sng" dirty="0">
                <a:solidFill>
                  <a:srgbClr val="FF0000"/>
                </a:solidFill>
                <a:latin typeface="+mj-ea"/>
                <a:ea typeface="+mj-ea"/>
              </a:rPr>
              <a:t>県職員の立会いなし</a:t>
            </a:r>
            <a:endParaRPr lang="en-US" altLang="ja-JP" sz="2400" u="sng" dirty="0">
              <a:solidFill>
                <a:srgbClr val="FF0000"/>
              </a:solidFill>
              <a:latin typeface="+mj-ea"/>
              <a:ea typeface="+mj-ea"/>
            </a:endParaRPr>
          </a:p>
          <a:p>
            <a:pPr eaLnBrk="1" hangingPunct="1">
              <a:buClr>
                <a:schemeClr val="bg1"/>
              </a:buClr>
              <a:buFont typeface="Wingdings 2" panose="05020102010507070707" pitchFamily="18" charset="2"/>
              <a:buNone/>
            </a:pPr>
            <a:r>
              <a:rPr lang="ja-JP" altLang="en-US" sz="2400" u="sng" dirty="0">
                <a:solidFill>
                  <a:srgbClr val="FF0000"/>
                </a:solidFill>
                <a:latin typeface="+mj-ea"/>
                <a:ea typeface="+mj-ea"/>
              </a:rPr>
              <a:t>に廃棄可能</a:t>
            </a:r>
            <a:r>
              <a:rPr lang="ja-JP" altLang="en-US" sz="2400" dirty="0">
                <a:latin typeface="+mj-ea"/>
                <a:ea typeface="+mj-ea"/>
              </a:rPr>
              <a:t>となりました。</a:t>
            </a:r>
            <a:endParaRPr lang="en-US" altLang="ja-JP" sz="2400" dirty="0">
              <a:latin typeface="+mj-ea"/>
              <a:ea typeface="+mj-ea"/>
            </a:endParaRPr>
          </a:p>
          <a:p>
            <a:pPr eaLnBrk="1" hangingPunct="1">
              <a:buClr>
                <a:schemeClr val="bg1"/>
              </a:buClr>
              <a:buFont typeface="Wingdings 2" panose="05020102010507070707" pitchFamily="18" charset="2"/>
              <a:buNone/>
            </a:pPr>
            <a:r>
              <a:rPr lang="ja-JP" altLang="en-US" sz="2400" dirty="0">
                <a:latin typeface="+mj-ea"/>
                <a:ea typeface="+mj-ea"/>
              </a:rPr>
              <a:t>・病院・薬局等は</a:t>
            </a:r>
            <a:r>
              <a:rPr lang="ja-JP" altLang="en-US" sz="2400" u="sng" dirty="0">
                <a:solidFill>
                  <a:srgbClr val="FF0000"/>
                </a:solidFill>
                <a:latin typeface="+mj-ea"/>
                <a:ea typeface="+mj-ea"/>
              </a:rPr>
              <a:t>帳簿を備え，必要事項の記録義務</a:t>
            </a:r>
            <a:r>
              <a:rPr lang="ja-JP" altLang="en-US" sz="2400" dirty="0">
                <a:latin typeface="+mj-ea"/>
                <a:ea typeface="+mj-ea"/>
              </a:rPr>
              <a:t>があります。                         </a:t>
            </a:r>
            <a:endParaRPr lang="en-US" altLang="ja-JP" sz="2400" dirty="0">
              <a:latin typeface="+mj-ea"/>
              <a:ea typeface="+mj-ea"/>
            </a:endParaRPr>
          </a:p>
          <a:p>
            <a:pPr eaLnBrk="1" hangingPunct="1">
              <a:buClr>
                <a:schemeClr val="bg1"/>
              </a:buClr>
              <a:buFont typeface="Wingdings 2" panose="05020102010507070707" pitchFamily="18" charset="2"/>
              <a:buNone/>
            </a:pPr>
            <a:r>
              <a:rPr lang="en-US" altLang="ja-JP" sz="2400" dirty="0">
                <a:latin typeface="+mj-ea"/>
                <a:ea typeface="+mj-ea"/>
              </a:rPr>
              <a:t>                                                </a:t>
            </a:r>
            <a:r>
              <a:rPr lang="ja-JP" altLang="en-US" sz="2400" dirty="0">
                <a:latin typeface="+mj-ea"/>
                <a:ea typeface="+mj-ea"/>
              </a:rPr>
              <a:t>　</a:t>
            </a:r>
            <a:r>
              <a:rPr lang="en-US" altLang="ja-JP" sz="2400" dirty="0">
                <a:latin typeface="+mj-ea"/>
                <a:ea typeface="+mj-ea"/>
              </a:rPr>
              <a:t> </a:t>
            </a:r>
            <a:r>
              <a:rPr lang="ja-JP" altLang="en-US" sz="2400" dirty="0">
                <a:latin typeface="+mj-ea"/>
                <a:ea typeface="+mj-ea"/>
              </a:rPr>
              <a:t>　　　　</a:t>
            </a:r>
          </a:p>
        </p:txBody>
      </p:sp>
      <p:sp>
        <p:nvSpPr>
          <p:cNvPr id="6" name="正方形/長方形 5">
            <a:extLst>
              <a:ext uri="{FF2B5EF4-FFF2-40B4-BE49-F238E27FC236}">
                <a16:creationId xmlns:a16="http://schemas.microsoft.com/office/drawing/2014/main" id="{61E0AC7F-90B7-4C8E-9C0F-68EA3F1D898F}"/>
              </a:ext>
            </a:extLst>
          </p:cNvPr>
          <p:cNvSpPr/>
          <p:nvPr/>
        </p:nvSpPr>
        <p:spPr>
          <a:xfrm>
            <a:off x="3175" y="0"/>
            <a:ext cx="9144000" cy="67599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覚醒剤取締法の改正について</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200" name="Group 24">
            <a:extLst>
              <a:ext uri="{FF2B5EF4-FFF2-40B4-BE49-F238E27FC236}">
                <a16:creationId xmlns:a16="http://schemas.microsoft.com/office/drawing/2014/main" id="{6E0CBF02-ED89-44E9-A234-431B5A75B59F}"/>
              </a:ext>
            </a:extLst>
          </p:cNvPr>
          <p:cNvGraphicFramePr>
            <a:graphicFrameLocks noGrp="1"/>
          </p:cNvGraphicFramePr>
          <p:nvPr>
            <p:ph idx="1"/>
            <p:extLst>
              <p:ext uri="{D42A27DB-BD31-4B8C-83A1-F6EECF244321}">
                <p14:modId xmlns:p14="http://schemas.microsoft.com/office/powerpoint/2010/main" val="1838488354"/>
              </p:ext>
            </p:extLst>
          </p:nvPr>
        </p:nvGraphicFramePr>
        <p:xfrm>
          <a:off x="125412" y="908720"/>
          <a:ext cx="8893175" cy="5557838"/>
        </p:xfrm>
        <a:graphic>
          <a:graphicData uri="http://schemas.openxmlformats.org/drawingml/2006/table">
            <a:tbl>
              <a:tblPr/>
              <a:tblGrid>
                <a:gridCol w="1260773">
                  <a:extLst>
                    <a:ext uri="{9D8B030D-6E8A-4147-A177-3AD203B41FA5}">
                      <a16:colId xmlns:a16="http://schemas.microsoft.com/office/drawing/2014/main" val="20000"/>
                    </a:ext>
                  </a:extLst>
                </a:gridCol>
                <a:gridCol w="3168352">
                  <a:extLst>
                    <a:ext uri="{9D8B030D-6E8A-4147-A177-3AD203B41FA5}">
                      <a16:colId xmlns:a16="http://schemas.microsoft.com/office/drawing/2014/main" val="20001"/>
                    </a:ext>
                  </a:extLst>
                </a:gridCol>
                <a:gridCol w="4464050">
                  <a:extLst>
                    <a:ext uri="{9D8B030D-6E8A-4147-A177-3AD203B41FA5}">
                      <a16:colId xmlns:a16="http://schemas.microsoft.com/office/drawing/2014/main" val="20002"/>
                    </a:ext>
                  </a:extLst>
                </a:gridCol>
              </a:tblGrid>
              <a:tr h="839816">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1" lang="ja-JP" altLang="ja-JP" sz="2400" b="1" i="0" u="none" strike="noStrike" cap="none" normalizeH="0" baseline="0" dirty="0">
                        <a:ln>
                          <a:noFill/>
                        </a:ln>
                        <a:solidFill>
                          <a:schemeClr val="tx1"/>
                        </a:solidFill>
                        <a:effectLst/>
                        <a:latin typeface="+mj-ea"/>
                        <a:ea typeface="+mj-ea"/>
                      </a:endParaRPr>
                    </a:p>
                  </a:txBody>
                  <a:tcPr marT="45721" marB="4572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ja-JP" altLang="en-US" sz="2400" b="0" i="0" u="none" strike="noStrike" cap="none" normalizeH="0" baseline="0" dirty="0">
                          <a:ln>
                            <a:noFill/>
                          </a:ln>
                          <a:solidFill>
                            <a:schemeClr val="tx1"/>
                          </a:solidFill>
                          <a:effectLst/>
                          <a:latin typeface="+mj-ea"/>
                          <a:ea typeface="+mj-ea"/>
                        </a:rPr>
                        <a:t>麻薬</a:t>
                      </a:r>
                    </a:p>
                  </a:txBody>
                  <a:tcPr marT="45721" marB="4572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ja-JP" altLang="en-US" sz="2400" b="0" i="0" u="none" strike="noStrike" cap="none" normalizeH="0" baseline="0" dirty="0">
                          <a:ln>
                            <a:noFill/>
                          </a:ln>
                          <a:solidFill>
                            <a:schemeClr val="tx1"/>
                          </a:solidFill>
                          <a:effectLst/>
                          <a:latin typeface="+mj-ea"/>
                          <a:ea typeface="+mj-ea"/>
                        </a:rPr>
                        <a:t>覚醒剤原料</a:t>
                      </a:r>
                    </a:p>
                  </a:txBody>
                  <a:tcPr marT="45721" marB="4572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CCFF"/>
                    </a:solidFill>
                  </a:tcPr>
                </a:tc>
                <a:extLst>
                  <a:ext uri="{0D108BD9-81ED-4DB2-BD59-A6C34878D82A}">
                    <a16:rowId xmlns:a16="http://schemas.microsoft.com/office/drawing/2014/main" val="10000"/>
                  </a:ext>
                </a:extLst>
              </a:tr>
              <a:tr h="206626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ja-JP" altLang="en-US" sz="2400" b="0" i="0" u="none" strike="noStrike" cap="none" normalizeH="0" baseline="0" dirty="0">
                          <a:ln>
                            <a:noFill/>
                          </a:ln>
                          <a:solidFill>
                            <a:schemeClr val="tx1"/>
                          </a:solidFill>
                          <a:effectLst/>
                          <a:latin typeface="+mj-ea"/>
                          <a:ea typeface="+mj-ea"/>
                        </a:rPr>
                        <a:t>返却の相手</a:t>
                      </a:r>
                    </a:p>
                  </a:txBody>
                  <a:tcPr marT="45721" marB="4572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CCFF"/>
                    </a:solidFill>
                  </a:tcPr>
                </a:tc>
                <a:tc>
                  <a:txBody>
                    <a:bodyPr/>
                    <a:lstStyle/>
                    <a:p>
                      <a:pPr marL="185738" marR="0" lvl="0" indent="-185738"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pPr>
                      <a:r>
                        <a:rPr kumimoji="1" lang="ja-JP" altLang="en-US" sz="2400" b="0" i="0" u="none" strike="noStrike" cap="none" normalizeH="0" baseline="0" dirty="0">
                          <a:ln>
                            <a:noFill/>
                          </a:ln>
                          <a:solidFill>
                            <a:schemeClr val="tx1"/>
                          </a:solidFill>
                          <a:effectLst/>
                          <a:latin typeface="+mj-ea"/>
                          <a:ea typeface="+mj-ea"/>
                        </a:rPr>
                        <a:t>患者，相続人等が返却できるのは，麻薬診療施設か麻薬小売業者のみ</a:t>
                      </a:r>
                    </a:p>
                  </a:txBody>
                  <a:tcPr marT="45721" marB="4572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185738" marR="0" lvl="0" indent="-185738"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pPr>
                      <a:r>
                        <a:rPr kumimoji="1" lang="ja-JP" altLang="en-US" sz="2400" b="0" i="0" u="none" strike="noStrike" cap="none" normalizeH="0" baseline="0" dirty="0">
                          <a:ln>
                            <a:noFill/>
                          </a:ln>
                          <a:solidFill>
                            <a:schemeClr val="tx1"/>
                          </a:solidFill>
                          <a:effectLst/>
                          <a:latin typeface="+mj-ea"/>
                          <a:ea typeface="+mj-ea"/>
                        </a:rPr>
                        <a:t>患者，相続人等が返却できるのは，</a:t>
                      </a:r>
                      <a:r>
                        <a:rPr kumimoji="1" lang="ja-JP" altLang="en-US" sz="2400" b="0" i="0" u="none" strike="noStrike" cap="none" normalizeH="0" baseline="0" dirty="0">
                          <a:ln>
                            <a:noFill/>
                          </a:ln>
                          <a:solidFill>
                            <a:srgbClr val="FF0000"/>
                          </a:solidFill>
                          <a:effectLst/>
                          <a:latin typeface="+mj-ea"/>
                          <a:ea typeface="+mj-ea"/>
                        </a:rPr>
                        <a:t>薬局又は当該覚醒剤原料の交付を受けた病院等のみ</a:t>
                      </a:r>
                    </a:p>
                  </a:txBody>
                  <a:tcPr marT="45721" marB="4572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1"/>
                  </a:ext>
                </a:extLst>
              </a:tr>
              <a:tr h="2651762">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ja-JP" altLang="en-US" sz="2400" b="0" i="0" u="none" strike="noStrike" cap="none" normalizeH="0" baseline="0" dirty="0">
                          <a:ln>
                            <a:noFill/>
                          </a:ln>
                          <a:solidFill>
                            <a:schemeClr val="tx1"/>
                          </a:solidFill>
                          <a:effectLst/>
                          <a:latin typeface="+mj-ea"/>
                          <a:ea typeface="+mj-ea"/>
                        </a:rPr>
                        <a:t>譲受後の届出</a:t>
                      </a:r>
                    </a:p>
                  </a:txBody>
                  <a:tcPr marT="45721" marB="4572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CCCFF"/>
                    </a:solidFill>
                  </a:tcPr>
                </a:tc>
                <a:tc>
                  <a:txBody>
                    <a:bodyPr/>
                    <a:lstStyle/>
                    <a:p>
                      <a:pPr marL="185738" marR="0" lvl="0" indent="-185738"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pPr>
                      <a:r>
                        <a:rPr kumimoji="1" lang="ja-JP" altLang="en-US" sz="2400" b="0" i="0" u="none" strike="noStrike" cap="none" normalizeH="0" baseline="0" dirty="0">
                          <a:ln>
                            <a:noFill/>
                          </a:ln>
                          <a:solidFill>
                            <a:schemeClr val="tx1"/>
                          </a:solidFill>
                          <a:effectLst/>
                          <a:latin typeface="+mj-ea"/>
                          <a:ea typeface="+mj-ea"/>
                        </a:rPr>
                        <a:t>患者，相続人等からの返却によって麻薬を譲り受けた場合，　廃棄後に「調剤済麻薬廃棄届」の届出が必要。</a:t>
                      </a:r>
                    </a:p>
                  </a:txBody>
                  <a:tcPr marT="45721" marB="4572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185738" marR="0" lvl="0" indent="-185738"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pPr>
                      <a:r>
                        <a:rPr kumimoji="1" lang="ja-JP" altLang="en-US" sz="2400" b="0" i="0" u="none" strike="noStrike" cap="none" normalizeH="0" baseline="0" dirty="0">
                          <a:ln>
                            <a:noFill/>
                          </a:ln>
                          <a:solidFill>
                            <a:schemeClr val="tx1"/>
                          </a:solidFill>
                          <a:effectLst/>
                          <a:latin typeface="+mj-ea"/>
                          <a:ea typeface="+mj-ea"/>
                        </a:rPr>
                        <a:t>譲受後，速やかに「</a:t>
                      </a:r>
                      <a:r>
                        <a:rPr kumimoji="1" lang="ja-JP" altLang="en-US" sz="2400" b="0" i="0" u="none" strike="noStrike" cap="none" normalizeH="0" baseline="0" dirty="0">
                          <a:ln>
                            <a:noFill/>
                          </a:ln>
                          <a:solidFill>
                            <a:srgbClr val="FF0000"/>
                          </a:solidFill>
                          <a:effectLst/>
                          <a:latin typeface="+mj-ea"/>
                          <a:ea typeface="+mj-ea"/>
                        </a:rPr>
                        <a:t>交付又は調剤済みの医薬品である覚醒剤原料譲受届出書</a:t>
                      </a:r>
                      <a:r>
                        <a:rPr kumimoji="1" lang="ja-JP" altLang="en-US" sz="2400" b="0" i="0" u="none" strike="noStrike" cap="none" normalizeH="0" baseline="0" dirty="0">
                          <a:ln>
                            <a:noFill/>
                          </a:ln>
                          <a:solidFill>
                            <a:schemeClr val="tx1"/>
                          </a:solidFill>
                          <a:effectLst/>
                          <a:latin typeface="+mj-ea"/>
                          <a:ea typeface="+mj-ea"/>
                        </a:rPr>
                        <a:t>」による届出を行うとともに，廃棄後に「</a:t>
                      </a:r>
                      <a:r>
                        <a:rPr kumimoji="1" lang="ja-JP" altLang="en-US" sz="2400" b="0" i="0" u="none" strike="noStrike" cap="none" normalizeH="0" baseline="0" dirty="0">
                          <a:ln>
                            <a:noFill/>
                          </a:ln>
                          <a:solidFill>
                            <a:srgbClr val="FF0000"/>
                          </a:solidFill>
                          <a:effectLst/>
                          <a:latin typeface="+mj-ea"/>
                          <a:ea typeface="+mj-ea"/>
                        </a:rPr>
                        <a:t>交付又は調剤済みの医薬品である覚醒剤原料廃棄届出書</a:t>
                      </a:r>
                      <a:r>
                        <a:rPr kumimoji="1" lang="ja-JP" altLang="en-US" sz="2400" b="0" i="0" u="none" strike="noStrike" cap="none" normalizeH="0" baseline="0" dirty="0">
                          <a:ln>
                            <a:noFill/>
                          </a:ln>
                          <a:solidFill>
                            <a:schemeClr val="tx1"/>
                          </a:solidFill>
                          <a:effectLst/>
                          <a:latin typeface="+mj-ea"/>
                          <a:ea typeface="+mj-ea"/>
                        </a:rPr>
                        <a:t>」による届出が必要。</a:t>
                      </a:r>
                    </a:p>
                  </a:txBody>
                  <a:tcPr marT="45721" marB="45721"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2"/>
                  </a:ext>
                </a:extLst>
              </a:tr>
            </a:tbl>
          </a:graphicData>
        </a:graphic>
      </p:graphicFrame>
      <p:sp>
        <p:nvSpPr>
          <p:cNvPr id="75797" name="スライド番号プレースホルダ 3">
            <a:extLst>
              <a:ext uri="{FF2B5EF4-FFF2-40B4-BE49-F238E27FC236}">
                <a16:creationId xmlns:a16="http://schemas.microsoft.com/office/drawing/2014/main" id="{AC8D0C47-0B60-465D-BAFD-D7AE5061603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311E340A-E3A1-4E27-8CA9-BCF02A305F46}"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51</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
        <p:nvSpPr>
          <p:cNvPr id="5" name="正方形/長方形 4">
            <a:extLst>
              <a:ext uri="{FF2B5EF4-FFF2-40B4-BE49-F238E27FC236}">
                <a16:creationId xmlns:a16="http://schemas.microsoft.com/office/drawing/2014/main" id="{7DBDFA71-91E6-4E1B-8983-C4EA72B9EAE1}"/>
              </a:ext>
            </a:extLst>
          </p:cNvPr>
          <p:cNvSpPr/>
          <p:nvPr/>
        </p:nvSpPr>
        <p:spPr>
          <a:xfrm>
            <a:off x="3175" y="0"/>
            <a:ext cx="9144000" cy="67599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麻薬と覚醒剤原料の取扱いが異なる点</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タイトル 1">
            <a:extLst>
              <a:ext uri="{FF2B5EF4-FFF2-40B4-BE49-F238E27FC236}">
                <a16:creationId xmlns:a16="http://schemas.microsoft.com/office/drawing/2014/main" id="{FEADF3A1-5DF7-4BB4-8145-3594641EC3FE}"/>
              </a:ext>
            </a:extLst>
          </p:cNvPr>
          <p:cNvSpPr>
            <a:spLocks noGrp="1"/>
          </p:cNvSpPr>
          <p:nvPr>
            <p:ph type="title"/>
          </p:nvPr>
        </p:nvSpPr>
        <p:spPr>
          <a:xfrm>
            <a:off x="6997" y="2924944"/>
            <a:ext cx="9144000" cy="1143000"/>
          </a:xfrm>
        </p:spPr>
        <p:txBody>
          <a:bodyPr/>
          <a:lstStyle/>
          <a:p>
            <a:pPr algn="ctr" eaLnBrk="1" hangingPunct="1">
              <a:defRPr/>
            </a:pPr>
            <a:r>
              <a:rPr lang="ja-JP" altLang="ja-JP" sz="4800" dirty="0">
                <a:latin typeface="ＭＳ Ｐゴシック" panose="020B0600070205080204" pitchFamily="50" charset="-128"/>
              </a:rPr>
              <a:t>医療用麻薬及び向精神薬等に</a:t>
            </a:r>
            <a:br>
              <a:rPr lang="en-US" altLang="ja-JP" sz="4800" dirty="0">
                <a:latin typeface="ＭＳ Ｐゴシック" panose="020B0600070205080204" pitchFamily="50" charset="-128"/>
              </a:rPr>
            </a:br>
            <a:r>
              <a:rPr lang="ja-JP" altLang="ja-JP" sz="4800" dirty="0">
                <a:latin typeface="ＭＳ Ｐゴシック" panose="020B0600070205080204" pitchFamily="50" charset="-128"/>
              </a:rPr>
              <a:t>関する違反・事故事例について</a:t>
            </a:r>
            <a:endParaRPr lang="en-US" altLang="ja-JP" sz="4800" dirty="0">
              <a:latin typeface="ＭＳ Ｐゴシック" panose="020B0600070205080204" pitchFamily="50" charset="-128"/>
            </a:endParaRPr>
          </a:p>
        </p:txBody>
      </p:sp>
      <p:sp>
        <p:nvSpPr>
          <p:cNvPr id="69635" name="スライド番号プレースホルダー 3">
            <a:extLst>
              <a:ext uri="{FF2B5EF4-FFF2-40B4-BE49-F238E27FC236}">
                <a16:creationId xmlns:a16="http://schemas.microsoft.com/office/drawing/2014/main" id="{FE6413BF-FDB8-4620-B4E3-CF7CF25B09E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00EDF788-95A6-460A-B8B9-2BFEE9557453}"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52</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18486942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07504" y="380197"/>
            <a:ext cx="6906345" cy="774923"/>
          </a:xfrm>
        </p:spPr>
        <p:txBody>
          <a:bodyPr>
            <a:normAutofit/>
          </a:bodyPr>
          <a:lstStyle/>
          <a:p>
            <a:pPr eaLnBrk="1" hangingPunct="1"/>
            <a:r>
              <a:rPr lang="ja-JP" altLang="en-US" sz="2800" dirty="0">
                <a:latin typeface="ＭＳ Ｐゴシック" panose="020B0600070205080204" pitchFamily="50" charset="-128"/>
                <a:ea typeface="ＭＳ Ｐゴシック" panose="020B0600070205080204" pitchFamily="50" charset="-128"/>
              </a:rPr>
              <a:t>令和６年度の監視状況（県内・麻薬）</a:t>
            </a:r>
          </a:p>
        </p:txBody>
      </p:sp>
      <p:graphicFrame>
        <p:nvGraphicFramePr>
          <p:cNvPr id="56350" name="Group 30"/>
          <p:cNvGraphicFramePr>
            <a:graphicFrameLocks noGrp="1"/>
          </p:cNvGraphicFramePr>
          <p:nvPr>
            <p:ph sz="half" idx="1"/>
            <p:extLst>
              <p:ext uri="{D42A27DB-BD31-4B8C-83A1-F6EECF244321}">
                <p14:modId xmlns:p14="http://schemas.microsoft.com/office/powerpoint/2010/main" val="4289183954"/>
              </p:ext>
            </p:extLst>
          </p:nvPr>
        </p:nvGraphicFramePr>
        <p:xfrm>
          <a:off x="481012" y="1194334"/>
          <a:ext cx="8218487" cy="3671871"/>
        </p:xfrm>
        <a:graphic>
          <a:graphicData uri="http://schemas.openxmlformats.org/drawingml/2006/table">
            <a:tbl>
              <a:tblPr/>
              <a:tblGrid>
                <a:gridCol w="2740025">
                  <a:extLst>
                    <a:ext uri="{9D8B030D-6E8A-4147-A177-3AD203B41FA5}">
                      <a16:colId xmlns:a16="http://schemas.microsoft.com/office/drawing/2014/main" val="20000"/>
                    </a:ext>
                  </a:extLst>
                </a:gridCol>
                <a:gridCol w="2738437">
                  <a:extLst>
                    <a:ext uri="{9D8B030D-6E8A-4147-A177-3AD203B41FA5}">
                      <a16:colId xmlns:a16="http://schemas.microsoft.com/office/drawing/2014/main" val="20001"/>
                    </a:ext>
                  </a:extLst>
                </a:gridCol>
                <a:gridCol w="2740025">
                  <a:extLst>
                    <a:ext uri="{9D8B030D-6E8A-4147-A177-3AD203B41FA5}">
                      <a16:colId xmlns:a16="http://schemas.microsoft.com/office/drawing/2014/main" val="20002"/>
                    </a:ext>
                  </a:extLst>
                </a:gridCol>
              </a:tblGrid>
              <a:tr h="504057">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1" lang="ja-JP" altLang="ja-JP" sz="28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32" marB="45732"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ja-JP" altLang="en-US" sz="28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監視件数</a:t>
                      </a:r>
                    </a:p>
                  </a:txBody>
                  <a:tcPr marT="45732" marB="45732"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ja-JP" altLang="en-US" sz="28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違反件数</a:t>
                      </a:r>
                    </a:p>
                  </a:txBody>
                  <a:tcPr marT="45732" marB="45732"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CCFF"/>
                    </a:solidFill>
                  </a:tcPr>
                </a:tc>
                <a:extLst>
                  <a:ext uri="{0D108BD9-81ED-4DB2-BD59-A6C34878D82A}">
                    <a16:rowId xmlns:a16="http://schemas.microsoft.com/office/drawing/2014/main" val="10000"/>
                  </a:ext>
                </a:extLst>
              </a:tr>
              <a:tr h="561937">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ja-JP" altLang="en-US" sz="28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麻薬卸売業</a:t>
                      </a:r>
                    </a:p>
                  </a:txBody>
                  <a:tcPr marT="45732" marB="45732"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ja-JP" sz="28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30</a:t>
                      </a:r>
                      <a:endParaRPr kumimoji="1" lang="ja-JP" altLang="en-US" sz="28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32" marB="45732"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ja-JP" altLang="en-US" sz="2800" b="0" i="0" u="none" strike="noStrike" kern="1200"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cs typeface="+mn-cs"/>
                        </a:rPr>
                        <a:t>０</a:t>
                      </a:r>
                    </a:p>
                  </a:txBody>
                  <a:tcPr marT="45732" marB="45732"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1"/>
                  </a:ext>
                </a:extLst>
              </a:tr>
              <a:tr h="648611">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ja-JP" altLang="en-US" sz="28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麻薬小売業</a:t>
                      </a:r>
                    </a:p>
                  </a:txBody>
                  <a:tcPr marT="45732" marB="45732"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ja-JP" sz="28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359</a:t>
                      </a:r>
                      <a:endParaRPr kumimoji="1" lang="ja-JP" altLang="en-US" sz="28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32" marB="45732"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ja-JP" altLang="en-US" sz="28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３</a:t>
                      </a:r>
                    </a:p>
                  </a:txBody>
                  <a:tcPr marT="45732" marB="45732"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2"/>
                  </a:ext>
                </a:extLst>
              </a:tr>
              <a:tr h="647264">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ja-JP" altLang="en-US" sz="28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病院・診療所</a:t>
                      </a:r>
                      <a:endParaRPr kumimoji="1" lang="en-US" altLang="ja-JP" sz="28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32" marB="45732"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ja-JP" sz="28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308</a:t>
                      </a:r>
                      <a:endParaRPr kumimoji="1" lang="ja-JP" altLang="en-US" sz="28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32" marB="45732"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ja-JP" sz="28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12</a:t>
                      </a:r>
                      <a:endParaRPr kumimoji="1" lang="ja-JP" altLang="en-US" sz="28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32" marB="45732"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3"/>
                  </a:ext>
                </a:extLst>
              </a:tr>
              <a:tr h="647264">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ja-JP" altLang="en-US" sz="28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飼育診療施設</a:t>
                      </a:r>
                      <a:endParaRPr kumimoji="1" lang="en-US" altLang="ja-JP" sz="28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32" marB="45732"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ja-JP" sz="28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12</a:t>
                      </a:r>
                      <a:endParaRPr kumimoji="1" lang="ja-JP" altLang="en-US" sz="28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32" marB="45732"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ja-JP" altLang="en-US" sz="28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４</a:t>
                      </a:r>
                    </a:p>
                  </a:txBody>
                  <a:tcPr marT="45732" marB="45732"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4"/>
                  </a:ext>
                </a:extLst>
              </a:tr>
              <a:tr h="648611">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ja-JP" altLang="en-US" sz="28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計</a:t>
                      </a:r>
                    </a:p>
                  </a:txBody>
                  <a:tcPr marT="45732" marB="45732"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ja-JP" sz="28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709</a:t>
                      </a:r>
                      <a:endParaRPr kumimoji="1" lang="ja-JP" altLang="en-US" sz="28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txBody>
                  <a:tcPr marT="45732" marB="45732"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ja-JP" sz="2800" b="1" i="0" u="none" strike="noStrike" cap="none" normalizeH="0" baseline="0" dirty="0">
                          <a:ln>
                            <a:noFill/>
                          </a:ln>
                          <a:solidFill>
                            <a:srgbClr val="FF0000"/>
                          </a:solidFill>
                          <a:effectLst/>
                          <a:latin typeface="ＭＳ Ｐゴシック" panose="020B0600070205080204" pitchFamily="50" charset="-128"/>
                          <a:ea typeface="ＭＳ Ｐゴシック" panose="020B0600070205080204" pitchFamily="50" charset="-128"/>
                        </a:rPr>
                        <a:t>19</a:t>
                      </a:r>
                      <a:endParaRPr kumimoji="1" lang="ja-JP" altLang="en-US" sz="2800" b="1" i="0" u="none" strike="noStrike" cap="none" normalizeH="0" baseline="0" dirty="0">
                        <a:ln>
                          <a:noFill/>
                        </a:ln>
                        <a:solidFill>
                          <a:srgbClr val="FF0000"/>
                        </a:solidFill>
                        <a:effectLst/>
                        <a:latin typeface="ＭＳ Ｐゴシック" panose="020B0600070205080204" pitchFamily="50" charset="-128"/>
                        <a:ea typeface="ＭＳ Ｐゴシック" panose="020B0600070205080204" pitchFamily="50" charset="-128"/>
                      </a:endParaRPr>
                    </a:p>
                  </a:txBody>
                  <a:tcPr marT="45732" marB="45732"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5"/>
                  </a:ext>
                </a:extLst>
              </a:tr>
            </a:tbl>
          </a:graphicData>
        </a:graphic>
      </p:graphicFrame>
      <p:sp>
        <p:nvSpPr>
          <p:cNvPr id="2" name="スライド番号プレースホルダー 1"/>
          <p:cNvSpPr>
            <a:spLocks noGrp="1"/>
          </p:cNvSpPr>
          <p:nvPr>
            <p:ph type="sldNum" sz="quarter" idx="12"/>
          </p:nvPr>
        </p:nvSpPr>
        <p:spPr/>
        <p:txBody>
          <a:bodyPr/>
          <a:lstStyle/>
          <a:p>
            <a:pPr>
              <a:defRPr/>
            </a:pPr>
            <a:fld id="{F029EFF5-F2A7-4175-BFB1-A549EF297B63}" type="slidenum">
              <a:rPr lang="en-US" altLang="ja-JP" smtClean="0">
                <a:latin typeface="ＭＳ Ｐゴシック" panose="020B0600070205080204" pitchFamily="50" charset="-128"/>
              </a:rPr>
              <a:pPr>
                <a:defRPr/>
              </a:pPr>
              <a:t>53</a:t>
            </a:fld>
            <a:endParaRPr lang="en-US" altLang="ja-JP">
              <a:latin typeface="ＭＳ Ｐゴシック" panose="020B0600070205080204" pitchFamily="50" charset="-128"/>
            </a:endParaRPr>
          </a:p>
        </p:txBody>
      </p:sp>
      <p:sp>
        <p:nvSpPr>
          <p:cNvPr id="7" name="角丸四角形 6"/>
          <p:cNvSpPr/>
          <p:nvPr/>
        </p:nvSpPr>
        <p:spPr>
          <a:xfrm>
            <a:off x="568192" y="4941168"/>
            <a:ext cx="7848872" cy="1800200"/>
          </a:xfrm>
          <a:prstGeom prst="roundRect">
            <a:avLst/>
          </a:prstGeom>
          <a:solidFill>
            <a:schemeClr val="accent1">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lang="en-US" altLang="ja-JP" sz="2400" dirty="0">
                <a:solidFill>
                  <a:schemeClr val="tx1"/>
                </a:solidFill>
                <a:latin typeface="ＭＳ Ｐゴシック" panose="020B0600070205080204" pitchFamily="50" charset="-128"/>
                <a:ea typeface="ＭＳ Ｐゴシック" panose="020B0600070205080204" pitchFamily="50" charset="-128"/>
              </a:rPr>
              <a:t>【</a:t>
            </a:r>
            <a:r>
              <a:rPr lang="ja-JP" altLang="en-US" sz="2400" dirty="0">
                <a:solidFill>
                  <a:schemeClr val="tx1"/>
                </a:solidFill>
                <a:latin typeface="ＭＳ Ｐゴシック" panose="020B0600070205080204" pitchFamily="50" charset="-128"/>
                <a:ea typeface="ＭＳ Ｐゴシック" panose="020B0600070205080204" pitchFamily="50" charset="-128"/>
              </a:rPr>
              <a:t>主な指摘事項</a:t>
            </a:r>
            <a:r>
              <a:rPr lang="en-US" altLang="ja-JP" sz="2400" dirty="0">
                <a:solidFill>
                  <a:schemeClr val="tx1"/>
                </a:solidFill>
                <a:latin typeface="ＭＳ Ｐゴシック" panose="020B0600070205080204" pitchFamily="50" charset="-128"/>
                <a:ea typeface="ＭＳ Ｐゴシック" panose="020B0600070205080204" pitchFamily="50" charset="-128"/>
              </a:rPr>
              <a:t>】</a:t>
            </a:r>
          </a:p>
          <a:p>
            <a:r>
              <a:rPr lang="ja-JP" altLang="en-US" sz="2400" dirty="0">
                <a:solidFill>
                  <a:schemeClr val="tx1"/>
                </a:solidFill>
                <a:latin typeface="ＭＳ Ｐゴシック" panose="020B0600070205080204" pitchFamily="50" charset="-128"/>
                <a:ea typeface="ＭＳ Ｐゴシック" panose="020B0600070205080204" pitchFamily="50" charset="-128"/>
              </a:rPr>
              <a:t>　・麻薬の管理・保管（麻薬金庫に麻薬以外のものを保管）</a:t>
            </a:r>
            <a:endParaRPr lang="en-US" altLang="ja-JP" sz="2400" dirty="0">
              <a:solidFill>
                <a:schemeClr val="tx1"/>
              </a:solidFill>
              <a:latin typeface="ＭＳ Ｐゴシック" panose="020B0600070205080204" pitchFamily="50" charset="-128"/>
              <a:ea typeface="ＭＳ Ｐゴシック" panose="020B0600070205080204" pitchFamily="50" charset="-128"/>
            </a:endParaRPr>
          </a:p>
          <a:p>
            <a:r>
              <a:rPr lang="ja-JP" altLang="en-US" sz="2400" dirty="0">
                <a:solidFill>
                  <a:schemeClr val="tx1"/>
                </a:solidFill>
                <a:latin typeface="ＭＳ Ｐゴシック" panose="020B0600070205080204" pitchFamily="50" charset="-128"/>
                <a:ea typeface="ＭＳ Ｐゴシック" panose="020B0600070205080204" pitchFamily="50" charset="-128"/>
              </a:rPr>
              <a:t>　・帳簿への記載漏れ，日付違い</a:t>
            </a:r>
            <a:endParaRPr lang="en-US" altLang="ja-JP" sz="2400" dirty="0">
              <a:solidFill>
                <a:schemeClr val="tx1"/>
              </a:solidFill>
              <a:latin typeface="ＭＳ Ｐゴシック" panose="020B0600070205080204" pitchFamily="50" charset="-128"/>
              <a:ea typeface="ＭＳ Ｐゴシック" panose="020B0600070205080204" pitchFamily="50" charset="-128"/>
            </a:endParaRPr>
          </a:p>
          <a:p>
            <a:r>
              <a:rPr lang="ja-JP" altLang="en-US" sz="2400" dirty="0">
                <a:solidFill>
                  <a:schemeClr val="tx1"/>
                </a:solidFill>
                <a:latin typeface="ＭＳ Ｐゴシック" panose="020B0600070205080204" pitchFamily="50" charset="-128"/>
                <a:ea typeface="ＭＳ Ｐゴシック" panose="020B0600070205080204" pitchFamily="50" charset="-128"/>
              </a:rPr>
              <a:t>　・帳簿への記載内容の不備</a:t>
            </a:r>
          </a:p>
        </p:txBody>
      </p:sp>
      <p:sp>
        <p:nvSpPr>
          <p:cNvPr id="8" name="正方形/長方形 7"/>
          <p:cNvSpPr/>
          <p:nvPr/>
        </p:nvSpPr>
        <p:spPr>
          <a:xfrm>
            <a:off x="-12700" y="0"/>
            <a:ext cx="9144000" cy="69269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麻薬取扱者に対する監視状況について</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07503" y="788804"/>
            <a:ext cx="3041151" cy="584747"/>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wrap="square" lIns="91409" tIns="45706" rIns="91409" bIns="45706"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3200" b="0" i="0" u="none" strike="noStrike" kern="0" cap="none" spc="0" normalizeH="0" baseline="0" noProof="0" dirty="0">
                <a:ln>
                  <a:noFill/>
                </a:ln>
                <a:solidFill>
                  <a:prstClr val="white"/>
                </a:solidFill>
                <a:effectLst/>
                <a:uLnTx/>
                <a:uFillTx/>
                <a:latin typeface="ＭＳ Ｐゴシック" panose="020B0600070205080204" pitchFamily="50" charset="-128"/>
                <a:cs typeface="Times New Roman" pitchFamily="18" charset="0"/>
              </a:rPr>
              <a:t>麻薬無届廃棄</a:t>
            </a:r>
          </a:p>
        </p:txBody>
      </p:sp>
      <p:sp>
        <p:nvSpPr>
          <p:cNvPr id="10" name="テキスト ボックス 9"/>
          <p:cNvSpPr txBox="1"/>
          <p:nvPr/>
        </p:nvSpPr>
        <p:spPr>
          <a:xfrm>
            <a:off x="179512" y="1389021"/>
            <a:ext cx="8856983" cy="5324535"/>
          </a:xfrm>
          <a:prstGeom prst="rect">
            <a:avLst/>
          </a:prstGeom>
          <a:noFill/>
        </p:spPr>
        <p:txBody>
          <a:bodyPr wrap="square" rtlCol="0">
            <a:spAutoFit/>
          </a:bodyPr>
          <a:lstStyle/>
          <a:p>
            <a:r>
              <a:rPr lang="ja-JP" altLang="en-US" sz="2800" dirty="0">
                <a:latin typeface="ＭＳ Ｐゴシック" panose="020B0600070205080204" pitchFamily="50" charset="-128"/>
              </a:rPr>
              <a:t>＜経緯＞</a:t>
            </a:r>
            <a:endParaRPr lang="en-US" altLang="ja-JP" sz="2800" dirty="0">
              <a:latin typeface="ＭＳ Ｐゴシック" panose="020B0600070205080204" pitchFamily="50" charset="-128"/>
            </a:endParaRPr>
          </a:p>
          <a:p>
            <a:r>
              <a:rPr lang="ja-JP" altLang="en-US" sz="2800" dirty="0">
                <a:latin typeface="ＭＳ Ｐゴシック" panose="020B0600070205080204" pitchFamily="50" charset="-128"/>
              </a:rPr>
              <a:t>　①　麻薬を</a:t>
            </a:r>
            <a:r>
              <a:rPr lang="ja-JP" altLang="en-US" sz="2800" u="sng" dirty="0">
                <a:solidFill>
                  <a:srgbClr val="FF0000"/>
                </a:solidFill>
                <a:latin typeface="ＭＳ Ｐゴシック" panose="020B0600070205080204" pitchFamily="50" charset="-128"/>
              </a:rPr>
              <a:t>誤調製</a:t>
            </a:r>
            <a:r>
              <a:rPr lang="ja-JP" altLang="en-US" sz="2800" dirty="0">
                <a:latin typeface="ＭＳ Ｐゴシック" panose="020B0600070205080204" pitchFamily="50" charset="-128"/>
              </a:rPr>
              <a:t>し，県の職員の立会いがないまま　</a:t>
            </a:r>
            <a:endParaRPr lang="en-US" altLang="ja-JP" sz="2800" dirty="0">
              <a:latin typeface="ＭＳ Ｐゴシック" panose="020B0600070205080204" pitchFamily="50" charset="-128"/>
            </a:endParaRPr>
          </a:p>
          <a:p>
            <a:r>
              <a:rPr lang="ja-JP" altLang="en-US" sz="2800" dirty="0">
                <a:latin typeface="ＭＳ Ｐゴシック" panose="020B0600070205080204" pitchFamily="50" charset="-128"/>
              </a:rPr>
              <a:t>　　業務所職員のみの立会いで廃棄した。</a:t>
            </a:r>
            <a:endParaRPr lang="en-US" altLang="ja-JP" sz="2800" dirty="0">
              <a:latin typeface="ＭＳ Ｐゴシック" panose="020B0600070205080204" pitchFamily="50" charset="-128"/>
            </a:endParaRPr>
          </a:p>
          <a:p>
            <a:r>
              <a:rPr lang="ja-JP" altLang="en-US" sz="2800" dirty="0">
                <a:latin typeface="ＭＳ Ｐゴシック" panose="020B0600070205080204" pitchFamily="50" charset="-128"/>
              </a:rPr>
              <a:t>　②　アンプルを落下させてしまい，アンプルの先端が欠け　　</a:t>
            </a:r>
            <a:endParaRPr lang="en-US" altLang="ja-JP" sz="2800" dirty="0">
              <a:latin typeface="ＭＳ Ｐゴシック" panose="020B0600070205080204" pitchFamily="50" charset="-128"/>
            </a:endParaRPr>
          </a:p>
          <a:p>
            <a:r>
              <a:rPr lang="ja-JP" altLang="en-US" sz="2800" dirty="0">
                <a:latin typeface="ＭＳ Ｐゴシック" panose="020B0600070205080204" pitchFamily="50" charset="-128"/>
              </a:rPr>
              <a:t>　　たが，薬液（麻薬）は漏れておらず，</a:t>
            </a:r>
            <a:r>
              <a:rPr lang="ja-JP" altLang="en-US" sz="2800" u="sng" dirty="0">
                <a:solidFill>
                  <a:srgbClr val="FF0000"/>
                </a:solidFill>
                <a:latin typeface="ＭＳ Ｐゴシック" panose="020B0600070205080204" pitchFamily="50" charset="-128"/>
              </a:rPr>
              <a:t>全量回収できた</a:t>
            </a:r>
            <a:r>
              <a:rPr lang="ja-JP" altLang="en-US" sz="2800" dirty="0">
                <a:latin typeface="ＭＳ Ｐゴシック" panose="020B0600070205080204" pitchFamily="50" charset="-128"/>
              </a:rPr>
              <a:t>。　　</a:t>
            </a:r>
            <a:endParaRPr lang="en-US" altLang="ja-JP" sz="2800" dirty="0">
              <a:latin typeface="ＭＳ Ｐゴシック" panose="020B0600070205080204" pitchFamily="50" charset="-128"/>
            </a:endParaRPr>
          </a:p>
          <a:p>
            <a:r>
              <a:rPr lang="ja-JP" altLang="en-US" sz="2800" dirty="0">
                <a:latin typeface="ＭＳ Ｐゴシック" panose="020B0600070205080204" pitchFamily="50" charset="-128"/>
              </a:rPr>
              <a:t>　　　 全量回収した麻薬を業務所職員のみで廃棄した。</a:t>
            </a:r>
            <a:endParaRPr lang="en-US" altLang="ja-JP" sz="2800" dirty="0">
              <a:latin typeface="ＭＳ Ｐゴシック" panose="020B0600070205080204" pitchFamily="50" charset="-128"/>
            </a:endParaRPr>
          </a:p>
          <a:p>
            <a:endParaRPr lang="en-US" altLang="ja-JP" sz="1600" dirty="0">
              <a:latin typeface="ＭＳ Ｐゴシック" panose="020B0600070205080204" pitchFamily="50" charset="-128"/>
            </a:endParaRPr>
          </a:p>
          <a:p>
            <a:r>
              <a:rPr lang="ja-JP" altLang="en-US" sz="2800" dirty="0">
                <a:latin typeface="ＭＳ Ｐゴシック" panose="020B0600070205080204" pitchFamily="50" charset="-128"/>
              </a:rPr>
              <a:t>　</a:t>
            </a:r>
            <a:r>
              <a:rPr lang="ja-JP" altLang="en-US" sz="2800" u="sng" dirty="0">
                <a:latin typeface="ＭＳ Ｐゴシック" panose="020B0600070205080204" pitchFamily="50" charset="-128"/>
              </a:rPr>
              <a:t>調剤済みでない麻薬を廃棄する場合には</a:t>
            </a:r>
            <a:r>
              <a:rPr lang="ja-JP" altLang="en-US" sz="2800" u="sng" dirty="0">
                <a:solidFill>
                  <a:srgbClr val="FF0000"/>
                </a:solidFill>
                <a:latin typeface="ＭＳ Ｐゴシック" panose="020B0600070205080204" pitchFamily="50" charset="-128"/>
              </a:rPr>
              <a:t>県に届け出て当該職員の立会いの下</a:t>
            </a:r>
            <a:r>
              <a:rPr lang="ja-JP" altLang="en-US" sz="2800" u="sng" dirty="0">
                <a:latin typeface="ＭＳ Ｐゴシック" panose="020B0600070205080204" pitchFamily="50" charset="-128"/>
              </a:rPr>
              <a:t>に行わなければならない</a:t>
            </a:r>
            <a:endParaRPr lang="en-US" altLang="ja-JP" sz="2800" u="sng" dirty="0">
              <a:latin typeface="ＭＳ Ｐゴシック" panose="020B0600070205080204" pitchFamily="50" charset="-128"/>
            </a:endParaRPr>
          </a:p>
          <a:p>
            <a:r>
              <a:rPr lang="ja-JP" altLang="en-US" sz="2800" dirty="0">
                <a:latin typeface="ＭＳ Ｐゴシック" panose="020B0600070205080204" pitchFamily="50" charset="-128"/>
              </a:rPr>
              <a:t>（麻向法 第</a:t>
            </a:r>
            <a:r>
              <a:rPr lang="en-US" altLang="ja-JP" sz="2800" dirty="0">
                <a:latin typeface="ＭＳ Ｐゴシック" panose="020B0600070205080204" pitchFamily="50" charset="-128"/>
              </a:rPr>
              <a:t>29</a:t>
            </a:r>
            <a:r>
              <a:rPr lang="ja-JP" altLang="en-US" sz="2800" dirty="0">
                <a:latin typeface="ＭＳ Ｐゴシック" panose="020B0600070205080204" pitchFamily="50" charset="-128"/>
              </a:rPr>
              <a:t>条違反）</a:t>
            </a:r>
            <a:endParaRPr lang="en-US" altLang="ja-JP" sz="2800" dirty="0">
              <a:latin typeface="ＭＳ Ｐゴシック" panose="020B0600070205080204" pitchFamily="50" charset="-128"/>
            </a:endParaRPr>
          </a:p>
          <a:p>
            <a:endParaRPr lang="en-US" altLang="ja-JP" sz="1600" dirty="0">
              <a:latin typeface="ＭＳ Ｐゴシック" panose="020B0600070205080204" pitchFamily="50" charset="-128"/>
            </a:endParaRPr>
          </a:p>
          <a:p>
            <a:r>
              <a:rPr lang="ja-JP" altLang="en-US" sz="2800" dirty="0">
                <a:latin typeface="ＭＳ Ｐゴシック" panose="020B0600070205080204" pitchFamily="50" charset="-128"/>
              </a:rPr>
              <a:t>＜対応＞</a:t>
            </a:r>
            <a:endParaRPr lang="en-US" altLang="ja-JP" sz="2800" dirty="0">
              <a:latin typeface="ＭＳ Ｐゴシック" panose="020B0600070205080204" pitchFamily="50" charset="-128"/>
            </a:endParaRPr>
          </a:p>
          <a:p>
            <a:r>
              <a:rPr lang="ja-JP" altLang="en-US" sz="2800" dirty="0">
                <a:latin typeface="ＭＳ Ｐゴシック" panose="020B0600070205080204" pitchFamily="50" charset="-128"/>
              </a:rPr>
              <a:t>　指導を行い，始末書を徴収。</a:t>
            </a:r>
          </a:p>
        </p:txBody>
      </p:sp>
      <p:sp>
        <p:nvSpPr>
          <p:cNvPr id="2" name="スライド番号プレースホルダー 1"/>
          <p:cNvSpPr>
            <a:spLocks noGrp="1"/>
          </p:cNvSpPr>
          <p:nvPr>
            <p:ph type="sldNum" sz="quarter" idx="12"/>
          </p:nvPr>
        </p:nvSpPr>
        <p:spPr/>
        <p:txBody>
          <a:bodyPr/>
          <a:lstStyle/>
          <a:p>
            <a:pPr>
              <a:defRPr/>
            </a:pPr>
            <a:fld id="{F029EFF5-F2A7-4175-BFB1-A549EF297B63}" type="slidenum">
              <a:rPr lang="en-US" altLang="ja-JP" smtClean="0">
                <a:latin typeface="ＭＳ Ｐゴシック" panose="020B0600070205080204" pitchFamily="50" charset="-128"/>
              </a:rPr>
              <a:pPr>
                <a:defRPr/>
              </a:pPr>
              <a:t>54</a:t>
            </a:fld>
            <a:endParaRPr lang="en-US" altLang="ja-JP">
              <a:latin typeface="ＭＳ Ｐゴシック" panose="020B0600070205080204" pitchFamily="50" charset="-128"/>
            </a:endParaRPr>
          </a:p>
        </p:txBody>
      </p:sp>
      <p:sp>
        <p:nvSpPr>
          <p:cNvPr id="13" name="正方形/長方形 12"/>
          <p:cNvSpPr/>
          <p:nvPr/>
        </p:nvSpPr>
        <p:spPr>
          <a:xfrm>
            <a:off x="-12700" y="0"/>
            <a:ext cx="9144000" cy="62071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違反例 </a:t>
            </a:r>
            <a:r>
              <a:rPr lang="en-US" altLang="ja-JP"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1</a:t>
            </a:r>
            <a:endPar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endParaRPr>
          </a:p>
        </p:txBody>
      </p:sp>
    </p:spTree>
    <p:extLst>
      <p:ext uri="{BB962C8B-B14F-4D97-AF65-F5344CB8AC3E}">
        <p14:creationId xmlns:p14="http://schemas.microsoft.com/office/powerpoint/2010/main" val="31061888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pPr>
              <a:defRPr/>
            </a:pPr>
            <a:fld id="{F029EFF5-F2A7-4175-BFB1-A549EF297B63}" type="slidenum">
              <a:rPr lang="en-US" altLang="ja-JP" smtClean="0"/>
              <a:pPr>
                <a:defRPr/>
              </a:pPr>
              <a:t>55</a:t>
            </a:fld>
            <a:endParaRPr lang="en-US" altLang="ja-JP"/>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6" y="715449"/>
            <a:ext cx="9033250" cy="5550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正方形/長方形 5"/>
          <p:cNvSpPr/>
          <p:nvPr/>
        </p:nvSpPr>
        <p:spPr>
          <a:xfrm>
            <a:off x="1003713" y="4574778"/>
            <a:ext cx="2016224" cy="36004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8" name="直線コネクタ 7"/>
          <p:cNvCxnSpPr/>
          <p:nvPr/>
        </p:nvCxnSpPr>
        <p:spPr>
          <a:xfrm>
            <a:off x="3013587" y="4742098"/>
            <a:ext cx="479877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107504" y="130674"/>
            <a:ext cx="4136069" cy="584775"/>
          </a:xfrm>
          <a:prstGeom prst="rect">
            <a:avLst/>
          </a:prstGeom>
          <a:noFill/>
        </p:spPr>
        <p:txBody>
          <a:bodyPr wrap="none" rtlCol="0">
            <a:spAutoFit/>
          </a:bodyPr>
          <a:lstStyle/>
          <a:p>
            <a:r>
              <a:rPr kumimoji="1" lang="ja-JP" altLang="en-US" sz="3200" dirty="0"/>
              <a:t>誤調製の場合のフロー</a:t>
            </a:r>
          </a:p>
        </p:txBody>
      </p:sp>
      <p:sp>
        <p:nvSpPr>
          <p:cNvPr id="11" name="正方形/長方形 10"/>
          <p:cNvSpPr/>
          <p:nvPr/>
        </p:nvSpPr>
        <p:spPr>
          <a:xfrm>
            <a:off x="7812360" y="4581128"/>
            <a:ext cx="1008112" cy="36004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14" name="直線コネクタ 13"/>
          <p:cNvCxnSpPr/>
          <p:nvPr/>
        </p:nvCxnSpPr>
        <p:spPr>
          <a:xfrm>
            <a:off x="1003713" y="4869160"/>
            <a:ext cx="43204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84941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234704" y="692697"/>
            <a:ext cx="3473200" cy="523192"/>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wrap="square" lIns="91409" tIns="45706" rIns="91409" bIns="45706"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a:ln>
                  <a:noFill/>
                </a:ln>
                <a:solidFill>
                  <a:prstClr val="white"/>
                </a:solidFill>
                <a:effectLst/>
                <a:uLnTx/>
                <a:uFillTx/>
                <a:latin typeface="ＭＳ Ｐゴシック" panose="020B0600070205080204" pitchFamily="50" charset="-128"/>
                <a:cs typeface="Times New Roman" pitchFamily="18" charset="0"/>
              </a:rPr>
              <a:t>麻薬</a:t>
            </a:r>
            <a:r>
              <a:rPr kumimoji="0" lang="ja-JP" altLang="en-US" sz="2800" kern="0" dirty="0">
                <a:solidFill>
                  <a:prstClr val="white"/>
                </a:solidFill>
                <a:latin typeface="ＭＳ Ｐゴシック" panose="020B0600070205080204" pitchFamily="50" charset="-128"/>
                <a:cs typeface="Times New Roman" pitchFamily="18" charset="0"/>
              </a:rPr>
              <a:t>管理者未設置</a:t>
            </a:r>
            <a:endParaRPr kumimoji="0" lang="ja-JP" altLang="en-US" sz="2800" b="0" i="0" u="none" strike="noStrike" kern="0" cap="none" spc="0" normalizeH="0" baseline="0" noProof="0" dirty="0">
              <a:ln>
                <a:noFill/>
              </a:ln>
              <a:solidFill>
                <a:prstClr val="white"/>
              </a:solidFill>
              <a:effectLst/>
              <a:uLnTx/>
              <a:uFillTx/>
              <a:latin typeface="ＭＳ Ｐゴシック" panose="020B0600070205080204" pitchFamily="50" charset="-128"/>
              <a:cs typeface="Times New Roman" pitchFamily="18" charset="0"/>
            </a:endParaRPr>
          </a:p>
        </p:txBody>
      </p:sp>
      <p:sp>
        <p:nvSpPr>
          <p:cNvPr id="10" name="テキスト ボックス 9"/>
          <p:cNvSpPr txBox="1"/>
          <p:nvPr/>
        </p:nvSpPr>
        <p:spPr>
          <a:xfrm>
            <a:off x="323528" y="1181239"/>
            <a:ext cx="8441751" cy="5447645"/>
          </a:xfrm>
          <a:prstGeom prst="rect">
            <a:avLst/>
          </a:prstGeom>
          <a:noFill/>
        </p:spPr>
        <p:txBody>
          <a:bodyPr wrap="square" rtlCol="0">
            <a:spAutoFit/>
          </a:bodyPr>
          <a:lstStyle/>
          <a:p>
            <a:r>
              <a:rPr lang="ja-JP" altLang="en-US" sz="2600" dirty="0">
                <a:latin typeface="ＭＳ Ｐゴシック" panose="020B0600070205080204" pitchFamily="50" charset="-128"/>
              </a:rPr>
              <a:t>＜経緯＞</a:t>
            </a:r>
            <a:endParaRPr lang="en-US" altLang="ja-JP" sz="2600" dirty="0">
              <a:latin typeface="ＭＳ Ｐゴシック" panose="020B0600070205080204" pitchFamily="50" charset="-128"/>
            </a:endParaRPr>
          </a:p>
          <a:p>
            <a:r>
              <a:rPr lang="ja-JP" altLang="en-US" sz="2600" dirty="0">
                <a:latin typeface="ＭＳ Ｐゴシック" panose="020B0600070205080204" pitchFamily="50" charset="-128"/>
              </a:rPr>
              <a:t>　 複数名麻薬施用者が従事する病院において，麻薬管理者が退職するにあたり，退職までの期間に新たな麻薬管理者を設置しなかった。 また，麻薬管理者不在期間中に麻薬を施用した。</a:t>
            </a:r>
            <a:endParaRPr lang="en-US" altLang="ja-JP" sz="2600" dirty="0">
              <a:latin typeface="ＭＳ Ｐゴシック" panose="020B0600070205080204" pitchFamily="50" charset="-128"/>
            </a:endParaRPr>
          </a:p>
          <a:p>
            <a:endParaRPr lang="en-US" altLang="ja-JP" sz="1000" dirty="0">
              <a:latin typeface="ＭＳ Ｐゴシック" panose="020B0600070205080204" pitchFamily="50" charset="-128"/>
            </a:endParaRPr>
          </a:p>
          <a:p>
            <a:r>
              <a:rPr lang="ja-JP" altLang="en-US" sz="2600" dirty="0">
                <a:solidFill>
                  <a:srgbClr val="FF0000"/>
                </a:solidFill>
                <a:latin typeface="ＭＳ Ｐゴシック" panose="020B0600070205080204" pitchFamily="50" charset="-128"/>
              </a:rPr>
              <a:t>　</a:t>
            </a:r>
            <a:r>
              <a:rPr lang="en-US" altLang="ja-JP" sz="2600" u="sng" dirty="0">
                <a:solidFill>
                  <a:srgbClr val="FF0000"/>
                </a:solidFill>
                <a:latin typeface="ＭＳ Ｐゴシック" panose="020B0600070205080204" pitchFamily="50" charset="-128"/>
              </a:rPr>
              <a:t>2</a:t>
            </a:r>
            <a:r>
              <a:rPr lang="ja-JP" altLang="en-US" sz="2600" u="sng" dirty="0">
                <a:solidFill>
                  <a:srgbClr val="FF0000"/>
                </a:solidFill>
                <a:latin typeface="ＭＳ Ｐゴシック" panose="020B0600070205080204" pitchFamily="50" charset="-128"/>
              </a:rPr>
              <a:t>人以上の麻薬施用者</a:t>
            </a:r>
            <a:r>
              <a:rPr lang="ja-JP" altLang="en-US" sz="2600" u="sng" dirty="0">
                <a:latin typeface="ＭＳ Ｐゴシック" panose="020B0600070205080204" pitchFamily="50" charset="-128"/>
              </a:rPr>
              <a:t>が診療に従事する麻薬診療施設の　開設者は，</a:t>
            </a:r>
            <a:r>
              <a:rPr lang="ja-JP" altLang="en-US" sz="2600" u="sng" dirty="0">
                <a:solidFill>
                  <a:srgbClr val="FF0000"/>
                </a:solidFill>
                <a:latin typeface="ＭＳ Ｐゴシック" panose="020B0600070205080204" pitchFamily="50" charset="-128"/>
              </a:rPr>
              <a:t>麻薬管理者</a:t>
            </a:r>
            <a:r>
              <a:rPr lang="en-US" altLang="ja-JP" sz="2600" u="sng" dirty="0">
                <a:latin typeface="ＭＳ Ｐゴシック" panose="020B0600070205080204" pitchFamily="50" charset="-128"/>
              </a:rPr>
              <a:t>1</a:t>
            </a:r>
            <a:r>
              <a:rPr lang="ja-JP" altLang="en-US" sz="2600" u="sng" dirty="0">
                <a:latin typeface="ＭＳ Ｐゴシック" panose="020B0600070205080204" pitchFamily="50" charset="-128"/>
              </a:rPr>
              <a:t>人を置かなければならない。</a:t>
            </a:r>
            <a:endParaRPr lang="en-US" altLang="ja-JP" sz="2600" u="sng" dirty="0">
              <a:latin typeface="ＭＳ Ｐゴシック" panose="020B0600070205080204" pitchFamily="50" charset="-128"/>
            </a:endParaRPr>
          </a:p>
          <a:p>
            <a:r>
              <a:rPr lang="ja-JP" altLang="en-US" sz="2600" dirty="0">
                <a:solidFill>
                  <a:srgbClr val="FF0000"/>
                </a:solidFill>
                <a:latin typeface="ＭＳ Ｐゴシック" panose="020B0600070205080204" pitchFamily="50" charset="-128"/>
              </a:rPr>
              <a:t>　</a:t>
            </a:r>
            <a:r>
              <a:rPr lang="ja-JP" altLang="en-US" sz="2600" u="sng" dirty="0">
                <a:solidFill>
                  <a:srgbClr val="FF0000"/>
                </a:solidFill>
                <a:latin typeface="ＭＳ Ｐゴシック" panose="020B0600070205080204" pitchFamily="50" charset="-128"/>
              </a:rPr>
              <a:t>麻薬管理者</a:t>
            </a:r>
            <a:r>
              <a:rPr lang="ja-JP" altLang="en-US" sz="2600" u="sng" dirty="0">
                <a:latin typeface="ＭＳ Ｐゴシック" panose="020B0600070205080204" pitchFamily="50" charset="-128"/>
              </a:rPr>
              <a:t>は当該麻薬診療施設において施用し，若しくは施用のため交付する</a:t>
            </a:r>
            <a:r>
              <a:rPr lang="ja-JP" altLang="en-US" sz="2600" u="sng" dirty="0">
                <a:solidFill>
                  <a:srgbClr val="FF0000"/>
                </a:solidFill>
                <a:latin typeface="ＭＳ Ｐゴシック" panose="020B0600070205080204" pitchFamily="50" charset="-128"/>
              </a:rPr>
              <a:t>麻薬を管理</a:t>
            </a:r>
            <a:r>
              <a:rPr lang="ja-JP" altLang="en-US" sz="2600" u="sng" dirty="0">
                <a:latin typeface="ＭＳ Ｐゴシック" panose="020B0600070205080204" pitchFamily="50" charset="-128"/>
              </a:rPr>
              <a:t>しなければならない。</a:t>
            </a:r>
            <a:endParaRPr lang="en-US" altLang="ja-JP" sz="2600" u="sng" dirty="0">
              <a:latin typeface="ＭＳ Ｐゴシック" panose="020B0600070205080204" pitchFamily="50" charset="-128"/>
            </a:endParaRPr>
          </a:p>
          <a:p>
            <a:r>
              <a:rPr lang="ja-JP" altLang="en-US" sz="2600" dirty="0">
                <a:latin typeface="ＭＳ Ｐゴシック" panose="020B0600070205080204" pitchFamily="50" charset="-128"/>
              </a:rPr>
              <a:t>（麻向法 第</a:t>
            </a:r>
            <a:r>
              <a:rPr lang="en-US" altLang="ja-JP" sz="2600" dirty="0">
                <a:latin typeface="ＭＳ Ｐゴシック" panose="020B0600070205080204" pitchFamily="50" charset="-128"/>
              </a:rPr>
              <a:t>33</a:t>
            </a:r>
            <a:r>
              <a:rPr lang="ja-JP" altLang="en-US" sz="2600" dirty="0">
                <a:latin typeface="ＭＳ Ｐゴシック" panose="020B0600070205080204" pitchFamily="50" charset="-128"/>
              </a:rPr>
              <a:t>条違反）</a:t>
            </a:r>
          </a:p>
          <a:p>
            <a:endParaRPr lang="en-US" altLang="ja-JP" sz="1600" u="sng" dirty="0">
              <a:latin typeface="ＭＳ Ｐゴシック" panose="020B0600070205080204" pitchFamily="50" charset="-128"/>
            </a:endParaRPr>
          </a:p>
          <a:p>
            <a:r>
              <a:rPr lang="ja-JP" altLang="en-US" sz="2600" dirty="0">
                <a:latin typeface="ＭＳ Ｐゴシック" panose="020B0600070205080204" pitchFamily="50" charset="-128"/>
              </a:rPr>
              <a:t>＜対応＞</a:t>
            </a:r>
            <a:endParaRPr lang="en-US" altLang="ja-JP" sz="2600" dirty="0">
              <a:latin typeface="ＭＳ Ｐゴシック" panose="020B0600070205080204" pitchFamily="50" charset="-128"/>
            </a:endParaRPr>
          </a:p>
          <a:p>
            <a:r>
              <a:rPr lang="ja-JP" altLang="en-US" sz="2600" dirty="0">
                <a:latin typeface="ＭＳ Ｐゴシック" panose="020B0600070205080204" pitchFamily="50" charset="-128"/>
              </a:rPr>
              <a:t>　指導を行い，始末書を徴収。</a:t>
            </a:r>
          </a:p>
        </p:txBody>
      </p:sp>
      <p:sp>
        <p:nvSpPr>
          <p:cNvPr id="2" name="スライド番号プレースホルダー 1"/>
          <p:cNvSpPr>
            <a:spLocks noGrp="1"/>
          </p:cNvSpPr>
          <p:nvPr>
            <p:ph type="sldNum" sz="quarter" idx="12"/>
          </p:nvPr>
        </p:nvSpPr>
        <p:spPr/>
        <p:txBody>
          <a:bodyPr/>
          <a:lstStyle/>
          <a:p>
            <a:pPr>
              <a:defRPr/>
            </a:pPr>
            <a:fld id="{F029EFF5-F2A7-4175-BFB1-A549EF297B63}" type="slidenum">
              <a:rPr lang="en-US" altLang="ja-JP" smtClean="0">
                <a:latin typeface="ＭＳ Ｐゴシック" panose="020B0600070205080204" pitchFamily="50" charset="-128"/>
              </a:rPr>
              <a:pPr>
                <a:defRPr/>
              </a:pPr>
              <a:t>56</a:t>
            </a:fld>
            <a:endParaRPr lang="en-US" altLang="ja-JP">
              <a:latin typeface="ＭＳ Ｐゴシック" panose="020B0600070205080204" pitchFamily="50" charset="-128"/>
            </a:endParaRPr>
          </a:p>
        </p:txBody>
      </p:sp>
      <p:sp>
        <p:nvSpPr>
          <p:cNvPr id="12" name="正方形/長方形 11"/>
          <p:cNvSpPr/>
          <p:nvPr/>
        </p:nvSpPr>
        <p:spPr>
          <a:xfrm>
            <a:off x="-12700" y="0"/>
            <a:ext cx="9144000" cy="62071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違反例 </a:t>
            </a:r>
            <a:r>
              <a:rPr lang="en-US" altLang="ja-JP"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2</a:t>
            </a:r>
            <a:endPar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endParaRPr>
          </a:p>
        </p:txBody>
      </p:sp>
      <p:sp>
        <p:nvSpPr>
          <p:cNvPr id="7" name="角丸四角形 7">
            <a:extLst>
              <a:ext uri="{FF2B5EF4-FFF2-40B4-BE49-F238E27FC236}">
                <a16:creationId xmlns:a16="http://schemas.microsoft.com/office/drawing/2014/main" id="{4400A6D3-C991-4039-9121-21469BA0A066}"/>
              </a:ext>
            </a:extLst>
          </p:cNvPr>
          <p:cNvSpPr/>
          <p:nvPr/>
        </p:nvSpPr>
        <p:spPr>
          <a:xfrm>
            <a:off x="4572000" y="5179864"/>
            <a:ext cx="4428798" cy="1176486"/>
          </a:xfrm>
          <a:prstGeom prst="roundRect">
            <a:avLst/>
          </a:prstGeom>
          <a:solidFill>
            <a:srgbClr val="FFC000"/>
          </a:solidFill>
          <a:ln/>
        </p:spPr>
        <p:style>
          <a:lnRef idx="1">
            <a:schemeClr val="accent4"/>
          </a:lnRef>
          <a:fillRef idx="2">
            <a:schemeClr val="accent4"/>
          </a:fillRef>
          <a:effectRef idx="1">
            <a:schemeClr val="accent4"/>
          </a:effectRef>
          <a:fontRef idx="minor">
            <a:schemeClr val="dk1"/>
          </a:fontRef>
        </p:style>
        <p:txBody>
          <a:bodyPr anchor="ctr"/>
          <a:lstStyle/>
          <a:p>
            <a:pPr>
              <a:defRPr/>
            </a:pPr>
            <a:r>
              <a:rPr lang="en-US" altLang="ja-JP" sz="2400" dirty="0">
                <a:solidFill>
                  <a:schemeClr val="tx1"/>
                </a:solidFill>
                <a:latin typeface="ＭＳ Ｐゴシック" panose="020B0600070205080204" pitchFamily="50" charset="-128"/>
                <a:ea typeface="ＭＳ Ｐゴシック" panose="020B0600070205080204" pitchFamily="50" charset="-128"/>
              </a:rPr>
              <a:t>※</a:t>
            </a:r>
            <a:r>
              <a:rPr lang="ja-JP" altLang="en-US" sz="2400" dirty="0">
                <a:solidFill>
                  <a:schemeClr val="tx1"/>
                </a:solidFill>
                <a:latin typeface="ＭＳ Ｐゴシック" panose="020B0600070205080204" pitchFamily="50" charset="-128"/>
                <a:ea typeface="ＭＳ Ｐゴシック" panose="020B0600070205080204" pitchFamily="50" charset="-128"/>
              </a:rPr>
              <a:t>注意</a:t>
            </a:r>
            <a:r>
              <a:rPr lang="en-US" altLang="ja-JP" sz="2400" dirty="0">
                <a:solidFill>
                  <a:schemeClr val="tx1"/>
                </a:solidFill>
                <a:latin typeface="ＭＳ Ｐゴシック" panose="020B0600070205080204" pitchFamily="50" charset="-128"/>
                <a:ea typeface="ＭＳ Ｐゴシック" panose="020B0600070205080204" pitchFamily="50" charset="-128"/>
              </a:rPr>
              <a:t>※</a:t>
            </a:r>
          </a:p>
          <a:p>
            <a:pPr>
              <a:defRPr/>
            </a:pPr>
            <a:r>
              <a:rPr lang="ja-JP" altLang="en-US" sz="2400" dirty="0">
                <a:solidFill>
                  <a:schemeClr val="tx1"/>
                </a:solidFill>
                <a:latin typeface="ＭＳ Ｐゴシック" panose="020B0600070205080204" pitchFamily="50" charset="-128"/>
                <a:ea typeface="ＭＳ Ｐゴシック" panose="020B0600070205080204" pitchFamily="50" charset="-128"/>
              </a:rPr>
              <a:t>院外処方のみの麻薬業務所も該当する。</a:t>
            </a:r>
          </a:p>
        </p:txBody>
      </p:sp>
    </p:spTree>
    <p:extLst>
      <p:ext uri="{BB962C8B-B14F-4D97-AF65-F5344CB8AC3E}">
        <p14:creationId xmlns:p14="http://schemas.microsoft.com/office/powerpoint/2010/main" val="20045914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378720" y="836712"/>
            <a:ext cx="3473200" cy="523192"/>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wrap="square" lIns="91409" tIns="45706" rIns="91409" bIns="45706"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a:ln>
                  <a:noFill/>
                </a:ln>
                <a:solidFill>
                  <a:prstClr val="white"/>
                </a:solidFill>
                <a:effectLst/>
                <a:uLnTx/>
                <a:uFillTx/>
                <a:latin typeface="ＭＳ Ｐゴシック" panose="020B0600070205080204" pitchFamily="50" charset="-128"/>
                <a:cs typeface="Times New Roman" pitchFamily="18" charset="0"/>
              </a:rPr>
              <a:t>麻薬</a:t>
            </a:r>
            <a:r>
              <a:rPr kumimoji="0" lang="ja-JP" altLang="en-US" sz="2800" kern="0" noProof="0" dirty="0">
                <a:solidFill>
                  <a:prstClr val="white"/>
                </a:solidFill>
                <a:latin typeface="ＭＳ Ｐゴシック" panose="020B0600070205080204" pitchFamily="50" charset="-128"/>
                <a:cs typeface="Times New Roman" pitchFamily="18" charset="0"/>
              </a:rPr>
              <a:t>不正譲渡・譲受</a:t>
            </a:r>
            <a:endParaRPr kumimoji="0" lang="ja-JP" altLang="en-US" sz="2800" b="0" i="0" u="none" strike="noStrike" kern="0" cap="none" spc="0" normalizeH="0" baseline="0" noProof="0" dirty="0">
              <a:ln>
                <a:noFill/>
              </a:ln>
              <a:solidFill>
                <a:prstClr val="white"/>
              </a:solidFill>
              <a:effectLst/>
              <a:uLnTx/>
              <a:uFillTx/>
              <a:latin typeface="ＭＳ Ｐゴシック" panose="020B0600070205080204" pitchFamily="50" charset="-128"/>
              <a:cs typeface="Times New Roman" pitchFamily="18" charset="0"/>
            </a:endParaRPr>
          </a:p>
        </p:txBody>
      </p:sp>
      <p:sp>
        <p:nvSpPr>
          <p:cNvPr id="10" name="テキスト ボックス 9"/>
          <p:cNvSpPr txBox="1"/>
          <p:nvPr/>
        </p:nvSpPr>
        <p:spPr>
          <a:xfrm>
            <a:off x="467545" y="1382095"/>
            <a:ext cx="8208912" cy="4893647"/>
          </a:xfrm>
          <a:prstGeom prst="rect">
            <a:avLst/>
          </a:prstGeom>
          <a:noFill/>
        </p:spPr>
        <p:txBody>
          <a:bodyPr wrap="square" rtlCol="0">
            <a:spAutoFit/>
          </a:bodyPr>
          <a:lstStyle/>
          <a:p>
            <a:r>
              <a:rPr lang="ja-JP" altLang="en-US" sz="2400" dirty="0">
                <a:latin typeface="ＭＳ Ｐゴシック" panose="020B0600070205080204" pitchFamily="50" charset="-128"/>
              </a:rPr>
              <a:t>＜経緯＞</a:t>
            </a:r>
            <a:endParaRPr lang="en-US" altLang="ja-JP" sz="2400" dirty="0">
              <a:latin typeface="ＭＳ Ｐゴシック" panose="020B0600070205080204" pitchFamily="50" charset="-128"/>
            </a:endParaRPr>
          </a:p>
          <a:p>
            <a:r>
              <a:rPr lang="ja-JP" altLang="en-US" sz="2400" dirty="0">
                <a:latin typeface="ＭＳ Ｐゴシック" panose="020B0600070205080204" pitchFamily="50" charset="-128"/>
              </a:rPr>
              <a:t>　麻薬小売業者（薬局）において，麻薬診療施設の依頼（麻薬の在庫不足）により麻薬を譲渡した。それに伴い，麻薬診療施設も麻薬を譲受した。</a:t>
            </a:r>
            <a:endParaRPr lang="en-US" altLang="ja-JP" sz="2400" dirty="0">
              <a:latin typeface="ＭＳ Ｐゴシック" panose="020B0600070205080204" pitchFamily="50" charset="-128"/>
            </a:endParaRPr>
          </a:p>
          <a:p>
            <a:endParaRPr lang="en-US" altLang="ja-JP" sz="2400" dirty="0">
              <a:latin typeface="ＭＳ Ｐゴシック" panose="020B0600070205080204" pitchFamily="50" charset="-128"/>
            </a:endParaRPr>
          </a:p>
          <a:p>
            <a:r>
              <a:rPr lang="ja-JP" altLang="en-US" sz="2400" dirty="0">
                <a:solidFill>
                  <a:srgbClr val="FF0000"/>
                </a:solidFill>
                <a:latin typeface="ＭＳ Ｐゴシック" panose="020B0600070205080204" pitchFamily="50" charset="-128"/>
              </a:rPr>
              <a:t>　 </a:t>
            </a:r>
            <a:r>
              <a:rPr lang="ja-JP" altLang="en-US" sz="2400" u="sng" dirty="0">
                <a:latin typeface="ＭＳ Ｐゴシック" panose="020B0600070205080204" pitchFamily="50" charset="-128"/>
              </a:rPr>
              <a:t>麻薬小売業者は，</a:t>
            </a:r>
            <a:r>
              <a:rPr lang="ja-JP" altLang="en-US" sz="2400" u="sng" dirty="0">
                <a:solidFill>
                  <a:srgbClr val="FF0000"/>
                </a:solidFill>
                <a:latin typeface="ＭＳ Ｐゴシック" panose="020B0600070205080204" pitchFamily="50" charset="-128"/>
              </a:rPr>
              <a:t>麻薬処方せんを所持する者以外の者に</a:t>
            </a:r>
            <a:r>
              <a:rPr lang="ja-JP" altLang="en-US" sz="2400" u="sng" dirty="0">
                <a:latin typeface="ＭＳ Ｐゴシック" panose="020B0600070205080204" pitchFamily="50" charset="-128"/>
              </a:rPr>
              <a:t>麻薬を譲り渡してはいけない。</a:t>
            </a:r>
            <a:endParaRPr lang="en-US" altLang="ja-JP" sz="2400" u="sng" dirty="0">
              <a:latin typeface="ＭＳ Ｐゴシック" panose="020B0600070205080204" pitchFamily="50" charset="-128"/>
            </a:endParaRPr>
          </a:p>
          <a:p>
            <a:r>
              <a:rPr lang="ja-JP" altLang="en-US" sz="2400" dirty="0">
                <a:latin typeface="ＭＳ Ｐゴシック" panose="020B0600070205080204" pitchFamily="50" charset="-128"/>
              </a:rPr>
              <a:t>　</a:t>
            </a:r>
            <a:r>
              <a:rPr lang="ja-JP" altLang="en-US" sz="2400" u="sng" dirty="0">
                <a:latin typeface="ＭＳ Ｐゴシック" panose="020B0600070205080204" pitchFamily="50" charset="-128"/>
              </a:rPr>
              <a:t>麻薬診療施設の開設者は，第</a:t>
            </a:r>
            <a:r>
              <a:rPr lang="en-US" altLang="ja-JP" sz="2400" u="sng" dirty="0">
                <a:latin typeface="ＭＳ Ｐゴシック" panose="020B0600070205080204" pitchFamily="50" charset="-128"/>
              </a:rPr>
              <a:t>24</a:t>
            </a:r>
            <a:r>
              <a:rPr lang="ja-JP" altLang="en-US" sz="2400" u="sng" dirty="0">
                <a:latin typeface="ＭＳ Ｐゴシック" panose="020B0600070205080204" pitchFamily="50" charset="-128"/>
              </a:rPr>
              <a:t>条の規定により禁止される麻薬の譲渡の</a:t>
            </a:r>
            <a:r>
              <a:rPr lang="ja-JP" altLang="en-US" sz="2400" u="sng" dirty="0">
                <a:solidFill>
                  <a:srgbClr val="FF0000"/>
                </a:solidFill>
                <a:latin typeface="ＭＳ Ｐゴシック" panose="020B0600070205080204" pitchFamily="50" charset="-128"/>
              </a:rPr>
              <a:t>相手方となってはいけない。</a:t>
            </a:r>
            <a:endParaRPr lang="en-US" altLang="ja-JP" sz="2400" u="sng" dirty="0">
              <a:solidFill>
                <a:srgbClr val="FF0000"/>
              </a:solidFill>
              <a:latin typeface="ＭＳ Ｐゴシック" panose="020B0600070205080204" pitchFamily="50" charset="-128"/>
            </a:endParaRPr>
          </a:p>
          <a:p>
            <a:r>
              <a:rPr lang="ja-JP" altLang="en-US" sz="2400" dirty="0">
                <a:latin typeface="ＭＳ Ｐゴシック" panose="020B0600070205080204" pitchFamily="50" charset="-128"/>
              </a:rPr>
              <a:t>（麻向法 第</a:t>
            </a:r>
            <a:r>
              <a:rPr lang="en-US" altLang="ja-JP" sz="2400" dirty="0">
                <a:latin typeface="ＭＳ Ｐゴシック" panose="020B0600070205080204" pitchFamily="50" charset="-128"/>
              </a:rPr>
              <a:t>24</a:t>
            </a:r>
            <a:r>
              <a:rPr lang="ja-JP" altLang="en-US" sz="2400" dirty="0">
                <a:latin typeface="ＭＳ Ｐゴシック" panose="020B0600070205080204" pitchFamily="50" charset="-128"/>
              </a:rPr>
              <a:t>条違反（薬局）及び第</a:t>
            </a:r>
            <a:r>
              <a:rPr lang="en-US" altLang="ja-JP" sz="2400" dirty="0">
                <a:latin typeface="ＭＳ Ｐゴシック" panose="020B0600070205080204" pitchFamily="50" charset="-128"/>
              </a:rPr>
              <a:t>26</a:t>
            </a:r>
            <a:r>
              <a:rPr lang="ja-JP" altLang="en-US" sz="2400" dirty="0">
                <a:latin typeface="ＭＳ Ｐゴシック" panose="020B0600070205080204" pitchFamily="50" charset="-128"/>
              </a:rPr>
              <a:t>条違反（診療施設））</a:t>
            </a:r>
          </a:p>
          <a:p>
            <a:endParaRPr lang="en-US" altLang="ja-JP" sz="2400" dirty="0">
              <a:latin typeface="ＭＳ Ｐゴシック" panose="020B0600070205080204" pitchFamily="50" charset="-128"/>
            </a:endParaRPr>
          </a:p>
          <a:p>
            <a:r>
              <a:rPr lang="ja-JP" altLang="en-US" sz="2400" dirty="0">
                <a:latin typeface="ＭＳ Ｐゴシック" panose="020B0600070205080204" pitchFamily="50" charset="-128"/>
              </a:rPr>
              <a:t>＜対応＞</a:t>
            </a:r>
            <a:endParaRPr lang="en-US" altLang="ja-JP" sz="2400" dirty="0">
              <a:latin typeface="ＭＳ Ｐゴシック" panose="020B0600070205080204" pitchFamily="50" charset="-128"/>
            </a:endParaRPr>
          </a:p>
          <a:p>
            <a:r>
              <a:rPr lang="ja-JP" altLang="en-US" sz="2400" dirty="0">
                <a:latin typeface="ＭＳ Ｐゴシック" panose="020B0600070205080204" pitchFamily="50" charset="-128"/>
              </a:rPr>
              <a:t>　指導を行い，各々から始末書を徴収。</a:t>
            </a:r>
          </a:p>
        </p:txBody>
      </p:sp>
      <p:sp>
        <p:nvSpPr>
          <p:cNvPr id="2" name="スライド番号プレースホルダー 1"/>
          <p:cNvSpPr>
            <a:spLocks noGrp="1"/>
          </p:cNvSpPr>
          <p:nvPr>
            <p:ph type="sldNum" sz="quarter" idx="12"/>
          </p:nvPr>
        </p:nvSpPr>
        <p:spPr/>
        <p:txBody>
          <a:bodyPr/>
          <a:lstStyle/>
          <a:p>
            <a:pPr>
              <a:defRPr/>
            </a:pPr>
            <a:fld id="{F029EFF5-F2A7-4175-BFB1-A549EF297B63}" type="slidenum">
              <a:rPr lang="en-US" altLang="ja-JP" smtClean="0">
                <a:latin typeface="ＭＳ Ｐゴシック" panose="020B0600070205080204" pitchFamily="50" charset="-128"/>
              </a:rPr>
              <a:pPr>
                <a:defRPr/>
              </a:pPr>
              <a:t>57</a:t>
            </a:fld>
            <a:endParaRPr lang="en-US" altLang="ja-JP">
              <a:latin typeface="ＭＳ Ｐゴシック" panose="020B0600070205080204" pitchFamily="50" charset="-128"/>
            </a:endParaRPr>
          </a:p>
        </p:txBody>
      </p:sp>
      <p:sp>
        <p:nvSpPr>
          <p:cNvPr id="12" name="正方形/長方形 11"/>
          <p:cNvSpPr/>
          <p:nvPr/>
        </p:nvSpPr>
        <p:spPr>
          <a:xfrm>
            <a:off x="-12700" y="0"/>
            <a:ext cx="9144000" cy="62071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違反例 </a:t>
            </a:r>
            <a:r>
              <a:rPr lang="en-US" altLang="ja-JP"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3</a:t>
            </a:r>
            <a:endPar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endParaRPr>
          </a:p>
        </p:txBody>
      </p:sp>
    </p:spTree>
    <p:extLst>
      <p:ext uri="{BB962C8B-B14F-4D97-AF65-F5344CB8AC3E}">
        <p14:creationId xmlns:p14="http://schemas.microsoft.com/office/powerpoint/2010/main" val="1195390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07326" y="678875"/>
            <a:ext cx="3473200" cy="523192"/>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wrap="square" lIns="91409" tIns="45706" rIns="91409" bIns="45706"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a:ln>
                  <a:noFill/>
                </a:ln>
                <a:solidFill>
                  <a:prstClr val="white"/>
                </a:solidFill>
                <a:effectLst/>
                <a:uLnTx/>
                <a:uFillTx/>
                <a:latin typeface="ＭＳ Ｐゴシック" panose="020B0600070205080204" pitchFamily="50" charset="-128"/>
                <a:cs typeface="Times New Roman" pitchFamily="18" charset="0"/>
              </a:rPr>
              <a:t>麻薬不正所持</a:t>
            </a:r>
          </a:p>
        </p:txBody>
      </p:sp>
      <p:sp>
        <p:nvSpPr>
          <p:cNvPr id="10" name="テキスト ボックス 9"/>
          <p:cNvSpPr txBox="1"/>
          <p:nvPr/>
        </p:nvSpPr>
        <p:spPr>
          <a:xfrm>
            <a:off x="97733" y="1202067"/>
            <a:ext cx="8856984" cy="5447645"/>
          </a:xfrm>
          <a:prstGeom prst="rect">
            <a:avLst/>
          </a:prstGeom>
          <a:noFill/>
        </p:spPr>
        <p:txBody>
          <a:bodyPr wrap="square" rtlCol="0">
            <a:spAutoFit/>
          </a:bodyPr>
          <a:lstStyle/>
          <a:p>
            <a:r>
              <a:rPr lang="ja-JP" altLang="en-US" sz="2200" dirty="0">
                <a:latin typeface="ＭＳ Ｐゴシック" panose="020B0600070205080204" pitchFamily="50" charset="-128"/>
              </a:rPr>
              <a:t>＜経緯＞</a:t>
            </a:r>
            <a:endParaRPr lang="en-US" altLang="ja-JP" sz="2200" dirty="0">
              <a:latin typeface="ＭＳ Ｐゴシック" panose="020B0600070205080204" pitchFamily="50" charset="-128"/>
            </a:endParaRPr>
          </a:p>
          <a:p>
            <a:r>
              <a:rPr lang="ja-JP" altLang="en-US" sz="2200" dirty="0">
                <a:latin typeface="ＭＳ Ｐゴシック" panose="020B0600070205080204" pitchFamily="50" charset="-128"/>
              </a:rPr>
              <a:t>　麻薬施用者が１名の診療所において，麻薬施用者免許を取得していた医師が異動した。当該診療所は麻薬業務所でなくなったため，所有している麻薬を</a:t>
            </a:r>
            <a:r>
              <a:rPr lang="en-US" altLang="ja-JP" sz="2200" dirty="0">
                <a:latin typeface="ＭＳ Ｐゴシック" panose="020B0600070205080204" pitchFamily="50" charset="-128"/>
              </a:rPr>
              <a:t>50</a:t>
            </a:r>
            <a:r>
              <a:rPr lang="ja-JP" altLang="en-US" sz="2200" dirty="0">
                <a:latin typeface="ＭＳ Ｐゴシック" panose="020B0600070205080204" pitchFamily="50" charset="-128"/>
              </a:rPr>
              <a:t>日以内に譲渡，廃棄等しなければならないところ，</a:t>
            </a:r>
            <a:r>
              <a:rPr lang="en-US" altLang="ja-JP" sz="2200" dirty="0"/>
              <a:t>50</a:t>
            </a:r>
            <a:r>
              <a:rPr lang="ja-JP" altLang="en-US" sz="2200" dirty="0"/>
              <a:t>日を超えて所持していた。</a:t>
            </a:r>
            <a:endParaRPr lang="en-US" altLang="ja-JP" sz="2200" dirty="0"/>
          </a:p>
          <a:p>
            <a:endParaRPr lang="en-US" altLang="ja-JP" sz="2200" dirty="0">
              <a:solidFill>
                <a:srgbClr val="FF0000"/>
              </a:solidFill>
              <a:latin typeface="ＭＳ Ｐゴシック" panose="020B0600070205080204" pitchFamily="50" charset="-128"/>
            </a:endParaRPr>
          </a:p>
          <a:p>
            <a:r>
              <a:rPr lang="ja-JP" altLang="en-US" sz="1600" dirty="0">
                <a:latin typeface="ＭＳ Ｐゴシック" panose="020B0600070205080204" pitchFamily="50" charset="-128"/>
              </a:rPr>
              <a:t>第三十六条　麻薬診療施設の開設者は、麻薬診療施設が麻薬診療施設でなく</a:t>
            </a:r>
            <a:r>
              <a:rPr lang="ja-JP" altLang="en-US" sz="1600" dirty="0" err="1">
                <a:latin typeface="ＭＳ Ｐゴシック" panose="020B0600070205080204" pitchFamily="50" charset="-128"/>
              </a:rPr>
              <a:t>なつた</a:t>
            </a:r>
            <a:r>
              <a:rPr lang="ja-JP" altLang="en-US" sz="1600" dirty="0">
                <a:latin typeface="ＭＳ Ｐゴシック" panose="020B0600070205080204" pitchFamily="50" charset="-128"/>
              </a:rPr>
              <a:t>ときは、十五日以内に、麻薬診療施設の開設者にあつては都道府県知事に、現に所有する麻薬の品名及び数量を届け出なければならない。</a:t>
            </a:r>
            <a:endParaRPr lang="en-US" altLang="ja-JP" sz="1600" dirty="0">
              <a:latin typeface="ＭＳ Ｐゴシック" panose="020B0600070205080204" pitchFamily="50" charset="-128"/>
            </a:endParaRPr>
          </a:p>
          <a:p>
            <a:r>
              <a:rPr lang="ja-JP" altLang="en-US" sz="1600" dirty="0">
                <a:latin typeface="ＭＳ Ｐゴシック" panose="020B0600070205080204" pitchFamily="50" charset="-128"/>
              </a:rPr>
              <a:t>２　前項の規定により届け出なければならない者については、これらの者が届出事由の生じた日から</a:t>
            </a:r>
            <a:r>
              <a:rPr lang="ja-JP" altLang="en-US" sz="1600" dirty="0">
                <a:solidFill>
                  <a:srgbClr val="FF0000"/>
                </a:solidFill>
                <a:latin typeface="ＭＳ Ｐゴシック" panose="020B0600070205080204" pitchFamily="50" charset="-128"/>
              </a:rPr>
              <a:t>五十日以内に</a:t>
            </a:r>
            <a:r>
              <a:rPr lang="ja-JP" altLang="en-US" sz="1600" dirty="0">
                <a:latin typeface="ＭＳ Ｐゴシック" panose="020B0600070205080204" pitchFamily="50" charset="-128"/>
              </a:rPr>
              <a:t>、同項の麻薬を麻薬営業者、麻薬診療施設の開設者又は麻薬研究施設の設置者に譲り渡す場合に限り、その譲渡し及び譲受けについては、第十二条第一項、第二十四条第一項及び第二十六条第三項の規定を適用せず、また、これらの者の前項の麻薬の所持については、同期間に限り、第十二条第一項及び第二十八条第一項の規定を適用しない。</a:t>
            </a:r>
            <a:endParaRPr lang="en-US" altLang="ja-JP" sz="2400" u="sng" dirty="0">
              <a:latin typeface="ＭＳ Ｐゴシック" panose="020B0600070205080204" pitchFamily="50" charset="-128"/>
            </a:endParaRPr>
          </a:p>
          <a:p>
            <a:r>
              <a:rPr lang="ja-JP" altLang="en-US" sz="2200" dirty="0">
                <a:latin typeface="ＭＳ Ｐゴシック" panose="020B0600070205080204" pitchFamily="50" charset="-128"/>
              </a:rPr>
              <a:t>（麻向法 第</a:t>
            </a:r>
            <a:r>
              <a:rPr lang="en-US" altLang="ja-JP" sz="2200" dirty="0">
                <a:latin typeface="ＭＳ Ｐゴシック" panose="020B0600070205080204" pitchFamily="50" charset="-128"/>
              </a:rPr>
              <a:t>36</a:t>
            </a:r>
            <a:r>
              <a:rPr lang="ja-JP" altLang="en-US" sz="2200" dirty="0">
                <a:latin typeface="ＭＳ Ｐゴシック" panose="020B0600070205080204" pitchFamily="50" charset="-128"/>
              </a:rPr>
              <a:t>条第２項違反）</a:t>
            </a:r>
            <a:endParaRPr lang="en-US" altLang="ja-JP" sz="2200" dirty="0">
              <a:latin typeface="ＭＳ Ｐゴシック" panose="020B0600070205080204" pitchFamily="50" charset="-128"/>
            </a:endParaRPr>
          </a:p>
          <a:p>
            <a:endParaRPr lang="en-US" altLang="ja-JP" sz="2200" dirty="0">
              <a:latin typeface="ＭＳ Ｐゴシック" panose="020B0600070205080204" pitchFamily="50" charset="-128"/>
            </a:endParaRPr>
          </a:p>
          <a:p>
            <a:r>
              <a:rPr lang="ja-JP" altLang="en-US" sz="2200" dirty="0">
                <a:latin typeface="ＭＳ Ｐゴシック" panose="020B0600070205080204" pitchFamily="50" charset="-128"/>
              </a:rPr>
              <a:t>＜対応＞</a:t>
            </a:r>
            <a:endParaRPr lang="en-US" altLang="ja-JP" sz="2200" dirty="0">
              <a:latin typeface="ＭＳ Ｐゴシック" panose="020B0600070205080204" pitchFamily="50" charset="-128"/>
            </a:endParaRPr>
          </a:p>
          <a:p>
            <a:r>
              <a:rPr lang="ja-JP" altLang="en-US" sz="2200" dirty="0">
                <a:latin typeface="ＭＳ Ｐゴシック" panose="020B0600070205080204" pitchFamily="50" charset="-128"/>
              </a:rPr>
              <a:t>　指導を行い，始末書を徴収。所持していた麻薬は国庫帰属として処理。</a:t>
            </a:r>
          </a:p>
        </p:txBody>
      </p:sp>
      <p:sp>
        <p:nvSpPr>
          <p:cNvPr id="2" name="スライド番号プレースホルダー 1"/>
          <p:cNvSpPr>
            <a:spLocks noGrp="1"/>
          </p:cNvSpPr>
          <p:nvPr>
            <p:ph type="sldNum" sz="quarter" idx="12"/>
          </p:nvPr>
        </p:nvSpPr>
        <p:spPr>
          <a:xfrm>
            <a:off x="8192717" y="6284587"/>
            <a:ext cx="762000" cy="365125"/>
          </a:xfrm>
        </p:spPr>
        <p:txBody>
          <a:bodyPr/>
          <a:lstStyle/>
          <a:p>
            <a:pPr>
              <a:defRPr/>
            </a:pPr>
            <a:fld id="{F029EFF5-F2A7-4175-BFB1-A549EF297B63}" type="slidenum">
              <a:rPr lang="en-US" altLang="ja-JP" smtClean="0">
                <a:latin typeface="ＭＳ Ｐゴシック" panose="020B0600070205080204" pitchFamily="50" charset="-128"/>
              </a:rPr>
              <a:pPr>
                <a:defRPr/>
              </a:pPr>
              <a:t>58</a:t>
            </a:fld>
            <a:endParaRPr lang="en-US" altLang="ja-JP">
              <a:latin typeface="ＭＳ Ｐゴシック" panose="020B0600070205080204" pitchFamily="50" charset="-128"/>
            </a:endParaRPr>
          </a:p>
        </p:txBody>
      </p:sp>
      <p:sp>
        <p:nvSpPr>
          <p:cNvPr id="12" name="正方形/長方形 11"/>
          <p:cNvSpPr/>
          <p:nvPr/>
        </p:nvSpPr>
        <p:spPr>
          <a:xfrm>
            <a:off x="-12700" y="0"/>
            <a:ext cx="9144000" cy="62071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違反例 </a:t>
            </a:r>
            <a:r>
              <a:rPr lang="en-US" altLang="ja-JP"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4</a:t>
            </a:r>
            <a:endPar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endParaRPr>
          </a:p>
        </p:txBody>
      </p:sp>
    </p:spTree>
    <p:extLst>
      <p:ext uri="{BB962C8B-B14F-4D97-AF65-F5344CB8AC3E}">
        <p14:creationId xmlns:p14="http://schemas.microsoft.com/office/powerpoint/2010/main" val="24856716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テキスト ボックス 1">
            <a:extLst>
              <a:ext uri="{FF2B5EF4-FFF2-40B4-BE49-F238E27FC236}">
                <a16:creationId xmlns:a16="http://schemas.microsoft.com/office/drawing/2014/main" id="{00420650-E096-4040-A241-FBC7B56C9B86}"/>
              </a:ext>
            </a:extLst>
          </p:cNvPr>
          <p:cNvSpPr txBox="1">
            <a:spLocks noChangeArrowheads="1"/>
          </p:cNvSpPr>
          <p:nvPr/>
        </p:nvSpPr>
        <p:spPr bwMode="auto">
          <a:xfrm>
            <a:off x="4716463" y="1698625"/>
            <a:ext cx="1841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en-US" altLang="ja-JP" sz="3200">
              <a:latin typeface="Arial" panose="020B0604020202020204" pitchFamily="34" charset="0"/>
              <a:ea typeface="ＭＳ Ｐゴシック" panose="020B0600070205080204" pitchFamily="50" charset="-128"/>
            </a:endParaRPr>
          </a:p>
        </p:txBody>
      </p:sp>
      <p:sp>
        <p:nvSpPr>
          <p:cNvPr id="3" name="角丸四角形 2">
            <a:extLst>
              <a:ext uri="{FF2B5EF4-FFF2-40B4-BE49-F238E27FC236}">
                <a16:creationId xmlns:a16="http://schemas.microsoft.com/office/drawing/2014/main" id="{4FD64E95-F9F0-439A-BC6E-D38DFC3B6E6E}"/>
              </a:ext>
            </a:extLst>
          </p:cNvPr>
          <p:cNvSpPr/>
          <p:nvPr/>
        </p:nvSpPr>
        <p:spPr>
          <a:xfrm>
            <a:off x="4900613" y="917751"/>
            <a:ext cx="4104456" cy="998712"/>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400" b="1" dirty="0">
                <a:solidFill>
                  <a:srgbClr val="FF0000"/>
                </a:solidFill>
                <a:latin typeface="+mj-ea"/>
                <a:ea typeface="+mj-ea"/>
              </a:rPr>
              <a:t>破損・・・落下等</a:t>
            </a:r>
            <a:endParaRPr lang="en-US" altLang="ja-JP" sz="2400" dirty="0">
              <a:solidFill>
                <a:schemeClr val="tx1"/>
              </a:solidFill>
              <a:latin typeface="+mj-ea"/>
              <a:ea typeface="+mj-ea"/>
            </a:endParaRPr>
          </a:p>
          <a:p>
            <a:pPr eaLnBrk="1" hangingPunct="1">
              <a:defRPr/>
            </a:pPr>
            <a:r>
              <a:rPr lang="ja-JP" altLang="en-US" sz="2400" dirty="0">
                <a:solidFill>
                  <a:schemeClr val="tx1"/>
                </a:solidFill>
                <a:latin typeface="+mj-ea"/>
                <a:ea typeface="+mj-ea"/>
              </a:rPr>
              <a:t>手術室，薬局等で発生</a:t>
            </a:r>
          </a:p>
        </p:txBody>
      </p:sp>
      <p:sp>
        <p:nvSpPr>
          <p:cNvPr id="8" name="角丸四角形 7">
            <a:extLst>
              <a:ext uri="{FF2B5EF4-FFF2-40B4-BE49-F238E27FC236}">
                <a16:creationId xmlns:a16="http://schemas.microsoft.com/office/drawing/2014/main" id="{CD4182C5-68E6-4E00-AF0A-1A90A004B3C9}"/>
              </a:ext>
            </a:extLst>
          </p:cNvPr>
          <p:cNvSpPr/>
          <p:nvPr/>
        </p:nvSpPr>
        <p:spPr>
          <a:xfrm>
            <a:off x="4900613" y="3135175"/>
            <a:ext cx="4104456" cy="792087"/>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400" b="1" dirty="0">
                <a:solidFill>
                  <a:srgbClr val="FF0000"/>
                </a:solidFill>
                <a:latin typeface="+mj-ea"/>
                <a:ea typeface="+mj-ea"/>
              </a:rPr>
              <a:t>所在不明・・・紛失等</a:t>
            </a:r>
          </a:p>
        </p:txBody>
      </p:sp>
      <p:sp>
        <p:nvSpPr>
          <p:cNvPr id="9" name="角丸四角形 8">
            <a:extLst>
              <a:ext uri="{FF2B5EF4-FFF2-40B4-BE49-F238E27FC236}">
                <a16:creationId xmlns:a16="http://schemas.microsoft.com/office/drawing/2014/main" id="{151D20B5-896D-4BD6-ADF9-61A07F351B72}"/>
              </a:ext>
            </a:extLst>
          </p:cNvPr>
          <p:cNvSpPr/>
          <p:nvPr/>
        </p:nvSpPr>
        <p:spPr>
          <a:xfrm>
            <a:off x="4900613" y="2021455"/>
            <a:ext cx="4104456" cy="1008728"/>
          </a:xfrm>
          <a:prstGeom prst="round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400" b="1" dirty="0">
                <a:solidFill>
                  <a:srgbClr val="FF0000"/>
                </a:solidFill>
                <a:latin typeface="+mj-ea"/>
                <a:ea typeface="+mj-ea"/>
              </a:rPr>
              <a:t>流失・・・点滴漏れ等</a:t>
            </a:r>
            <a:endParaRPr lang="en-US" altLang="ja-JP" sz="2400" dirty="0">
              <a:solidFill>
                <a:schemeClr val="tx1"/>
              </a:solidFill>
              <a:latin typeface="+mj-ea"/>
              <a:ea typeface="+mj-ea"/>
            </a:endParaRPr>
          </a:p>
          <a:p>
            <a:pPr eaLnBrk="1" hangingPunct="1">
              <a:defRPr/>
            </a:pPr>
            <a:r>
              <a:rPr lang="ja-JP" altLang="en-US" sz="2400" dirty="0">
                <a:solidFill>
                  <a:schemeClr val="tx1"/>
                </a:solidFill>
                <a:latin typeface="+mj-ea"/>
                <a:ea typeface="+mj-ea"/>
              </a:rPr>
              <a:t>主に病棟で発生</a:t>
            </a:r>
          </a:p>
        </p:txBody>
      </p:sp>
      <p:sp>
        <p:nvSpPr>
          <p:cNvPr id="10" name="角丸四角形 9">
            <a:extLst>
              <a:ext uri="{FF2B5EF4-FFF2-40B4-BE49-F238E27FC236}">
                <a16:creationId xmlns:a16="http://schemas.microsoft.com/office/drawing/2014/main" id="{A4AED8A7-28B1-497E-8B5D-F6638A37B8A2}"/>
              </a:ext>
            </a:extLst>
          </p:cNvPr>
          <p:cNvSpPr/>
          <p:nvPr/>
        </p:nvSpPr>
        <p:spPr>
          <a:xfrm>
            <a:off x="4929015" y="4029726"/>
            <a:ext cx="4104457" cy="764704"/>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400" b="1" dirty="0">
                <a:solidFill>
                  <a:srgbClr val="FF0000"/>
                </a:solidFill>
                <a:latin typeface="+mj-ea"/>
                <a:ea typeface="+mj-ea"/>
              </a:rPr>
              <a:t>その他・・・誤投与，誤廃棄等</a:t>
            </a:r>
            <a:endParaRPr lang="en-US" altLang="ja-JP" sz="2400" dirty="0">
              <a:solidFill>
                <a:schemeClr val="tx1"/>
              </a:solidFill>
              <a:latin typeface="+mj-ea"/>
              <a:ea typeface="+mj-ea"/>
            </a:endParaRPr>
          </a:p>
        </p:txBody>
      </p:sp>
      <p:sp>
        <p:nvSpPr>
          <p:cNvPr id="12" name="Text Box 12">
            <a:extLst>
              <a:ext uri="{FF2B5EF4-FFF2-40B4-BE49-F238E27FC236}">
                <a16:creationId xmlns:a16="http://schemas.microsoft.com/office/drawing/2014/main" id="{A1C7B77C-FBE0-42B8-AE2B-6CBCDCE947D0}"/>
              </a:ext>
            </a:extLst>
          </p:cNvPr>
          <p:cNvSpPr txBox="1">
            <a:spLocks noChangeArrowheads="1"/>
          </p:cNvSpPr>
          <p:nvPr/>
        </p:nvSpPr>
        <p:spPr bwMode="auto">
          <a:xfrm>
            <a:off x="776297" y="4936483"/>
            <a:ext cx="7584331" cy="461665"/>
          </a:xfrm>
          <a:prstGeom prst="rect">
            <a:avLst/>
          </a:prstGeom>
          <a:noFill/>
          <a:ln w="9525">
            <a:noFill/>
            <a:miter lim="800000"/>
            <a:headEnd/>
            <a:tailEnd/>
          </a:ln>
        </p:spPr>
        <p:txBody>
          <a:bodyPr wrap="square">
            <a:spAutoFit/>
          </a:bodyPr>
          <a:lstStyle/>
          <a:p>
            <a:pPr marL="176213" indent="-176213" algn="ctr" eaLnBrk="1" hangingPunct="1">
              <a:spcBef>
                <a:spcPct val="50000"/>
              </a:spcBef>
              <a:buClr>
                <a:srgbClr val="00CC00"/>
              </a:buClr>
              <a:buFont typeface="Wingdings" pitchFamily="2" charset="2"/>
              <a:buNone/>
              <a:defRPr/>
            </a:pPr>
            <a:r>
              <a:rPr lang="ja-JP" altLang="en-US" sz="2400" dirty="0">
                <a:solidFill>
                  <a:srgbClr val="003300"/>
                </a:solidFill>
                <a:latin typeface="+mj-ea"/>
                <a:ea typeface="+mj-ea"/>
              </a:rPr>
              <a:t>　</a:t>
            </a:r>
            <a:r>
              <a:rPr lang="ja-JP" altLang="en-US" sz="2400" u="sng" dirty="0">
                <a:solidFill>
                  <a:srgbClr val="003300"/>
                </a:solidFill>
                <a:latin typeface="+mj-ea"/>
                <a:ea typeface="+mj-ea"/>
              </a:rPr>
              <a:t>原因が明らかなもの以外は事故調査を行います。</a:t>
            </a:r>
          </a:p>
        </p:txBody>
      </p:sp>
      <p:sp>
        <p:nvSpPr>
          <p:cNvPr id="44049" name="スライド番号プレースホルダ 12">
            <a:extLst>
              <a:ext uri="{FF2B5EF4-FFF2-40B4-BE49-F238E27FC236}">
                <a16:creationId xmlns:a16="http://schemas.microsoft.com/office/drawing/2014/main" id="{81B40F85-B33D-4CBA-9127-63CFEA346FF0}"/>
              </a:ext>
            </a:extLst>
          </p:cNvPr>
          <p:cNvSpPr>
            <a:spLocks noGrp="1"/>
          </p:cNvSpPr>
          <p:nvPr>
            <p:ph type="sldNum" sz="quarter" idx="12"/>
          </p:nvPr>
        </p:nvSpPr>
        <p:spPr bwMode="auto">
          <a:xfrm>
            <a:off x="8045599" y="6301275"/>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564F6E15-C290-44E2-AB9C-9578095C6E5A}"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59</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
        <p:nvSpPr>
          <p:cNvPr id="2" name="正方形/長方形 1">
            <a:extLst>
              <a:ext uri="{FF2B5EF4-FFF2-40B4-BE49-F238E27FC236}">
                <a16:creationId xmlns:a16="http://schemas.microsoft.com/office/drawing/2014/main" id="{F9D731EC-AF8A-402A-9D0D-04567763F7C6}"/>
              </a:ext>
            </a:extLst>
          </p:cNvPr>
          <p:cNvSpPr/>
          <p:nvPr/>
        </p:nvSpPr>
        <p:spPr>
          <a:xfrm>
            <a:off x="336401" y="5477484"/>
            <a:ext cx="8039149" cy="1323439"/>
          </a:xfrm>
          <a:prstGeom prst="rect">
            <a:avLst/>
          </a:prstGeom>
        </p:spPr>
        <p:txBody>
          <a:bodyPr wrap="square">
            <a:spAutoFit/>
          </a:bodyPr>
          <a:lstStyle/>
          <a:p>
            <a:pPr eaLnBrk="1" hangingPunct="1">
              <a:defRPr/>
            </a:pPr>
            <a:r>
              <a:rPr lang="ja-JP" altLang="en-US" sz="2000" dirty="0"/>
              <a:t>Ｒ５　事故件数　</a:t>
            </a:r>
            <a:r>
              <a:rPr lang="en-US" altLang="ja-JP" sz="2000" dirty="0"/>
              <a:t>61</a:t>
            </a:r>
            <a:r>
              <a:rPr lang="ja-JP" altLang="en-US" sz="2000" dirty="0"/>
              <a:t>　　その他 ７（</a:t>
            </a:r>
            <a:r>
              <a:rPr lang="ja-JP" altLang="en-US" sz="2000" dirty="0">
                <a:latin typeface="+mj-ea"/>
              </a:rPr>
              <a:t>誤投与２，誤廃棄１，誤調剤１</a:t>
            </a:r>
            <a:r>
              <a:rPr lang="ja-JP" altLang="en-US" sz="2000" dirty="0"/>
              <a:t>，誤施用２，</a:t>
            </a:r>
            <a:endParaRPr lang="en-US" altLang="ja-JP" sz="2000" dirty="0"/>
          </a:p>
          <a:p>
            <a:pPr eaLnBrk="1" hangingPunct="1">
              <a:defRPr/>
            </a:pPr>
            <a:r>
              <a:rPr lang="ja-JP" altLang="en-US" sz="2000" dirty="0"/>
              <a:t>　　　　　　　　　　　　　　期限切れ麻薬投与１）</a:t>
            </a:r>
            <a:endParaRPr lang="en-US" altLang="ja-JP" sz="2000" dirty="0"/>
          </a:p>
          <a:p>
            <a:pPr eaLnBrk="1" hangingPunct="1">
              <a:defRPr/>
            </a:pPr>
            <a:r>
              <a:rPr lang="ja-JP" altLang="en-US" sz="2000" dirty="0"/>
              <a:t>Ｒ６　事故件数　</a:t>
            </a:r>
            <a:r>
              <a:rPr lang="en-US" altLang="ja-JP" sz="2000" b="1" dirty="0">
                <a:solidFill>
                  <a:srgbClr val="FF0000"/>
                </a:solidFill>
              </a:rPr>
              <a:t>77</a:t>
            </a:r>
            <a:r>
              <a:rPr lang="ja-JP" altLang="en-US" sz="2000" dirty="0"/>
              <a:t>　　その他</a:t>
            </a:r>
            <a:r>
              <a:rPr lang="en-US" altLang="ja-JP" sz="2000" dirty="0"/>
              <a:t>13</a:t>
            </a:r>
            <a:r>
              <a:rPr lang="ja-JP" altLang="en-US" sz="2000" dirty="0"/>
              <a:t>（</a:t>
            </a:r>
            <a:r>
              <a:rPr lang="ja-JP" altLang="en-US" sz="2000" dirty="0">
                <a:latin typeface="+mj-ea"/>
              </a:rPr>
              <a:t>誤投与３，誤廃棄４，誤調剤４</a:t>
            </a:r>
            <a:r>
              <a:rPr lang="ja-JP" altLang="en-US" sz="2000" dirty="0"/>
              <a:t>，</a:t>
            </a:r>
            <a:endParaRPr lang="en-US" altLang="ja-JP" sz="2000" dirty="0"/>
          </a:p>
          <a:p>
            <a:pPr eaLnBrk="1" hangingPunct="1">
              <a:defRPr/>
            </a:pPr>
            <a:r>
              <a:rPr lang="ja-JP" altLang="en-US" sz="2000" dirty="0"/>
              <a:t>　　　　　　　　　　　　　　期限切れ麻薬投与２）</a:t>
            </a:r>
            <a:endParaRPr lang="en-US" altLang="ja-JP" sz="2000" dirty="0"/>
          </a:p>
        </p:txBody>
      </p:sp>
      <p:graphicFrame>
        <p:nvGraphicFramePr>
          <p:cNvPr id="44052" name="グラフ 12">
            <a:extLst>
              <a:ext uri="{FF2B5EF4-FFF2-40B4-BE49-F238E27FC236}">
                <a16:creationId xmlns:a16="http://schemas.microsoft.com/office/drawing/2014/main" id="{A853EBCA-C050-4B03-ADB9-B042695CDD69}"/>
              </a:ext>
            </a:extLst>
          </p:cNvPr>
          <p:cNvGraphicFramePr>
            <a:graphicFrameLocks/>
          </p:cNvGraphicFramePr>
          <p:nvPr>
            <p:extLst>
              <p:ext uri="{D42A27DB-BD31-4B8C-83A1-F6EECF244321}">
                <p14:modId xmlns:p14="http://schemas.microsoft.com/office/powerpoint/2010/main" val="3162614973"/>
              </p:ext>
            </p:extLst>
          </p:nvPr>
        </p:nvGraphicFramePr>
        <p:xfrm>
          <a:off x="84904" y="900546"/>
          <a:ext cx="4703119" cy="3893885"/>
        </p:xfrm>
        <a:graphic>
          <a:graphicData uri="http://schemas.openxmlformats.org/presentationml/2006/ole">
            <mc:AlternateContent xmlns:mc="http://schemas.openxmlformats.org/markup-compatibility/2006">
              <mc:Choice xmlns:v="urn:schemas-microsoft-com:vml" Requires="v">
                <p:oleObj spid="_x0000_s44202" name="Chart" r:id="rId4" imgW="9398071" imgH="6172200" progId="Excel.Chart.8">
                  <p:embed/>
                </p:oleObj>
              </mc:Choice>
              <mc:Fallback>
                <p:oleObj name="Chart" r:id="rId4" imgW="9398071" imgH="6172200" progId="Excel.Chart.8">
                  <p:embed/>
                  <p:pic>
                    <p:nvPicPr>
                      <p:cNvPr id="0" name="グラフ 12"/>
                      <p:cNvPicPr>
                        <a:picLocks noChangeArrowheads="1"/>
                      </p:cNvPicPr>
                      <p:nvPr/>
                    </p:nvPicPr>
                    <p:blipFill>
                      <a:blip r:embed="rId5"/>
                      <a:srcRect/>
                      <a:stretch>
                        <a:fillRect/>
                      </a:stretch>
                    </p:blipFill>
                    <p:spPr bwMode="auto">
                      <a:xfrm>
                        <a:off x="84904" y="900546"/>
                        <a:ext cx="4703119" cy="3893885"/>
                      </a:xfrm>
                      <a:prstGeom prst="rect">
                        <a:avLst/>
                      </a:prstGeom>
                      <a:noFill/>
                      <a:ln>
                        <a:noFill/>
                      </a:ln>
                      <a:extLst/>
                    </p:spPr>
                  </p:pic>
                </p:oleObj>
              </mc:Fallback>
            </mc:AlternateContent>
          </a:graphicData>
        </a:graphic>
      </p:graphicFrame>
      <p:sp>
        <p:nvSpPr>
          <p:cNvPr id="44050" name="テキスト ボックス 3">
            <a:extLst>
              <a:ext uri="{FF2B5EF4-FFF2-40B4-BE49-F238E27FC236}">
                <a16:creationId xmlns:a16="http://schemas.microsoft.com/office/drawing/2014/main" id="{BD0F8B02-28A8-4A46-97A3-DC3F344B3DD4}"/>
              </a:ext>
            </a:extLst>
          </p:cNvPr>
          <p:cNvSpPr txBox="1">
            <a:spLocks noChangeArrowheads="1"/>
          </p:cNvSpPr>
          <p:nvPr/>
        </p:nvSpPr>
        <p:spPr bwMode="auto">
          <a:xfrm>
            <a:off x="61243" y="2284413"/>
            <a:ext cx="414338" cy="1200150"/>
          </a:xfrm>
          <a:prstGeom prst="rect">
            <a:avLst/>
          </a:prstGeom>
          <a:solidFill>
            <a:schemeClr val="bg1"/>
          </a:solidFill>
          <a:ln>
            <a:noFill/>
          </a:ln>
          <a:extLst/>
        </p:spPr>
        <p:txBody>
          <a:bodyPr wrap="none">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1800" dirty="0">
                <a:latin typeface="Arial" panose="020B0604020202020204" pitchFamily="34" charset="0"/>
                <a:ea typeface="ＭＳ Ｐゴシック" panose="020B0600070205080204" pitchFamily="50" charset="-128"/>
              </a:rPr>
              <a:t>事</a:t>
            </a:r>
            <a:endParaRPr lang="en-US" altLang="ja-JP" sz="1800" dirty="0">
              <a:latin typeface="Arial" panose="020B0604020202020204" pitchFamily="34" charset="0"/>
              <a:ea typeface="ＭＳ Ｐゴシック" panose="020B0600070205080204" pitchFamily="50" charset="-128"/>
            </a:endParaRPr>
          </a:p>
          <a:p>
            <a:pPr eaLnBrk="1" hangingPunct="1">
              <a:spcBef>
                <a:spcPct val="0"/>
              </a:spcBef>
              <a:buClrTx/>
              <a:buSzTx/>
              <a:buFontTx/>
              <a:buNone/>
            </a:pPr>
            <a:r>
              <a:rPr lang="ja-JP" altLang="en-US" sz="1800" dirty="0">
                <a:latin typeface="Arial" panose="020B0604020202020204" pitchFamily="34" charset="0"/>
                <a:ea typeface="ＭＳ Ｐゴシック" panose="020B0600070205080204" pitchFamily="50" charset="-128"/>
              </a:rPr>
              <a:t>故</a:t>
            </a:r>
            <a:endParaRPr lang="en-US" altLang="ja-JP" sz="1800" dirty="0">
              <a:latin typeface="Arial" panose="020B0604020202020204" pitchFamily="34" charset="0"/>
              <a:ea typeface="ＭＳ Ｐゴシック" panose="020B0600070205080204" pitchFamily="50" charset="-128"/>
            </a:endParaRPr>
          </a:p>
          <a:p>
            <a:pPr eaLnBrk="1" hangingPunct="1">
              <a:spcBef>
                <a:spcPct val="0"/>
              </a:spcBef>
              <a:buClrTx/>
              <a:buSzTx/>
              <a:buFontTx/>
              <a:buNone/>
            </a:pPr>
            <a:r>
              <a:rPr lang="ja-JP" altLang="en-US" sz="1800" dirty="0">
                <a:latin typeface="Arial" panose="020B0604020202020204" pitchFamily="34" charset="0"/>
                <a:ea typeface="ＭＳ Ｐゴシック" panose="020B0600070205080204" pitchFamily="50" charset="-128"/>
              </a:rPr>
              <a:t>件</a:t>
            </a:r>
            <a:endParaRPr lang="en-US" altLang="ja-JP" sz="1800" dirty="0">
              <a:latin typeface="Arial" panose="020B0604020202020204" pitchFamily="34" charset="0"/>
              <a:ea typeface="ＭＳ Ｐゴシック" panose="020B0600070205080204" pitchFamily="50" charset="-128"/>
            </a:endParaRPr>
          </a:p>
          <a:p>
            <a:pPr eaLnBrk="1" hangingPunct="1">
              <a:spcBef>
                <a:spcPct val="0"/>
              </a:spcBef>
              <a:buClrTx/>
              <a:buSzTx/>
              <a:buFontTx/>
              <a:buNone/>
            </a:pPr>
            <a:r>
              <a:rPr lang="ja-JP" altLang="en-US" sz="1800" dirty="0">
                <a:latin typeface="Arial" panose="020B0604020202020204" pitchFamily="34" charset="0"/>
                <a:ea typeface="ＭＳ Ｐゴシック" panose="020B0600070205080204" pitchFamily="50" charset="-128"/>
              </a:rPr>
              <a:t>数</a:t>
            </a:r>
          </a:p>
        </p:txBody>
      </p:sp>
      <p:sp>
        <p:nvSpPr>
          <p:cNvPr id="17" name="正方形/長方形 16">
            <a:extLst>
              <a:ext uri="{FF2B5EF4-FFF2-40B4-BE49-F238E27FC236}">
                <a16:creationId xmlns:a16="http://schemas.microsoft.com/office/drawing/2014/main" id="{73862DE5-130C-46F3-89CC-DA9B310130A9}"/>
              </a:ext>
            </a:extLst>
          </p:cNvPr>
          <p:cNvSpPr/>
          <p:nvPr/>
        </p:nvSpPr>
        <p:spPr>
          <a:xfrm>
            <a:off x="-12700" y="0"/>
            <a:ext cx="9144000" cy="70786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麻薬等事故届状況</a:t>
            </a:r>
          </a:p>
        </p:txBody>
      </p:sp>
      <p:sp>
        <p:nvSpPr>
          <p:cNvPr id="14" name="テキスト ボックス 13">
            <a:extLst>
              <a:ext uri="{FF2B5EF4-FFF2-40B4-BE49-F238E27FC236}">
                <a16:creationId xmlns:a16="http://schemas.microsoft.com/office/drawing/2014/main" id="{807E8982-C450-4E41-91E0-8320E6D3173C}"/>
              </a:ext>
            </a:extLst>
          </p:cNvPr>
          <p:cNvSpPr txBox="1"/>
          <p:nvPr/>
        </p:nvSpPr>
        <p:spPr>
          <a:xfrm>
            <a:off x="683568" y="2752109"/>
            <a:ext cx="576064" cy="369332"/>
          </a:xfrm>
          <a:prstGeom prst="rect">
            <a:avLst/>
          </a:prstGeom>
          <a:solidFill>
            <a:schemeClr val="bg1"/>
          </a:solidFill>
        </p:spPr>
        <p:txBody>
          <a:bodyPr wrap="square" rtlCol="0">
            <a:spAutoFit/>
          </a:bodyPr>
          <a:lstStyle/>
          <a:p>
            <a:pPr algn="ctr"/>
            <a:r>
              <a:rPr kumimoji="1" lang="en-US" altLang="ja-JP" dirty="0"/>
              <a:t>18</a:t>
            </a:r>
            <a:endParaRPr kumimoji="1" lang="ja-JP" altLang="en-US" dirty="0"/>
          </a:p>
        </p:txBody>
      </p:sp>
      <p:sp>
        <p:nvSpPr>
          <p:cNvPr id="21" name="テキスト ボックス 20">
            <a:extLst>
              <a:ext uri="{FF2B5EF4-FFF2-40B4-BE49-F238E27FC236}">
                <a16:creationId xmlns:a16="http://schemas.microsoft.com/office/drawing/2014/main" id="{6A66EAE9-DD0A-48CE-ADAB-9A9CED0AC592}"/>
              </a:ext>
            </a:extLst>
          </p:cNvPr>
          <p:cNvSpPr txBox="1"/>
          <p:nvPr/>
        </p:nvSpPr>
        <p:spPr>
          <a:xfrm>
            <a:off x="1691680" y="1367521"/>
            <a:ext cx="576064" cy="369332"/>
          </a:xfrm>
          <a:prstGeom prst="rect">
            <a:avLst/>
          </a:prstGeom>
          <a:solidFill>
            <a:schemeClr val="bg1"/>
          </a:solidFill>
        </p:spPr>
        <p:txBody>
          <a:bodyPr wrap="square" rtlCol="0">
            <a:spAutoFit/>
          </a:bodyPr>
          <a:lstStyle/>
          <a:p>
            <a:pPr algn="ctr"/>
            <a:r>
              <a:rPr kumimoji="1" lang="en-US" altLang="ja-JP" dirty="0"/>
              <a:t>37</a:t>
            </a:r>
            <a:endParaRPr kumimoji="1" lang="ja-JP" altLang="en-US" dirty="0"/>
          </a:p>
        </p:txBody>
      </p:sp>
      <p:sp>
        <p:nvSpPr>
          <p:cNvPr id="22" name="テキスト ボックス 21">
            <a:extLst>
              <a:ext uri="{FF2B5EF4-FFF2-40B4-BE49-F238E27FC236}">
                <a16:creationId xmlns:a16="http://schemas.microsoft.com/office/drawing/2014/main" id="{34E52D0F-CF3D-46B7-B796-EF358144C47F}"/>
              </a:ext>
            </a:extLst>
          </p:cNvPr>
          <p:cNvSpPr txBox="1"/>
          <p:nvPr/>
        </p:nvSpPr>
        <p:spPr>
          <a:xfrm>
            <a:off x="2771800" y="3410563"/>
            <a:ext cx="576064" cy="369332"/>
          </a:xfrm>
          <a:prstGeom prst="rect">
            <a:avLst/>
          </a:prstGeom>
          <a:solidFill>
            <a:schemeClr val="bg1"/>
          </a:solidFill>
        </p:spPr>
        <p:txBody>
          <a:bodyPr wrap="square" rtlCol="0">
            <a:spAutoFit/>
          </a:bodyPr>
          <a:lstStyle/>
          <a:p>
            <a:pPr algn="ctr"/>
            <a:r>
              <a:rPr lang="en-US" altLang="ja-JP" dirty="0"/>
              <a:t>9</a:t>
            </a:r>
            <a:endParaRPr kumimoji="1" lang="ja-JP" altLang="en-US" dirty="0"/>
          </a:p>
        </p:txBody>
      </p:sp>
      <p:sp>
        <p:nvSpPr>
          <p:cNvPr id="23" name="テキスト ボックス 22">
            <a:extLst>
              <a:ext uri="{FF2B5EF4-FFF2-40B4-BE49-F238E27FC236}">
                <a16:creationId xmlns:a16="http://schemas.microsoft.com/office/drawing/2014/main" id="{8F65E55C-F7A0-4F79-AF15-399A9FA582DB}"/>
              </a:ext>
            </a:extLst>
          </p:cNvPr>
          <p:cNvSpPr txBox="1"/>
          <p:nvPr/>
        </p:nvSpPr>
        <p:spPr>
          <a:xfrm>
            <a:off x="3779912" y="3121441"/>
            <a:ext cx="576064" cy="369332"/>
          </a:xfrm>
          <a:prstGeom prst="rect">
            <a:avLst/>
          </a:prstGeom>
          <a:solidFill>
            <a:schemeClr val="bg1"/>
          </a:solidFill>
        </p:spPr>
        <p:txBody>
          <a:bodyPr wrap="square" rtlCol="0">
            <a:spAutoFit/>
          </a:bodyPr>
          <a:lstStyle/>
          <a:p>
            <a:pPr algn="ctr"/>
            <a:r>
              <a:rPr kumimoji="1" lang="en-US" altLang="ja-JP" dirty="0"/>
              <a:t>13</a:t>
            </a:r>
            <a:endParaRPr kumimoji="1" lang="ja-JP" altLang="en-US" dirty="0"/>
          </a:p>
        </p:txBody>
      </p:sp>
      <p:sp>
        <p:nvSpPr>
          <p:cNvPr id="24" name="テキスト ボックス 23">
            <a:extLst>
              <a:ext uri="{FF2B5EF4-FFF2-40B4-BE49-F238E27FC236}">
                <a16:creationId xmlns:a16="http://schemas.microsoft.com/office/drawing/2014/main" id="{21994911-4469-4249-BA2B-E120C4EABED3}"/>
              </a:ext>
            </a:extLst>
          </p:cNvPr>
          <p:cNvSpPr txBox="1"/>
          <p:nvPr/>
        </p:nvSpPr>
        <p:spPr>
          <a:xfrm>
            <a:off x="420239" y="1047775"/>
            <a:ext cx="4032448" cy="369332"/>
          </a:xfrm>
          <a:prstGeom prst="rect">
            <a:avLst/>
          </a:prstGeom>
          <a:solidFill>
            <a:schemeClr val="bg1"/>
          </a:solidFill>
        </p:spPr>
        <p:txBody>
          <a:bodyPr wrap="square" rtlCol="0">
            <a:spAutoFit/>
          </a:bodyPr>
          <a:lstStyle/>
          <a:p>
            <a:pPr algn="ctr"/>
            <a:r>
              <a:rPr lang="ja-JP" altLang="en-US" dirty="0">
                <a:solidFill>
                  <a:srgbClr val="FF0000"/>
                </a:solidFill>
              </a:rPr>
              <a:t>令和６年（令和６年１月～令和６年</a:t>
            </a:r>
            <a:r>
              <a:rPr lang="en-US" altLang="ja-JP" dirty="0">
                <a:solidFill>
                  <a:srgbClr val="FF0000"/>
                </a:solidFill>
              </a:rPr>
              <a:t>12</a:t>
            </a:r>
            <a:r>
              <a:rPr lang="ja-JP" altLang="en-US" dirty="0">
                <a:solidFill>
                  <a:srgbClr val="FF0000"/>
                </a:solidFill>
              </a:rPr>
              <a:t>月）</a:t>
            </a:r>
            <a:endParaRPr kumimoji="1" lang="ja-JP" altLang="en-US"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番号プレースホルダー 3">
            <a:extLst>
              <a:ext uri="{FF2B5EF4-FFF2-40B4-BE49-F238E27FC236}">
                <a16:creationId xmlns:a16="http://schemas.microsoft.com/office/drawing/2014/main" id="{94AF63A8-207C-4D19-9478-7908C925012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BC9D5494-6953-4A00-8784-3BFF29CFFDFA}" type="slidenum">
              <a:rPr kumimoji="0" lang="en-US" altLang="ja-JP" smtClean="0">
                <a:solidFill>
                  <a:srgbClr val="42424F"/>
                </a:solidFill>
              </a:rPr>
              <a:pPr/>
              <a:t>6</a:t>
            </a:fld>
            <a:endParaRPr kumimoji="0" lang="en-US" altLang="ja-JP">
              <a:solidFill>
                <a:srgbClr val="42424F"/>
              </a:solidFill>
            </a:endParaRPr>
          </a:p>
        </p:txBody>
      </p:sp>
      <p:graphicFrame>
        <p:nvGraphicFramePr>
          <p:cNvPr id="5" name="Group 76">
            <a:extLst>
              <a:ext uri="{FF2B5EF4-FFF2-40B4-BE49-F238E27FC236}">
                <a16:creationId xmlns:a16="http://schemas.microsoft.com/office/drawing/2014/main" id="{C3DCC981-90E5-4C87-8AAC-187D8F51C257}"/>
              </a:ext>
            </a:extLst>
          </p:cNvPr>
          <p:cNvGraphicFramePr>
            <a:graphicFrameLocks noGrp="1"/>
          </p:cNvGraphicFramePr>
          <p:nvPr/>
        </p:nvGraphicFramePr>
        <p:xfrm>
          <a:off x="142875" y="2281238"/>
          <a:ext cx="8796338" cy="2589212"/>
        </p:xfrm>
        <a:graphic>
          <a:graphicData uri="http://schemas.openxmlformats.org/drawingml/2006/table">
            <a:tbl>
              <a:tblPr/>
              <a:tblGrid>
                <a:gridCol w="1836738">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1296987">
                  <a:extLst>
                    <a:ext uri="{9D8B030D-6E8A-4147-A177-3AD203B41FA5}">
                      <a16:colId xmlns:a16="http://schemas.microsoft.com/office/drawing/2014/main" val="20002"/>
                    </a:ext>
                  </a:extLst>
                </a:gridCol>
                <a:gridCol w="1150938">
                  <a:extLst>
                    <a:ext uri="{9D8B030D-6E8A-4147-A177-3AD203B41FA5}">
                      <a16:colId xmlns:a16="http://schemas.microsoft.com/office/drawing/2014/main" val="20003"/>
                    </a:ext>
                  </a:extLst>
                </a:gridCol>
                <a:gridCol w="1225550">
                  <a:extLst>
                    <a:ext uri="{9D8B030D-6E8A-4147-A177-3AD203B41FA5}">
                      <a16:colId xmlns:a16="http://schemas.microsoft.com/office/drawing/2014/main" val="20004"/>
                    </a:ext>
                  </a:extLst>
                </a:gridCol>
                <a:gridCol w="1223962">
                  <a:extLst>
                    <a:ext uri="{9D8B030D-6E8A-4147-A177-3AD203B41FA5}">
                      <a16:colId xmlns:a16="http://schemas.microsoft.com/office/drawing/2014/main" val="20005"/>
                    </a:ext>
                  </a:extLst>
                </a:gridCol>
                <a:gridCol w="1630363">
                  <a:extLst>
                    <a:ext uri="{9D8B030D-6E8A-4147-A177-3AD203B41FA5}">
                      <a16:colId xmlns:a16="http://schemas.microsoft.com/office/drawing/2014/main" val="20006"/>
                    </a:ext>
                  </a:extLst>
                </a:gridCol>
              </a:tblGrid>
              <a:tr h="640258">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品名</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単　　位</a:t>
                      </a:r>
                    </a:p>
                  </a:txBody>
                  <a:tcPr marT="45751" marB="45751" vert="eaVert"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前年</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10</a:t>
                      </a:r>
                      <a:r>
                        <a:rPr kumimoji="1" lang="ja-JP" altLang="en-US" sz="1800" b="1" i="0" u="none" strike="noStrike" cap="none" normalizeH="0" baseline="0">
                          <a:ln>
                            <a:noFill/>
                          </a:ln>
                          <a:solidFill>
                            <a:schemeClr val="tx1"/>
                          </a:solidFill>
                          <a:effectLst/>
                          <a:latin typeface="ＭＳ Ｐゴシック" charset="-128"/>
                          <a:ea typeface="ＭＳ Ｐゴシック" charset="-128"/>
                        </a:rPr>
                        <a:t>月</a:t>
                      </a:r>
                      <a:r>
                        <a:rPr kumimoji="1" lang="en-US" altLang="ja-JP" sz="1800" b="1" i="0" u="none" strike="noStrike" cap="none" normalizeH="0" baseline="0">
                          <a:ln>
                            <a:noFill/>
                          </a:ln>
                          <a:solidFill>
                            <a:schemeClr val="tx1"/>
                          </a:solidFill>
                          <a:effectLst/>
                          <a:latin typeface="ＭＳ Ｐゴシック" charset="-128"/>
                          <a:ea typeface="ＭＳ Ｐゴシック" charset="-128"/>
                        </a:rPr>
                        <a:t>1</a:t>
                      </a:r>
                      <a:r>
                        <a:rPr kumimoji="1" lang="ja-JP" altLang="en-US" sz="1800" b="1" i="0" u="none" strike="noStrike" cap="none" normalizeH="0" baseline="0">
                          <a:ln>
                            <a:noFill/>
                          </a:ln>
                          <a:solidFill>
                            <a:schemeClr val="tx1"/>
                          </a:solidFill>
                          <a:effectLst/>
                          <a:latin typeface="ＭＳ Ｐゴシック" charset="-128"/>
                          <a:ea typeface="ＭＳ Ｐゴシック" charset="-128"/>
                        </a:rPr>
                        <a:t>日</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在庫数量</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前年</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10</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月</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1</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日から</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本年</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9</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月</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30</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日までの</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本年</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9</a:t>
                      </a:r>
                      <a:r>
                        <a:rPr kumimoji="1" lang="ja-JP" altLang="en-US" sz="1800" b="1" i="0" u="none" strike="noStrike" cap="none" normalizeH="0" baseline="0">
                          <a:ln>
                            <a:noFill/>
                          </a:ln>
                          <a:solidFill>
                            <a:schemeClr val="tx1"/>
                          </a:solidFill>
                          <a:effectLst/>
                          <a:latin typeface="ＭＳ Ｐゴシック" charset="-128"/>
                          <a:ea typeface="ＭＳ Ｐゴシック" charset="-128"/>
                        </a:rPr>
                        <a:t>月</a:t>
                      </a:r>
                      <a:r>
                        <a:rPr kumimoji="1" lang="en-US" altLang="ja-JP" sz="1800" b="1" i="0" u="none" strike="noStrike" cap="none" normalizeH="0" baseline="0">
                          <a:ln>
                            <a:noFill/>
                          </a:ln>
                          <a:solidFill>
                            <a:schemeClr val="tx1"/>
                          </a:solidFill>
                          <a:effectLst/>
                          <a:latin typeface="ＭＳ Ｐゴシック" charset="-128"/>
                          <a:ea typeface="ＭＳ Ｐゴシック" charset="-128"/>
                        </a:rPr>
                        <a:t>30</a:t>
                      </a:r>
                      <a:r>
                        <a:rPr kumimoji="1" lang="ja-JP" altLang="en-US" sz="1800" b="1" i="0" u="none" strike="noStrike" cap="none" normalizeH="0" baseline="0">
                          <a:ln>
                            <a:noFill/>
                          </a:ln>
                          <a:solidFill>
                            <a:schemeClr val="tx1"/>
                          </a:solidFill>
                          <a:effectLst/>
                          <a:latin typeface="ＭＳ Ｐゴシック" charset="-128"/>
                          <a:ea typeface="ＭＳ Ｐゴシック" charset="-128"/>
                        </a:rPr>
                        <a:t>日</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在庫数量</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備考</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36588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受入数量</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払出数量</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1"/>
                  </a:ext>
                </a:extLst>
              </a:tr>
              <a:tr h="790743">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MS</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ｺﾝﾁﾝ錠</a:t>
                      </a:r>
                    </a:p>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60mg</a:t>
                      </a:r>
                      <a:endParaRPr kumimoji="1" lang="ja-JP" altLang="en-US" sz="1800" b="1" i="0" u="none" strike="noStrike" cap="none" normalizeH="0" baseline="0" dirty="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T</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30</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100</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95</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35</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endParaRPr kumimoji="1" lang="en-US" altLang="ja-JP"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792331">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MS</a:t>
                      </a:r>
                      <a:r>
                        <a:rPr kumimoji="1" lang="ja-JP" altLang="en-US" sz="1800" b="1" i="0" u="none" strike="noStrike" cap="none" normalizeH="0" baseline="0">
                          <a:ln>
                            <a:noFill/>
                          </a:ln>
                          <a:solidFill>
                            <a:schemeClr val="tx1"/>
                          </a:solidFill>
                          <a:effectLst/>
                          <a:latin typeface="ＭＳ Ｐゴシック" charset="-128"/>
                          <a:ea typeface="ＭＳ Ｐゴシック" charset="-128"/>
                        </a:rPr>
                        <a:t>ｺﾝﾁﾝ錠</a:t>
                      </a:r>
                    </a:p>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１</a:t>
                      </a:r>
                      <a:r>
                        <a:rPr kumimoji="1" lang="en-US" altLang="ja-JP" sz="1800" b="1" i="0" u="none" strike="noStrike" cap="none" normalizeH="0" baseline="0">
                          <a:ln>
                            <a:noFill/>
                          </a:ln>
                          <a:solidFill>
                            <a:schemeClr val="tx1"/>
                          </a:solidFill>
                          <a:effectLst/>
                          <a:latin typeface="ＭＳ Ｐゴシック" charset="-128"/>
                          <a:ea typeface="ＭＳ Ｐゴシック" charset="-128"/>
                        </a:rPr>
                        <a:t>0mg</a:t>
                      </a:r>
                      <a:endParaRPr kumimoji="1" lang="ja-JP" altLang="en-US"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T</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18</a:t>
                      </a:r>
                      <a:endParaRPr kumimoji="1" lang="ja-JP" altLang="ja-JP"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0</a:t>
                      </a:r>
                      <a:endParaRPr kumimoji="1" lang="ja-JP" altLang="ja-JP"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15</a:t>
                      </a:r>
                      <a:endParaRPr kumimoji="1" lang="ja-JP" altLang="ja-JP"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3</a:t>
                      </a:r>
                      <a:endParaRPr kumimoji="1" lang="ja-JP" altLang="ja-JP" sz="1800" b="1" i="0" u="none" strike="noStrike" cap="none" normalizeH="0" baseline="0" dirty="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endParaRPr kumimoji="1" lang="ja-JP" altLang="en-US" sz="1800" b="1" i="0" u="none" strike="noStrike" cap="none" normalizeH="0" baseline="0" dirty="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bl>
          </a:graphicData>
        </a:graphic>
      </p:graphicFrame>
      <p:sp>
        <p:nvSpPr>
          <p:cNvPr id="6" name="AutoShape 53">
            <a:extLst>
              <a:ext uri="{FF2B5EF4-FFF2-40B4-BE49-F238E27FC236}">
                <a16:creationId xmlns:a16="http://schemas.microsoft.com/office/drawing/2014/main" id="{FD8B13E3-C430-43E5-9F46-53F431F5CAA9}"/>
              </a:ext>
            </a:extLst>
          </p:cNvPr>
          <p:cNvSpPr>
            <a:spLocks noChangeArrowheads="1"/>
          </p:cNvSpPr>
          <p:nvPr/>
        </p:nvSpPr>
        <p:spPr bwMode="auto">
          <a:xfrm>
            <a:off x="395288" y="3357563"/>
            <a:ext cx="1296987" cy="1438275"/>
          </a:xfrm>
          <a:prstGeom prst="roundRect">
            <a:avLst>
              <a:gd name="adj" fmla="val 16667"/>
            </a:avLst>
          </a:prstGeom>
          <a:noFill/>
          <a:ln w="57150">
            <a:solidFill>
              <a:srgbClr val="CDD87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endParaRPr lang="ja-JP" altLang="en-US" sz="1800">
              <a:latin typeface="+mn-ea"/>
              <a:ea typeface="+mn-ea"/>
            </a:endParaRPr>
          </a:p>
        </p:txBody>
      </p:sp>
      <p:sp>
        <p:nvSpPr>
          <p:cNvPr id="7" name="AutoShape 75">
            <a:extLst>
              <a:ext uri="{FF2B5EF4-FFF2-40B4-BE49-F238E27FC236}">
                <a16:creationId xmlns:a16="http://schemas.microsoft.com/office/drawing/2014/main" id="{53F012E9-990A-4D8C-B89C-797AF9AD30A6}"/>
              </a:ext>
            </a:extLst>
          </p:cNvPr>
          <p:cNvSpPr>
            <a:spLocks noChangeArrowheads="1"/>
          </p:cNvSpPr>
          <p:nvPr/>
        </p:nvSpPr>
        <p:spPr bwMode="auto">
          <a:xfrm>
            <a:off x="142875" y="1273970"/>
            <a:ext cx="2555875" cy="647700"/>
          </a:xfrm>
          <a:prstGeom prst="roundRect">
            <a:avLst>
              <a:gd name="adj" fmla="val 16667"/>
            </a:avLst>
          </a:prstGeom>
          <a:solidFill>
            <a:srgbClr val="CDD87A"/>
          </a:solidFill>
          <a:ln>
            <a:noFill/>
          </a:ln>
          <a:extLst>
            <a:ext uri="{91240B29-F687-4F45-9708-019B960494DF}">
              <a14:hiddenLine xmlns:a14="http://schemas.microsoft.com/office/drawing/2010/main" w="76200">
                <a:solidFill>
                  <a:srgbClr val="000000"/>
                </a:solidFill>
                <a:round/>
                <a:headEnd/>
                <a:tailEnd/>
              </a14:hiddenLine>
            </a:ext>
          </a:extLst>
        </p:spPr>
        <p:txBody>
          <a:bodyPr wrap="none" anchor="t"/>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2800" dirty="0">
                <a:latin typeface="+mj-ea"/>
                <a:ea typeface="+mj-ea"/>
              </a:rPr>
              <a:t>商品名・規格</a:t>
            </a:r>
          </a:p>
        </p:txBody>
      </p:sp>
      <p:sp>
        <p:nvSpPr>
          <p:cNvPr id="8" name="Line 56">
            <a:extLst>
              <a:ext uri="{FF2B5EF4-FFF2-40B4-BE49-F238E27FC236}">
                <a16:creationId xmlns:a16="http://schemas.microsoft.com/office/drawing/2014/main" id="{2172F605-ECD7-4C61-BB3E-EE962D1C8FA1}"/>
              </a:ext>
            </a:extLst>
          </p:cNvPr>
          <p:cNvSpPr>
            <a:spLocks noChangeShapeType="1"/>
          </p:cNvSpPr>
          <p:nvPr/>
        </p:nvSpPr>
        <p:spPr bwMode="auto">
          <a:xfrm>
            <a:off x="1112118" y="1905000"/>
            <a:ext cx="3895" cy="1236663"/>
          </a:xfrm>
          <a:prstGeom prst="line">
            <a:avLst/>
          </a:prstGeom>
          <a:noFill/>
          <a:ln w="76200">
            <a:solidFill>
              <a:srgbClr val="CDD87A"/>
            </a:solidFill>
            <a:round/>
            <a:headEnd/>
            <a:tailEnd type="arrow" w="med" len="med"/>
          </a:ln>
          <a:extLst>
            <a:ext uri="{909E8E84-426E-40DD-AFC4-6F175D3DCCD1}">
              <a14:hiddenFill xmlns:a14="http://schemas.microsoft.com/office/drawing/2010/main">
                <a:noFill/>
              </a14:hiddenFill>
            </a:ext>
          </a:extLst>
        </p:spPr>
        <p:txBody>
          <a:bodyPr/>
          <a:lstStyle/>
          <a:p>
            <a:pPr>
              <a:defRPr/>
            </a:pPr>
            <a:endParaRPr lang="ja-JP" altLang="en-US">
              <a:latin typeface="+mn-ea"/>
              <a:ea typeface="+mn-ea"/>
            </a:endParaRPr>
          </a:p>
        </p:txBody>
      </p:sp>
      <p:sp>
        <p:nvSpPr>
          <p:cNvPr id="9" name="AutoShape 67">
            <a:extLst>
              <a:ext uri="{FF2B5EF4-FFF2-40B4-BE49-F238E27FC236}">
                <a16:creationId xmlns:a16="http://schemas.microsoft.com/office/drawing/2014/main" id="{FC5F3E17-1EC4-4935-B819-19BB31041227}"/>
              </a:ext>
            </a:extLst>
          </p:cNvPr>
          <p:cNvSpPr>
            <a:spLocks noChangeArrowheads="1"/>
          </p:cNvSpPr>
          <p:nvPr/>
        </p:nvSpPr>
        <p:spPr bwMode="auto">
          <a:xfrm>
            <a:off x="2555875" y="3357563"/>
            <a:ext cx="1008063" cy="1438275"/>
          </a:xfrm>
          <a:prstGeom prst="roundRect">
            <a:avLst>
              <a:gd name="adj" fmla="val 16667"/>
            </a:avLst>
          </a:prstGeom>
          <a:noFill/>
          <a:ln w="57150">
            <a:solidFill>
              <a:srgbClr val="CC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endParaRPr lang="ja-JP" altLang="en-US" sz="1800">
              <a:latin typeface="+mn-ea"/>
              <a:ea typeface="+mn-ea"/>
            </a:endParaRPr>
          </a:p>
        </p:txBody>
      </p:sp>
      <p:sp>
        <p:nvSpPr>
          <p:cNvPr id="10" name="AutoShape 68">
            <a:extLst>
              <a:ext uri="{FF2B5EF4-FFF2-40B4-BE49-F238E27FC236}">
                <a16:creationId xmlns:a16="http://schemas.microsoft.com/office/drawing/2014/main" id="{EB822E1F-7CC8-41E0-A328-4D08D8035F8A}"/>
              </a:ext>
            </a:extLst>
          </p:cNvPr>
          <p:cNvSpPr>
            <a:spLocks noChangeArrowheads="1"/>
          </p:cNvSpPr>
          <p:nvPr/>
        </p:nvSpPr>
        <p:spPr bwMode="auto">
          <a:xfrm>
            <a:off x="611188" y="5445125"/>
            <a:ext cx="4608512" cy="647700"/>
          </a:xfrm>
          <a:prstGeom prst="roundRect">
            <a:avLst>
              <a:gd name="adj" fmla="val 16667"/>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t"/>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2800" dirty="0">
                <a:latin typeface="+mj-ea"/>
                <a:ea typeface="+mj-ea"/>
              </a:rPr>
              <a:t>前年の年間届出状況を確認</a:t>
            </a:r>
          </a:p>
        </p:txBody>
      </p:sp>
      <p:sp>
        <p:nvSpPr>
          <p:cNvPr id="11" name="Line 69">
            <a:extLst>
              <a:ext uri="{FF2B5EF4-FFF2-40B4-BE49-F238E27FC236}">
                <a16:creationId xmlns:a16="http://schemas.microsoft.com/office/drawing/2014/main" id="{1207C306-E509-40F3-955C-37C6D0ABC977}"/>
              </a:ext>
            </a:extLst>
          </p:cNvPr>
          <p:cNvSpPr>
            <a:spLocks noChangeShapeType="1"/>
          </p:cNvSpPr>
          <p:nvPr/>
        </p:nvSpPr>
        <p:spPr bwMode="auto">
          <a:xfrm flipH="1">
            <a:off x="3059113" y="4868863"/>
            <a:ext cx="0" cy="504825"/>
          </a:xfrm>
          <a:prstGeom prst="line">
            <a:avLst/>
          </a:prstGeom>
          <a:noFill/>
          <a:ln w="76200">
            <a:solidFill>
              <a:srgbClr val="CCCCFF"/>
            </a:solidFill>
            <a:round/>
            <a:headEnd/>
            <a:tailEnd type="arrow" w="med" len="med"/>
          </a:ln>
          <a:extLst>
            <a:ext uri="{909E8E84-426E-40DD-AFC4-6F175D3DCCD1}">
              <a14:hiddenFill xmlns:a14="http://schemas.microsoft.com/office/drawing/2010/main">
                <a:noFill/>
              </a14:hiddenFill>
            </a:ext>
          </a:extLst>
        </p:spPr>
        <p:txBody>
          <a:bodyPr/>
          <a:lstStyle/>
          <a:p>
            <a:pPr>
              <a:defRPr/>
            </a:pPr>
            <a:endParaRPr lang="ja-JP" altLang="en-US">
              <a:latin typeface="+mn-ea"/>
              <a:ea typeface="+mn-ea"/>
            </a:endParaRPr>
          </a:p>
        </p:txBody>
      </p:sp>
      <p:sp>
        <p:nvSpPr>
          <p:cNvPr id="12" name="AutoShape 70">
            <a:extLst>
              <a:ext uri="{FF2B5EF4-FFF2-40B4-BE49-F238E27FC236}">
                <a16:creationId xmlns:a16="http://schemas.microsoft.com/office/drawing/2014/main" id="{C37A3185-7986-4289-BE24-6B076086BDD5}"/>
              </a:ext>
            </a:extLst>
          </p:cNvPr>
          <p:cNvSpPr>
            <a:spLocks noChangeArrowheads="1"/>
          </p:cNvSpPr>
          <p:nvPr/>
        </p:nvSpPr>
        <p:spPr bwMode="auto">
          <a:xfrm>
            <a:off x="3779838" y="3357563"/>
            <a:ext cx="2160587" cy="1438275"/>
          </a:xfrm>
          <a:prstGeom prst="roundRect">
            <a:avLst>
              <a:gd name="adj" fmla="val 16667"/>
            </a:avLst>
          </a:prstGeom>
          <a:noFill/>
          <a:ln w="57150">
            <a:solidFill>
              <a:srgbClr val="CC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endParaRPr lang="ja-JP" altLang="en-US" sz="1800">
              <a:latin typeface="+mn-ea"/>
              <a:ea typeface="+mn-ea"/>
            </a:endParaRPr>
          </a:p>
        </p:txBody>
      </p:sp>
      <p:sp>
        <p:nvSpPr>
          <p:cNvPr id="13" name="AutoShape 71">
            <a:extLst>
              <a:ext uri="{FF2B5EF4-FFF2-40B4-BE49-F238E27FC236}">
                <a16:creationId xmlns:a16="http://schemas.microsoft.com/office/drawing/2014/main" id="{920E0FFF-6058-436A-B6B8-B15FD599CD66}"/>
              </a:ext>
            </a:extLst>
          </p:cNvPr>
          <p:cNvSpPr>
            <a:spLocks noChangeArrowheads="1"/>
          </p:cNvSpPr>
          <p:nvPr/>
        </p:nvSpPr>
        <p:spPr bwMode="auto">
          <a:xfrm>
            <a:off x="3087688" y="823913"/>
            <a:ext cx="4321175" cy="1081087"/>
          </a:xfrm>
          <a:prstGeom prst="roundRect">
            <a:avLst>
              <a:gd name="adj" fmla="val 16667"/>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2800" dirty="0">
                <a:latin typeface="+mj-ea"/>
                <a:ea typeface="+mj-ea"/>
              </a:rPr>
              <a:t>帳簿から期間中の受入量，</a:t>
            </a:r>
          </a:p>
          <a:p>
            <a:pPr algn="ctr" eaLnBrk="1" hangingPunct="1">
              <a:spcBef>
                <a:spcPct val="0"/>
              </a:spcBef>
              <a:buFontTx/>
              <a:buNone/>
              <a:defRPr/>
            </a:pPr>
            <a:r>
              <a:rPr lang="ja-JP" altLang="en-US" sz="2800" dirty="0">
                <a:latin typeface="+mj-ea"/>
                <a:ea typeface="+mj-ea"/>
              </a:rPr>
              <a:t>払出量を集計し，記載</a:t>
            </a:r>
          </a:p>
        </p:txBody>
      </p:sp>
      <p:sp>
        <p:nvSpPr>
          <p:cNvPr id="14" name="Line 72">
            <a:extLst>
              <a:ext uri="{FF2B5EF4-FFF2-40B4-BE49-F238E27FC236}">
                <a16:creationId xmlns:a16="http://schemas.microsoft.com/office/drawing/2014/main" id="{C5E500C9-8FB3-4B94-8E92-9C1B726DAC41}"/>
              </a:ext>
            </a:extLst>
          </p:cNvPr>
          <p:cNvSpPr>
            <a:spLocks noChangeShapeType="1"/>
          </p:cNvSpPr>
          <p:nvPr/>
        </p:nvSpPr>
        <p:spPr bwMode="auto">
          <a:xfrm flipH="1" flipV="1">
            <a:off x="3779838" y="1919288"/>
            <a:ext cx="0" cy="1657350"/>
          </a:xfrm>
          <a:prstGeom prst="line">
            <a:avLst/>
          </a:prstGeom>
          <a:noFill/>
          <a:ln w="76200">
            <a:solidFill>
              <a:srgbClr val="CCCCFF"/>
            </a:solidFill>
            <a:round/>
            <a:headEnd/>
            <a:tailEnd type="arrow" w="med" len="med"/>
          </a:ln>
          <a:extLst>
            <a:ext uri="{909E8E84-426E-40DD-AFC4-6F175D3DCCD1}">
              <a14:hiddenFill xmlns:a14="http://schemas.microsoft.com/office/drawing/2010/main">
                <a:noFill/>
              </a14:hiddenFill>
            </a:ext>
          </a:extLst>
        </p:spPr>
        <p:txBody>
          <a:bodyPr/>
          <a:lstStyle/>
          <a:p>
            <a:pPr>
              <a:defRPr/>
            </a:pPr>
            <a:endParaRPr lang="ja-JP" altLang="en-US">
              <a:latin typeface="+mn-ea"/>
              <a:ea typeface="+mn-ea"/>
            </a:endParaRPr>
          </a:p>
        </p:txBody>
      </p:sp>
      <p:sp>
        <p:nvSpPr>
          <p:cNvPr id="15" name="AutoShape 73">
            <a:extLst>
              <a:ext uri="{FF2B5EF4-FFF2-40B4-BE49-F238E27FC236}">
                <a16:creationId xmlns:a16="http://schemas.microsoft.com/office/drawing/2014/main" id="{4805A106-1EBD-4D41-ADEB-C02A4F6C124D}"/>
              </a:ext>
            </a:extLst>
          </p:cNvPr>
          <p:cNvSpPr>
            <a:spLocks noChangeArrowheads="1"/>
          </p:cNvSpPr>
          <p:nvPr/>
        </p:nvSpPr>
        <p:spPr bwMode="auto">
          <a:xfrm>
            <a:off x="6300788" y="3357563"/>
            <a:ext cx="792162" cy="1438275"/>
          </a:xfrm>
          <a:prstGeom prst="roundRect">
            <a:avLst>
              <a:gd name="adj" fmla="val 16667"/>
            </a:avLst>
          </a:prstGeom>
          <a:noFill/>
          <a:ln w="57150">
            <a:solidFill>
              <a:srgbClr val="FFCC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endParaRPr lang="ja-JP" altLang="en-US" sz="1800">
              <a:latin typeface="+mn-ea"/>
              <a:ea typeface="+mn-ea"/>
            </a:endParaRPr>
          </a:p>
        </p:txBody>
      </p:sp>
      <p:sp>
        <p:nvSpPr>
          <p:cNvPr id="16" name="AutoShape 74">
            <a:extLst>
              <a:ext uri="{FF2B5EF4-FFF2-40B4-BE49-F238E27FC236}">
                <a16:creationId xmlns:a16="http://schemas.microsoft.com/office/drawing/2014/main" id="{6227DC1B-F690-4DB4-9D01-761681644D67}"/>
              </a:ext>
            </a:extLst>
          </p:cNvPr>
          <p:cNvSpPr>
            <a:spLocks noChangeArrowheads="1"/>
          </p:cNvSpPr>
          <p:nvPr/>
        </p:nvSpPr>
        <p:spPr bwMode="auto">
          <a:xfrm>
            <a:off x="5724525" y="5454650"/>
            <a:ext cx="2160588" cy="1008063"/>
          </a:xfrm>
          <a:prstGeom prst="roundRect">
            <a:avLst>
              <a:gd name="adj" fmla="val 16667"/>
            </a:avLst>
          </a:pr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2800" dirty="0">
                <a:latin typeface="+mj-ea"/>
                <a:ea typeface="+mj-ea"/>
              </a:rPr>
              <a:t>帳簿と在庫</a:t>
            </a:r>
            <a:endParaRPr lang="en-US" altLang="ja-JP" sz="2800" dirty="0">
              <a:latin typeface="+mj-ea"/>
              <a:ea typeface="+mj-ea"/>
            </a:endParaRPr>
          </a:p>
          <a:p>
            <a:pPr algn="ctr" eaLnBrk="1" hangingPunct="1">
              <a:spcBef>
                <a:spcPct val="0"/>
              </a:spcBef>
              <a:buFontTx/>
              <a:buNone/>
              <a:defRPr/>
            </a:pPr>
            <a:r>
              <a:rPr lang="ja-JP" altLang="en-US" sz="2800" dirty="0">
                <a:latin typeface="+mj-ea"/>
                <a:ea typeface="+mj-ea"/>
              </a:rPr>
              <a:t>の数を照合</a:t>
            </a:r>
          </a:p>
        </p:txBody>
      </p:sp>
      <p:sp>
        <p:nvSpPr>
          <p:cNvPr id="17" name="Line 75">
            <a:extLst>
              <a:ext uri="{FF2B5EF4-FFF2-40B4-BE49-F238E27FC236}">
                <a16:creationId xmlns:a16="http://schemas.microsoft.com/office/drawing/2014/main" id="{588797FC-9164-4659-821F-3819BDFB13C1}"/>
              </a:ext>
            </a:extLst>
          </p:cNvPr>
          <p:cNvSpPr>
            <a:spLocks noChangeShapeType="1"/>
          </p:cNvSpPr>
          <p:nvPr/>
        </p:nvSpPr>
        <p:spPr bwMode="auto">
          <a:xfrm flipH="1">
            <a:off x="6732588" y="4868863"/>
            <a:ext cx="0" cy="504825"/>
          </a:xfrm>
          <a:prstGeom prst="line">
            <a:avLst/>
          </a:prstGeom>
          <a:noFill/>
          <a:ln w="76200">
            <a:solidFill>
              <a:srgbClr val="FFCCCC"/>
            </a:solidFill>
            <a:round/>
            <a:headEnd/>
            <a:tailEnd type="arrow" w="med" len="med"/>
          </a:ln>
          <a:extLst>
            <a:ext uri="{909E8E84-426E-40DD-AFC4-6F175D3DCCD1}">
              <a14:hiddenFill xmlns:a14="http://schemas.microsoft.com/office/drawing/2010/main">
                <a:noFill/>
              </a14:hiddenFill>
            </a:ext>
          </a:extLst>
        </p:spPr>
        <p:txBody>
          <a:bodyPr/>
          <a:lstStyle/>
          <a:p>
            <a:pPr>
              <a:defRPr/>
            </a:pPr>
            <a:endParaRPr lang="ja-JP" altLang="en-US">
              <a:latin typeface="+mn-ea"/>
              <a:ea typeface="+mn-ea"/>
            </a:endParaRPr>
          </a:p>
        </p:txBody>
      </p:sp>
      <p:sp>
        <p:nvSpPr>
          <p:cNvPr id="20" name="正方形/長方形 19">
            <a:extLst>
              <a:ext uri="{FF2B5EF4-FFF2-40B4-BE49-F238E27FC236}">
                <a16:creationId xmlns:a16="http://schemas.microsoft.com/office/drawing/2014/main" id="{C39FFAB8-A50B-43A7-9B5A-AB525B37ADAF}"/>
              </a:ext>
            </a:extLst>
          </p:cNvPr>
          <p:cNvSpPr/>
          <p:nvPr/>
        </p:nvSpPr>
        <p:spPr>
          <a:xfrm>
            <a:off x="-26988" y="0"/>
            <a:ext cx="9144001" cy="699295"/>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defRPr/>
            </a:pPr>
            <a:r>
              <a:rPr lang="ja-JP" altLang="en-US" sz="3600" b="1" dirty="0">
                <a:solidFill>
                  <a:srgbClr val="FFFFFF"/>
                </a:solidFill>
                <a:latin typeface="+mj-ea"/>
                <a:ea typeface="+mj-ea"/>
                <a:cs typeface="メイリオ" pitchFamily="50" charset="-128"/>
              </a:rPr>
              <a:t>基本的な記入例</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5">
            <a:extLst>
              <a:ext uri="{FF2B5EF4-FFF2-40B4-BE49-F238E27FC236}">
                <a16:creationId xmlns:a16="http://schemas.microsoft.com/office/drawing/2014/main" id="{944A2462-D68B-4C56-818A-990AC1774CA8}"/>
              </a:ext>
            </a:extLst>
          </p:cNvPr>
          <p:cNvSpPr txBox="1">
            <a:spLocks noChangeArrowheads="1"/>
          </p:cNvSpPr>
          <p:nvPr/>
        </p:nvSpPr>
        <p:spPr bwMode="auto">
          <a:xfrm>
            <a:off x="0" y="843935"/>
            <a:ext cx="8990013" cy="4524315"/>
          </a:xfrm>
          <a:prstGeom prst="rect">
            <a:avLst/>
          </a:prstGeom>
          <a:noFill/>
          <a:ln>
            <a:noFill/>
          </a:ln>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r>
              <a:rPr lang="ja-JP" altLang="en-US" sz="2400" dirty="0">
                <a:latin typeface="+mj-ea"/>
                <a:ea typeface="+mj-ea"/>
              </a:rPr>
              <a:t>　</a:t>
            </a:r>
            <a:r>
              <a:rPr lang="ja-JP" altLang="en-US" sz="2400" b="1" u="sng" dirty="0">
                <a:solidFill>
                  <a:srgbClr val="FF0000"/>
                </a:solidFill>
                <a:latin typeface="+mj-ea"/>
                <a:ea typeface="+mj-ea"/>
              </a:rPr>
              <a:t>所在不明（紛失）</a:t>
            </a:r>
            <a:endParaRPr lang="en-US" altLang="ja-JP" sz="2400" b="1" u="sng" dirty="0">
              <a:solidFill>
                <a:srgbClr val="FF0000"/>
              </a:solidFill>
              <a:latin typeface="+mj-ea"/>
              <a:ea typeface="+mj-ea"/>
            </a:endParaRPr>
          </a:p>
          <a:p>
            <a:pPr eaLnBrk="1" hangingPunct="1">
              <a:defRPr/>
            </a:pPr>
            <a:r>
              <a:rPr lang="ja-JP" altLang="en-US" sz="2400" dirty="0">
                <a:solidFill>
                  <a:prstClr val="black"/>
                </a:solidFill>
                <a:latin typeface="+mj-ea"/>
                <a:ea typeface="+mj-ea"/>
              </a:rPr>
              <a:t>　</a:t>
            </a:r>
            <a:r>
              <a:rPr lang="ja-JP" altLang="en-US" sz="2400" b="1" dirty="0">
                <a:solidFill>
                  <a:prstClr val="black"/>
                </a:solidFill>
                <a:latin typeface="+mj-ea"/>
                <a:ea typeface="+mj-ea"/>
              </a:rPr>
              <a:t>１）フェンタニル注射液</a:t>
            </a:r>
            <a:r>
              <a:rPr lang="en-US" altLang="ja-JP" sz="2400" b="1" dirty="0">
                <a:solidFill>
                  <a:prstClr val="black"/>
                </a:solidFill>
                <a:latin typeface="+mj-ea"/>
                <a:ea typeface="+mj-ea"/>
              </a:rPr>
              <a:t>+</a:t>
            </a:r>
            <a:r>
              <a:rPr lang="ja-JP" altLang="en-US" sz="2400" b="1" dirty="0">
                <a:solidFill>
                  <a:prstClr val="black"/>
                </a:solidFill>
                <a:latin typeface="+mj-ea"/>
                <a:ea typeface="+mj-ea"/>
              </a:rPr>
              <a:t>生理食塩水の施用残液が麻薬管理者に返</a:t>
            </a:r>
            <a:endParaRPr lang="en-US" altLang="ja-JP" sz="2400" b="1" dirty="0">
              <a:solidFill>
                <a:prstClr val="black"/>
              </a:solidFill>
              <a:latin typeface="+mj-ea"/>
              <a:ea typeface="+mj-ea"/>
            </a:endParaRPr>
          </a:p>
          <a:p>
            <a:pPr eaLnBrk="1" hangingPunct="1">
              <a:defRPr/>
            </a:pPr>
            <a:r>
              <a:rPr lang="ja-JP" altLang="en-US" sz="2400" b="1" dirty="0">
                <a:solidFill>
                  <a:prstClr val="black"/>
                </a:solidFill>
                <a:latin typeface="+mj-ea"/>
                <a:ea typeface="+mj-ea"/>
              </a:rPr>
              <a:t>　　却がなく，病棟に確認したところ，紛失が発覚した。　</a:t>
            </a:r>
            <a:endParaRPr lang="en-US" altLang="ja-JP" sz="2400" b="1" dirty="0">
              <a:solidFill>
                <a:prstClr val="black"/>
              </a:solidFill>
              <a:latin typeface="+mj-ea"/>
              <a:ea typeface="+mj-ea"/>
            </a:endParaRPr>
          </a:p>
          <a:p>
            <a:pPr eaLnBrk="1" hangingPunct="1">
              <a:defRPr/>
            </a:pPr>
            <a:r>
              <a:rPr lang="ja-JP" altLang="en-US" sz="2400" b="1" dirty="0">
                <a:solidFill>
                  <a:prstClr val="black"/>
                </a:solidFill>
                <a:latin typeface="+mj-ea"/>
                <a:ea typeface="+mj-ea"/>
              </a:rPr>
              <a:t>　　 （病棟スタッフは，通常の医薬品と同じ取り扱いで廃棄した可能</a:t>
            </a:r>
            <a:endParaRPr lang="en-US" altLang="ja-JP" sz="2400" b="1" dirty="0">
              <a:solidFill>
                <a:prstClr val="black"/>
              </a:solidFill>
              <a:latin typeface="+mj-ea"/>
              <a:ea typeface="+mj-ea"/>
            </a:endParaRPr>
          </a:p>
          <a:p>
            <a:pPr eaLnBrk="1" hangingPunct="1">
              <a:defRPr/>
            </a:pPr>
            <a:r>
              <a:rPr lang="ja-JP" altLang="en-US" sz="2400" b="1" dirty="0">
                <a:solidFill>
                  <a:prstClr val="black"/>
                </a:solidFill>
                <a:latin typeface="+mj-ea"/>
                <a:ea typeface="+mj-ea"/>
              </a:rPr>
              <a:t>　　　性がある。また，外見から麻薬が含まれていると判別できない状</a:t>
            </a:r>
            <a:endParaRPr lang="en-US" altLang="ja-JP" sz="2400" b="1" dirty="0">
              <a:solidFill>
                <a:prstClr val="black"/>
              </a:solidFill>
              <a:latin typeface="+mj-ea"/>
              <a:ea typeface="+mj-ea"/>
            </a:endParaRPr>
          </a:p>
          <a:p>
            <a:pPr eaLnBrk="1" hangingPunct="1">
              <a:defRPr/>
            </a:pPr>
            <a:r>
              <a:rPr lang="ja-JP" altLang="en-US" sz="2400" b="1" dirty="0">
                <a:solidFill>
                  <a:prstClr val="black"/>
                </a:solidFill>
                <a:latin typeface="+mj-ea"/>
                <a:ea typeface="+mj-ea"/>
              </a:rPr>
              <a:t>　　　態で保管していた。）</a:t>
            </a:r>
            <a:endParaRPr lang="en-US" altLang="ja-JP" sz="2400" b="1" dirty="0">
              <a:solidFill>
                <a:prstClr val="black"/>
              </a:solidFill>
              <a:latin typeface="+mj-ea"/>
              <a:ea typeface="+mj-ea"/>
            </a:endParaRPr>
          </a:p>
          <a:p>
            <a:pPr eaLnBrk="1" hangingPunct="1">
              <a:defRPr/>
            </a:pPr>
            <a:r>
              <a:rPr lang="ja-JP" altLang="en-US" sz="2400" b="1" dirty="0">
                <a:solidFill>
                  <a:prstClr val="black"/>
                </a:solidFill>
                <a:latin typeface="+mj-ea"/>
                <a:ea typeface="+mj-ea"/>
              </a:rPr>
              <a:t>　２）入院患者にフェントステープ４</a:t>
            </a:r>
            <a:r>
              <a:rPr lang="en-US" altLang="ja-JP" sz="2400" b="1" dirty="0">
                <a:solidFill>
                  <a:prstClr val="black"/>
                </a:solidFill>
                <a:latin typeface="+mj-ea"/>
                <a:ea typeface="+mj-ea"/>
              </a:rPr>
              <a:t>mg</a:t>
            </a:r>
            <a:r>
              <a:rPr lang="ja-JP" altLang="en-US" sz="2400" b="1" dirty="0" err="1">
                <a:solidFill>
                  <a:prstClr val="black"/>
                </a:solidFill>
                <a:latin typeface="+mj-ea"/>
                <a:ea typeface="+mj-ea"/>
              </a:rPr>
              <a:t>を貼</a:t>
            </a:r>
            <a:r>
              <a:rPr lang="ja-JP" altLang="en-US" sz="2400" b="1" dirty="0">
                <a:solidFill>
                  <a:prstClr val="black"/>
                </a:solidFill>
                <a:latin typeface="+mj-ea"/>
                <a:ea typeface="+mj-ea"/>
              </a:rPr>
              <a:t>付したが，７時間後確認し</a:t>
            </a:r>
            <a:endParaRPr lang="en-US" altLang="ja-JP" sz="2400" b="1" dirty="0">
              <a:solidFill>
                <a:prstClr val="black"/>
              </a:solidFill>
              <a:latin typeface="+mj-ea"/>
              <a:ea typeface="+mj-ea"/>
            </a:endParaRPr>
          </a:p>
          <a:p>
            <a:pPr eaLnBrk="1" hangingPunct="1">
              <a:defRPr/>
            </a:pPr>
            <a:r>
              <a:rPr lang="ja-JP" altLang="en-US" sz="2400" b="1" dirty="0">
                <a:solidFill>
                  <a:prstClr val="black"/>
                </a:solidFill>
                <a:latin typeface="+mj-ea"/>
                <a:ea typeface="+mj-ea"/>
              </a:rPr>
              <a:t>　　たところ，貼付されていないことに気づいた。（ベッド周辺，寝衣や</a:t>
            </a:r>
            <a:endParaRPr lang="en-US" altLang="ja-JP" sz="2400" b="1" dirty="0">
              <a:solidFill>
                <a:prstClr val="black"/>
              </a:solidFill>
              <a:latin typeface="+mj-ea"/>
              <a:ea typeface="+mj-ea"/>
            </a:endParaRPr>
          </a:p>
          <a:p>
            <a:pPr eaLnBrk="1" hangingPunct="1">
              <a:defRPr/>
            </a:pPr>
            <a:r>
              <a:rPr lang="ja-JP" altLang="en-US" sz="2400" b="1" dirty="0">
                <a:solidFill>
                  <a:prstClr val="black"/>
                </a:solidFill>
                <a:latin typeface="+mj-ea"/>
                <a:ea typeface="+mj-ea"/>
              </a:rPr>
              <a:t>　　シーツ，ゴミ箱など探したが，発見に至らなかった。）</a:t>
            </a:r>
            <a:endParaRPr lang="en-US" altLang="ja-JP" sz="2400" b="1" dirty="0">
              <a:solidFill>
                <a:prstClr val="black"/>
              </a:solidFill>
              <a:latin typeface="+mj-ea"/>
              <a:ea typeface="+mj-ea"/>
            </a:endParaRPr>
          </a:p>
          <a:p>
            <a:pPr eaLnBrk="1" hangingPunct="1">
              <a:defRPr/>
            </a:pPr>
            <a:r>
              <a:rPr lang="ja-JP" altLang="en-US" sz="2400" b="1" dirty="0">
                <a:solidFill>
                  <a:srgbClr val="FF0000"/>
                </a:solidFill>
                <a:latin typeface="+mj-ea"/>
                <a:ea typeface="+mj-ea"/>
              </a:rPr>
              <a:t>　</a:t>
            </a:r>
            <a:r>
              <a:rPr lang="ja-JP" altLang="en-US" sz="2400" b="1" u="sng" dirty="0">
                <a:solidFill>
                  <a:srgbClr val="FF0000"/>
                </a:solidFill>
                <a:latin typeface="+mj-ea"/>
                <a:ea typeface="+mj-ea"/>
              </a:rPr>
              <a:t>誤投与</a:t>
            </a:r>
            <a:endParaRPr lang="en-US" altLang="ja-JP" sz="2400" b="1" u="sng" dirty="0">
              <a:solidFill>
                <a:srgbClr val="FF0000"/>
              </a:solidFill>
              <a:latin typeface="+mj-ea"/>
              <a:ea typeface="+mj-ea"/>
            </a:endParaRPr>
          </a:p>
          <a:p>
            <a:pPr eaLnBrk="1" hangingPunct="1">
              <a:defRPr/>
            </a:pPr>
            <a:r>
              <a:rPr lang="ja-JP" altLang="en-US" sz="2400" b="1" dirty="0">
                <a:solidFill>
                  <a:prstClr val="black"/>
                </a:solidFill>
                <a:latin typeface="+mj-ea"/>
                <a:ea typeface="+mj-ea"/>
              </a:rPr>
              <a:t>　１）入院患者</a:t>
            </a:r>
            <a:r>
              <a:rPr lang="en-US" altLang="ja-JP" sz="2400" b="1" dirty="0">
                <a:solidFill>
                  <a:prstClr val="black"/>
                </a:solidFill>
                <a:latin typeface="+mj-ea"/>
                <a:ea typeface="+mj-ea"/>
              </a:rPr>
              <a:t>A</a:t>
            </a:r>
            <a:r>
              <a:rPr lang="ja-JP" altLang="en-US" sz="2400" b="1" dirty="0">
                <a:solidFill>
                  <a:prstClr val="black"/>
                </a:solidFill>
                <a:latin typeface="+mj-ea"/>
                <a:ea typeface="+mj-ea"/>
              </a:rPr>
              <a:t>に同姓の入院患者</a:t>
            </a:r>
            <a:r>
              <a:rPr lang="en-US" altLang="ja-JP" sz="2400" b="1" dirty="0">
                <a:solidFill>
                  <a:prstClr val="black"/>
                </a:solidFill>
                <a:latin typeface="+mj-ea"/>
                <a:ea typeface="+mj-ea"/>
              </a:rPr>
              <a:t>B</a:t>
            </a:r>
            <a:r>
              <a:rPr lang="ja-JP" altLang="en-US" sz="2400" b="1" dirty="0">
                <a:solidFill>
                  <a:prstClr val="black"/>
                </a:solidFill>
                <a:latin typeface="+mj-ea"/>
                <a:ea typeface="+mj-ea"/>
              </a:rPr>
              <a:t>の麻薬を服用させてしまった。</a:t>
            </a:r>
            <a:endParaRPr lang="en-US" altLang="ja-JP" sz="2400" b="1" dirty="0">
              <a:solidFill>
                <a:srgbClr val="FF0000"/>
              </a:solidFill>
              <a:latin typeface="+mj-ea"/>
              <a:ea typeface="+mj-ea"/>
            </a:endParaRPr>
          </a:p>
          <a:p>
            <a:pPr eaLnBrk="1" hangingPunct="1">
              <a:defRPr/>
            </a:pPr>
            <a:r>
              <a:rPr lang="ja-JP" altLang="en-US" sz="2400" b="1" dirty="0">
                <a:solidFill>
                  <a:srgbClr val="FF0000"/>
                </a:solidFill>
                <a:latin typeface="+mj-ea"/>
                <a:ea typeface="+mj-ea"/>
              </a:rPr>
              <a:t>　</a:t>
            </a:r>
            <a:endParaRPr lang="en-US" altLang="ja-JP" sz="2800" b="1" dirty="0">
              <a:latin typeface="+mj-ea"/>
              <a:ea typeface="+mj-ea"/>
            </a:endParaRPr>
          </a:p>
        </p:txBody>
      </p:sp>
      <p:sp>
        <p:nvSpPr>
          <p:cNvPr id="46084" name="スライド番号プレースホルダ 7">
            <a:extLst>
              <a:ext uri="{FF2B5EF4-FFF2-40B4-BE49-F238E27FC236}">
                <a16:creationId xmlns:a16="http://schemas.microsoft.com/office/drawing/2014/main" id="{6171B710-F0F4-47A9-881D-A59EAF1B139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DF3CC65D-99EB-4D3D-9883-C8B915776620}"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60</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
        <p:nvSpPr>
          <p:cNvPr id="9" name="Text Box 12">
            <a:extLst>
              <a:ext uri="{FF2B5EF4-FFF2-40B4-BE49-F238E27FC236}">
                <a16:creationId xmlns:a16="http://schemas.microsoft.com/office/drawing/2014/main" id="{8043BEE4-0B93-4205-8A9B-3E01274AFC95}"/>
              </a:ext>
            </a:extLst>
          </p:cNvPr>
          <p:cNvSpPr txBox="1">
            <a:spLocks noChangeArrowheads="1"/>
          </p:cNvSpPr>
          <p:nvPr/>
        </p:nvSpPr>
        <p:spPr bwMode="auto">
          <a:xfrm>
            <a:off x="210343" y="5368250"/>
            <a:ext cx="8569325" cy="922337"/>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b="1" dirty="0">
                <a:solidFill>
                  <a:srgbClr val="002060"/>
                </a:solidFill>
                <a:latin typeface="+mj-ea"/>
                <a:ea typeface="+mj-ea"/>
              </a:rPr>
              <a:t>　</a:t>
            </a:r>
            <a:r>
              <a:rPr lang="ja-JP" altLang="en-US" sz="2400" b="1" u="sng" dirty="0">
                <a:solidFill>
                  <a:srgbClr val="002060"/>
                </a:solidFill>
                <a:latin typeface="+mj-ea"/>
                <a:ea typeface="+mj-ea"/>
              </a:rPr>
              <a:t>麻薬の取扱いに関するマニュアル（手順書）を作成し，手順書に添った業務の実施と適切な麻薬の取扱いをお願いします</a:t>
            </a:r>
            <a:r>
              <a:rPr lang="ja-JP" altLang="en-US" sz="3000" b="1" u="sng" dirty="0">
                <a:solidFill>
                  <a:srgbClr val="002060"/>
                </a:solidFill>
                <a:latin typeface="+mj-ea"/>
                <a:ea typeface="+mj-ea"/>
              </a:rPr>
              <a:t>。</a:t>
            </a:r>
          </a:p>
        </p:txBody>
      </p:sp>
      <p:sp>
        <p:nvSpPr>
          <p:cNvPr id="6" name="正方形/長方形 5">
            <a:extLst>
              <a:ext uri="{FF2B5EF4-FFF2-40B4-BE49-F238E27FC236}">
                <a16:creationId xmlns:a16="http://schemas.microsoft.com/office/drawing/2014/main" id="{0CA7EAEC-33F3-4DC5-81BC-A022CA9AC5EA}"/>
              </a:ext>
            </a:extLst>
          </p:cNvPr>
          <p:cNvSpPr/>
          <p:nvPr/>
        </p:nvSpPr>
        <p:spPr>
          <a:xfrm>
            <a:off x="-12700" y="0"/>
            <a:ext cx="9144000" cy="70786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麻薬事故事例（１）</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5">
            <a:extLst>
              <a:ext uri="{FF2B5EF4-FFF2-40B4-BE49-F238E27FC236}">
                <a16:creationId xmlns:a16="http://schemas.microsoft.com/office/drawing/2014/main" id="{944A2462-D68B-4C56-818A-990AC1774CA8}"/>
              </a:ext>
            </a:extLst>
          </p:cNvPr>
          <p:cNvSpPr txBox="1">
            <a:spLocks noChangeArrowheads="1"/>
          </p:cNvSpPr>
          <p:nvPr/>
        </p:nvSpPr>
        <p:spPr bwMode="auto">
          <a:xfrm>
            <a:off x="-144524" y="848586"/>
            <a:ext cx="9433048" cy="1200329"/>
          </a:xfrm>
          <a:prstGeom prst="rect">
            <a:avLst/>
          </a:prstGeom>
          <a:noFill/>
          <a:ln>
            <a:noFill/>
          </a:ln>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r>
              <a:rPr lang="ja-JP" altLang="en-US" sz="2400" b="1" dirty="0">
                <a:solidFill>
                  <a:srgbClr val="FF0000"/>
                </a:solidFill>
                <a:latin typeface="+mj-ea"/>
                <a:ea typeface="+mj-ea"/>
              </a:rPr>
              <a:t>　　</a:t>
            </a:r>
            <a:r>
              <a:rPr lang="ja-JP" altLang="en-US" sz="2400" b="1" u="sng" dirty="0">
                <a:solidFill>
                  <a:srgbClr val="FF0000"/>
                </a:solidFill>
                <a:latin typeface="+mj-ea"/>
                <a:ea typeface="+mj-ea"/>
              </a:rPr>
              <a:t>誤廃棄</a:t>
            </a:r>
            <a:endParaRPr lang="en-US" altLang="ja-JP" sz="2400" b="1" u="sng" dirty="0">
              <a:solidFill>
                <a:srgbClr val="FF0000"/>
              </a:solidFill>
              <a:latin typeface="+mj-ea"/>
              <a:ea typeface="+mj-ea"/>
            </a:endParaRPr>
          </a:p>
          <a:p>
            <a:pPr eaLnBrk="1" hangingPunct="1">
              <a:defRPr/>
            </a:pPr>
            <a:r>
              <a:rPr lang="ja-JP" altLang="en-US" sz="2400" b="1" dirty="0">
                <a:solidFill>
                  <a:prstClr val="black"/>
                </a:solidFill>
                <a:latin typeface="+mj-ea"/>
                <a:ea typeface="+mj-ea"/>
              </a:rPr>
              <a:t>　</a:t>
            </a:r>
            <a:r>
              <a:rPr lang="ja-JP" altLang="en-US" sz="2400" dirty="0">
                <a:solidFill>
                  <a:prstClr val="black"/>
                </a:solidFill>
                <a:latin typeface="+mj-ea"/>
                <a:ea typeface="+mj-ea"/>
              </a:rPr>
              <a:t>１）期限切れの麻薬を県職員の立会なしに廃棄した。</a:t>
            </a:r>
            <a:endParaRPr lang="en-US" altLang="ja-JP" sz="2400" dirty="0">
              <a:solidFill>
                <a:prstClr val="black"/>
              </a:solidFill>
              <a:latin typeface="+mj-ea"/>
              <a:ea typeface="+mj-ea"/>
            </a:endParaRPr>
          </a:p>
          <a:p>
            <a:pPr eaLnBrk="1" hangingPunct="1">
              <a:defRPr/>
            </a:pPr>
            <a:r>
              <a:rPr lang="ja-JP" altLang="en-US" sz="2400" dirty="0">
                <a:solidFill>
                  <a:prstClr val="black"/>
                </a:solidFill>
                <a:latin typeface="+mj-ea"/>
                <a:ea typeface="+mj-ea"/>
              </a:rPr>
              <a:t>　</a:t>
            </a:r>
            <a:r>
              <a:rPr lang="ja-JP" altLang="en-US" sz="2400" dirty="0">
                <a:latin typeface="+mj-ea"/>
                <a:ea typeface="+mj-ea"/>
              </a:rPr>
              <a:t>２）バイアルを破損し，回収できたものを</a:t>
            </a:r>
            <a:r>
              <a:rPr lang="ja-JP" altLang="en-US" sz="2400" dirty="0">
                <a:solidFill>
                  <a:prstClr val="black"/>
                </a:solidFill>
                <a:latin typeface="+mj-ea"/>
                <a:ea typeface="+mj-ea"/>
              </a:rPr>
              <a:t>県職員の立会なしに廃棄した。</a:t>
            </a:r>
            <a:endParaRPr lang="ja-JP" altLang="en-US" sz="2400" dirty="0">
              <a:latin typeface="+mj-ea"/>
              <a:ea typeface="+mj-ea"/>
            </a:endParaRPr>
          </a:p>
        </p:txBody>
      </p:sp>
      <p:sp>
        <p:nvSpPr>
          <p:cNvPr id="46084" name="スライド番号プレースホルダ 7">
            <a:extLst>
              <a:ext uri="{FF2B5EF4-FFF2-40B4-BE49-F238E27FC236}">
                <a16:creationId xmlns:a16="http://schemas.microsoft.com/office/drawing/2014/main" id="{6171B710-F0F4-47A9-881D-A59EAF1B139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DF3CC65D-99EB-4D3D-9883-C8B915776620}"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61</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
        <p:nvSpPr>
          <p:cNvPr id="9" name="Text Box 12">
            <a:extLst>
              <a:ext uri="{FF2B5EF4-FFF2-40B4-BE49-F238E27FC236}">
                <a16:creationId xmlns:a16="http://schemas.microsoft.com/office/drawing/2014/main" id="{8043BEE4-0B93-4205-8A9B-3E01274AFC95}"/>
              </a:ext>
            </a:extLst>
          </p:cNvPr>
          <p:cNvSpPr txBox="1">
            <a:spLocks noChangeArrowheads="1"/>
          </p:cNvSpPr>
          <p:nvPr/>
        </p:nvSpPr>
        <p:spPr bwMode="auto">
          <a:xfrm>
            <a:off x="137328" y="5678112"/>
            <a:ext cx="8569325" cy="1200329"/>
          </a:xfrm>
          <a:prstGeom prst="rect">
            <a:avLst/>
          </a:prstGeom>
          <a:noFill/>
          <a:ln w="9525">
            <a:noFill/>
            <a:miter lim="800000"/>
            <a:headEnd/>
            <a:tailEnd/>
          </a:ln>
        </p:spPr>
        <p:txBody>
          <a:bodyPr>
            <a:spAutoFit/>
          </a:bodyPr>
          <a:lstStyle/>
          <a:p>
            <a:pPr marL="176213" indent="-176213" eaLnBrk="1" hangingPunct="1">
              <a:spcBef>
                <a:spcPct val="50000"/>
              </a:spcBef>
              <a:buClr>
                <a:srgbClr val="00CC00"/>
              </a:buClr>
              <a:buFont typeface="Wingdings" pitchFamily="2" charset="2"/>
              <a:buNone/>
              <a:defRPr/>
            </a:pPr>
            <a:r>
              <a:rPr lang="ja-JP" altLang="en-US" sz="2400" b="1" dirty="0">
                <a:solidFill>
                  <a:srgbClr val="002060"/>
                </a:solidFill>
                <a:latin typeface="+mj-ea"/>
                <a:ea typeface="+mj-ea"/>
              </a:rPr>
              <a:t>　</a:t>
            </a:r>
            <a:r>
              <a:rPr lang="ja-JP" altLang="en-US" sz="2400" b="1" u="sng" dirty="0">
                <a:solidFill>
                  <a:srgbClr val="002060"/>
                </a:solidFill>
                <a:latin typeface="+mj-ea"/>
                <a:ea typeface="+mj-ea"/>
              </a:rPr>
              <a:t>バイアル製剤の場合，調剤前・調剤中に事故が生じ，回収できたものについては，</a:t>
            </a:r>
            <a:r>
              <a:rPr lang="ja-JP" altLang="en-US" sz="2400" b="1" u="sng" dirty="0">
                <a:solidFill>
                  <a:srgbClr val="FF0000"/>
                </a:solidFill>
                <a:latin typeface="+mj-ea"/>
                <a:ea typeface="+mj-ea"/>
              </a:rPr>
              <a:t>麻薬廃棄届</a:t>
            </a:r>
            <a:r>
              <a:rPr lang="ja-JP" altLang="en-US" sz="2400" b="1" u="sng" dirty="0">
                <a:solidFill>
                  <a:srgbClr val="002060"/>
                </a:solidFill>
                <a:latin typeface="+mj-ea"/>
                <a:ea typeface="+mj-ea"/>
              </a:rPr>
              <a:t>により，県職員立会いのもと，廃棄しなければなりません。</a:t>
            </a:r>
            <a:endParaRPr lang="ja-JP" altLang="en-US" sz="3000" b="1" u="sng" dirty="0">
              <a:solidFill>
                <a:srgbClr val="002060"/>
              </a:solidFill>
              <a:latin typeface="+mj-ea"/>
              <a:ea typeface="+mj-ea"/>
            </a:endParaRPr>
          </a:p>
        </p:txBody>
      </p:sp>
      <p:grpSp>
        <p:nvGrpSpPr>
          <p:cNvPr id="15" name="グループ化 14">
            <a:extLst>
              <a:ext uri="{FF2B5EF4-FFF2-40B4-BE49-F238E27FC236}">
                <a16:creationId xmlns:a16="http://schemas.microsoft.com/office/drawing/2014/main" id="{B7C1C7E9-4E5C-4809-8FC0-5D623B3925EC}"/>
              </a:ext>
            </a:extLst>
          </p:cNvPr>
          <p:cNvGrpSpPr/>
          <p:nvPr/>
        </p:nvGrpSpPr>
        <p:grpSpPr>
          <a:xfrm>
            <a:off x="457200" y="2774775"/>
            <a:ext cx="8229600" cy="654225"/>
            <a:chOff x="428625" y="3422847"/>
            <a:chExt cx="8229600" cy="654225"/>
          </a:xfrm>
        </p:grpSpPr>
        <p:sp>
          <p:nvSpPr>
            <p:cNvPr id="3" name="正方形/長方形 2">
              <a:extLst>
                <a:ext uri="{FF2B5EF4-FFF2-40B4-BE49-F238E27FC236}">
                  <a16:creationId xmlns:a16="http://schemas.microsoft.com/office/drawing/2014/main" id="{52D4CDBB-6C8D-4617-9F1D-35369913463F}"/>
                </a:ext>
              </a:extLst>
            </p:cNvPr>
            <p:cNvSpPr/>
            <p:nvPr/>
          </p:nvSpPr>
          <p:spPr>
            <a:xfrm>
              <a:off x="428625" y="3429000"/>
              <a:ext cx="2729061"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j-ea"/>
                  <a:ea typeface="+mj-ea"/>
                </a:rPr>
                <a:t>調剤前の事故</a:t>
              </a:r>
              <a:endParaRPr lang="en-US" altLang="ja-JP" dirty="0">
                <a:solidFill>
                  <a:schemeClr val="tx1"/>
                </a:solidFill>
                <a:latin typeface="+mj-ea"/>
                <a:ea typeface="+mj-ea"/>
              </a:endParaRPr>
            </a:p>
            <a:p>
              <a:pPr algn="ctr"/>
              <a:r>
                <a:rPr kumimoji="1" lang="ja-JP" altLang="en-US" dirty="0">
                  <a:solidFill>
                    <a:schemeClr val="tx1"/>
                  </a:solidFill>
                  <a:latin typeface="+mj-ea"/>
                  <a:ea typeface="+mj-ea"/>
                </a:rPr>
                <a:t>（滅失・盗取・所在不明等）</a:t>
              </a:r>
            </a:p>
          </p:txBody>
        </p:sp>
        <p:sp>
          <p:nvSpPr>
            <p:cNvPr id="10" name="正方形/長方形 9">
              <a:extLst>
                <a:ext uri="{FF2B5EF4-FFF2-40B4-BE49-F238E27FC236}">
                  <a16:creationId xmlns:a16="http://schemas.microsoft.com/office/drawing/2014/main" id="{2465BC62-B9BF-467A-BD2F-270C1DB19531}"/>
                </a:ext>
              </a:extLst>
            </p:cNvPr>
            <p:cNvSpPr/>
            <p:nvPr/>
          </p:nvSpPr>
          <p:spPr>
            <a:xfrm>
              <a:off x="5929164" y="3422847"/>
              <a:ext cx="2729061"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j-ea"/>
                  <a:ea typeface="+mj-ea"/>
                </a:rPr>
                <a:t>麻薬事故届</a:t>
              </a:r>
              <a:endParaRPr lang="en-US" altLang="ja-JP" dirty="0">
                <a:solidFill>
                  <a:schemeClr val="tx1"/>
                </a:solidFill>
                <a:latin typeface="+mj-ea"/>
                <a:ea typeface="+mj-ea"/>
              </a:endParaRPr>
            </a:p>
            <a:p>
              <a:pPr algn="ctr"/>
              <a:r>
                <a:rPr kumimoji="1" lang="ja-JP" altLang="en-US" dirty="0">
                  <a:solidFill>
                    <a:schemeClr val="tx1"/>
                  </a:solidFill>
                  <a:latin typeface="+mj-ea"/>
                  <a:ea typeface="+mj-ea"/>
                </a:rPr>
                <a:t>（麻薬廃棄届不要）</a:t>
              </a:r>
            </a:p>
          </p:txBody>
        </p:sp>
        <p:cxnSp>
          <p:nvCxnSpPr>
            <p:cNvPr id="11" name="直線コネクタ 10">
              <a:extLst>
                <a:ext uri="{FF2B5EF4-FFF2-40B4-BE49-F238E27FC236}">
                  <a16:creationId xmlns:a16="http://schemas.microsoft.com/office/drawing/2014/main" id="{1D788A7C-59AF-4C2E-8F26-E259712EAB0B}"/>
                </a:ext>
              </a:extLst>
            </p:cNvPr>
            <p:cNvCxnSpPr>
              <a:cxnSpLocks/>
              <a:stCxn id="3" idx="3"/>
              <a:endCxn id="10" idx="1"/>
            </p:cNvCxnSpPr>
            <p:nvPr/>
          </p:nvCxnSpPr>
          <p:spPr>
            <a:xfrm flipV="1">
              <a:off x="3157686" y="3753036"/>
              <a:ext cx="2771478" cy="6153"/>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8" name="AutoShape 5">
            <a:extLst>
              <a:ext uri="{FF2B5EF4-FFF2-40B4-BE49-F238E27FC236}">
                <a16:creationId xmlns:a16="http://schemas.microsoft.com/office/drawing/2014/main" id="{15245465-69A9-44AB-9C0A-C31BFABE73AC}"/>
              </a:ext>
            </a:extLst>
          </p:cNvPr>
          <p:cNvSpPr>
            <a:spLocks noChangeArrowheads="1"/>
          </p:cNvSpPr>
          <p:nvPr/>
        </p:nvSpPr>
        <p:spPr bwMode="auto">
          <a:xfrm>
            <a:off x="439663" y="2262328"/>
            <a:ext cx="3240360" cy="448830"/>
          </a:xfrm>
          <a:prstGeom prst="roundRect">
            <a:avLst>
              <a:gd name="adj" fmla="val 16667"/>
            </a:avLst>
          </a:prstGeom>
          <a:solidFill>
            <a:srgbClr val="0070C0"/>
          </a:solidFill>
          <a:ln w="9525">
            <a:noFill/>
            <a:round/>
            <a:headEnd/>
            <a:tailEnd/>
          </a:ln>
          <a:effectLst>
            <a:outerShdw blurRad="50800" dist="38100" dir="2700000" algn="tl" rotWithShape="0">
              <a:prstClr val="black">
                <a:alpha val="40000"/>
              </a:prstClr>
            </a:outerShdw>
          </a:effectLst>
        </p:spPr>
        <p:txBody>
          <a:bodyPr wrap="none" anchor="ctr"/>
          <a:lstStyle/>
          <a:p>
            <a:pPr>
              <a:defRPr/>
            </a:pPr>
            <a:r>
              <a:rPr lang="ja-JP" altLang="en-US" sz="2800" dirty="0">
                <a:solidFill>
                  <a:schemeClr val="bg1"/>
                </a:solidFill>
                <a:latin typeface="+mj-ea"/>
                <a:ea typeface="+mj-ea"/>
              </a:rPr>
              <a:t>アンプル製剤の場合</a:t>
            </a:r>
            <a:endParaRPr lang="en-US" altLang="ja-JP" sz="2800" dirty="0">
              <a:solidFill>
                <a:schemeClr val="bg1"/>
              </a:solidFill>
              <a:latin typeface="+mj-ea"/>
              <a:ea typeface="+mj-ea"/>
            </a:endParaRPr>
          </a:p>
        </p:txBody>
      </p:sp>
      <p:sp>
        <p:nvSpPr>
          <p:cNvPr id="21" name="AutoShape 5">
            <a:extLst>
              <a:ext uri="{FF2B5EF4-FFF2-40B4-BE49-F238E27FC236}">
                <a16:creationId xmlns:a16="http://schemas.microsoft.com/office/drawing/2014/main" id="{94284549-6AF9-4504-8800-8C5FAF867443}"/>
              </a:ext>
            </a:extLst>
          </p:cNvPr>
          <p:cNvSpPr>
            <a:spLocks noChangeArrowheads="1"/>
          </p:cNvSpPr>
          <p:nvPr/>
        </p:nvSpPr>
        <p:spPr bwMode="auto">
          <a:xfrm>
            <a:off x="432792" y="3565839"/>
            <a:ext cx="3240360" cy="448830"/>
          </a:xfrm>
          <a:prstGeom prst="roundRect">
            <a:avLst>
              <a:gd name="adj" fmla="val 16667"/>
            </a:avLst>
          </a:prstGeom>
          <a:solidFill>
            <a:srgbClr val="FF9966"/>
          </a:solidFill>
          <a:ln w="9525">
            <a:noFill/>
            <a:round/>
            <a:headEnd/>
            <a:tailEnd/>
          </a:ln>
          <a:effectLst>
            <a:outerShdw blurRad="50800" dist="38100" dir="2700000" algn="tl" rotWithShape="0">
              <a:prstClr val="black">
                <a:alpha val="40000"/>
              </a:prstClr>
            </a:outerShdw>
          </a:effectLst>
        </p:spPr>
        <p:txBody>
          <a:bodyPr wrap="none" anchor="ctr"/>
          <a:lstStyle/>
          <a:p>
            <a:pPr>
              <a:defRPr/>
            </a:pPr>
            <a:r>
              <a:rPr lang="ja-JP" altLang="en-US" sz="2800" dirty="0">
                <a:solidFill>
                  <a:schemeClr val="bg1"/>
                </a:solidFill>
                <a:latin typeface="+mj-ea"/>
                <a:ea typeface="+mj-ea"/>
              </a:rPr>
              <a:t>バイアル製剤の場合</a:t>
            </a:r>
            <a:endParaRPr lang="en-US" altLang="ja-JP" sz="2800" dirty="0">
              <a:solidFill>
                <a:schemeClr val="bg1"/>
              </a:solidFill>
              <a:latin typeface="+mj-ea"/>
              <a:ea typeface="+mj-ea"/>
            </a:endParaRPr>
          </a:p>
        </p:txBody>
      </p:sp>
      <p:grpSp>
        <p:nvGrpSpPr>
          <p:cNvPr id="46091" name="グループ化 46090">
            <a:extLst>
              <a:ext uri="{FF2B5EF4-FFF2-40B4-BE49-F238E27FC236}">
                <a16:creationId xmlns:a16="http://schemas.microsoft.com/office/drawing/2014/main" id="{809367F5-B8D5-4DE0-AAF9-6679482C7A80}"/>
              </a:ext>
            </a:extLst>
          </p:cNvPr>
          <p:cNvGrpSpPr/>
          <p:nvPr/>
        </p:nvGrpSpPr>
        <p:grpSpPr>
          <a:xfrm>
            <a:off x="486147" y="4035810"/>
            <a:ext cx="8204820" cy="1607288"/>
            <a:chOff x="481980" y="4418341"/>
            <a:chExt cx="8204820" cy="1607288"/>
          </a:xfrm>
        </p:grpSpPr>
        <p:sp>
          <p:nvSpPr>
            <p:cNvPr id="23" name="正方形/長方形 22">
              <a:extLst>
                <a:ext uri="{FF2B5EF4-FFF2-40B4-BE49-F238E27FC236}">
                  <a16:creationId xmlns:a16="http://schemas.microsoft.com/office/drawing/2014/main" id="{87C422EE-7670-4265-961E-A2162852D96C}"/>
                </a:ext>
              </a:extLst>
            </p:cNvPr>
            <p:cNvSpPr/>
            <p:nvPr/>
          </p:nvSpPr>
          <p:spPr>
            <a:xfrm>
              <a:off x="481980" y="4917578"/>
              <a:ext cx="2729061"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j-ea"/>
                  <a:ea typeface="+mj-ea"/>
                </a:rPr>
                <a:t>調剤中の汚染，誤調剤等調剤前の事故</a:t>
              </a:r>
              <a:endParaRPr lang="en-US" altLang="ja-JP" dirty="0">
                <a:solidFill>
                  <a:schemeClr val="tx1"/>
                </a:solidFill>
                <a:latin typeface="+mj-ea"/>
                <a:ea typeface="+mj-ea"/>
              </a:endParaRPr>
            </a:p>
          </p:txBody>
        </p:sp>
        <p:sp>
          <p:nvSpPr>
            <p:cNvPr id="24" name="正方形/長方形 23">
              <a:extLst>
                <a:ext uri="{FF2B5EF4-FFF2-40B4-BE49-F238E27FC236}">
                  <a16:creationId xmlns:a16="http://schemas.microsoft.com/office/drawing/2014/main" id="{1E9F2497-2D39-4A19-8D54-F1B1F2E3138F}"/>
                </a:ext>
              </a:extLst>
            </p:cNvPr>
            <p:cNvSpPr/>
            <p:nvPr/>
          </p:nvSpPr>
          <p:spPr>
            <a:xfrm>
              <a:off x="5940102" y="5377557"/>
              <a:ext cx="2729061"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j-ea"/>
                  <a:ea typeface="+mj-ea"/>
                </a:rPr>
                <a:t>麻薬事故届</a:t>
              </a:r>
              <a:endParaRPr lang="en-US" altLang="ja-JP" dirty="0">
                <a:solidFill>
                  <a:schemeClr val="tx1"/>
                </a:solidFill>
                <a:latin typeface="+mj-ea"/>
                <a:ea typeface="+mj-ea"/>
              </a:endParaRPr>
            </a:p>
            <a:p>
              <a:pPr algn="ctr"/>
              <a:r>
                <a:rPr kumimoji="1" lang="ja-JP" altLang="en-US" dirty="0">
                  <a:solidFill>
                    <a:schemeClr val="tx1"/>
                  </a:solidFill>
                  <a:latin typeface="+mj-ea"/>
                  <a:ea typeface="+mj-ea"/>
                </a:rPr>
                <a:t>（麻薬廃棄届不要）</a:t>
              </a:r>
            </a:p>
          </p:txBody>
        </p:sp>
        <p:sp>
          <p:nvSpPr>
            <p:cNvPr id="26" name="正方形/長方形 25">
              <a:extLst>
                <a:ext uri="{FF2B5EF4-FFF2-40B4-BE49-F238E27FC236}">
                  <a16:creationId xmlns:a16="http://schemas.microsoft.com/office/drawing/2014/main" id="{AB9955A1-39F9-493A-A5CC-5E7E4D7FBF0C}"/>
                </a:ext>
              </a:extLst>
            </p:cNvPr>
            <p:cNvSpPr/>
            <p:nvPr/>
          </p:nvSpPr>
          <p:spPr>
            <a:xfrm>
              <a:off x="4081524" y="4508649"/>
              <a:ext cx="1138547" cy="467456"/>
            </a:xfrm>
            <a:prstGeom prst="rect">
              <a:avLst/>
            </a:prstGeom>
            <a:solidFill>
              <a:schemeClr val="accent4">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FF0000"/>
                  </a:solidFill>
                  <a:latin typeface="+mj-ea"/>
                  <a:ea typeface="+mj-ea"/>
                </a:rPr>
                <a:t>回収可</a:t>
              </a:r>
              <a:endParaRPr kumimoji="1" lang="ja-JP" altLang="en-US" dirty="0">
                <a:solidFill>
                  <a:srgbClr val="FF0000"/>
                </a:solidFill>
                <a:latin typeface="+mj-ea"/>
                <a:ea typeface="+mj-ea"/>
              </a:endParaRPr>
            </a:p>
          </p:txBody>
        </p:sp>
        <p:sp>
          <p:nvSpPr>
            <p:cNvPr id="27" name="正方形/長方形 26">
              <a:extLst>
                <a:ext uri="{FF2B5EF4-FFF2-40B4-BE49-F238E27FC236}">
                  <a16:creationId xmlns:a16="http://schemas.microsoft.com/office/drawing/2014/main" id="{772453E2-FF25-4A37-B306-224ACF7B12EB}"/>
                </a:ext>
              </a:extLst>
            </p:cNvPr>
            <p:cNvSpPr/>
            <p:nvPr/>
          </p:nvSpPr>
          <p:spPr>
            <a:xfrm>
              <a:off x="4081524" y="5475342"/>
              <a:ext cx="1138547" cy="4674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j-ea"/>
                  <a:ea typeface="+mj-ea"/>
                </a:rPr>
                <a:t>回収不可</a:t>
              </a:r>
              <a:endParaRPr kumimoji="1" lang="ja-JP" altLang="en-US" dirty="0">
                <a:solidFill>
                  <a:schemeClr val="tx1"/>
                </a:solidFill>
                <a:latin typeface="+mj-ea"/>
                <a:ea typeface="+mj-ea"/>
              </a:endParaRPr>
            </a:p>
          </p:txBody>
        </p:sp>
        <p:sp>
          <p:nvSpPr>
            <p:cNvPr id="28" name="正方形/長方形 27">
              <a:extLst>
                <a:ext uri="{FF2B5EF4-FFF2-40B4-BE49-F238E27FC236}">
                  <a16:creationId xmlns:a16="http://schemas.microsoft.com/office/drawing/2014/main" id="{979A95C7-ED57-4197-AD6A-B2D79F2EF444}"/>
                </a:ext>
              </a:extLst>
            </p:cNvPr>
            <p:cNvSpPr/>
            <p:nvPr/>
          </p:nvSpPr>
          <p:spPr>
            <a:xfrm>
              <a:off x="5957739" y="4418341"/>
              <a:ext cx="2729061" cy="648072"/>
            </a:xfrm>
            <a:prstGeom prst="rect">
              <a:avLst/>
            </a:prstGeom>
            <a:solidFill>
              <a:schemeClr val="accent4">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FF0000"/>
                  </a:solidFill>
                  <a:latin typeface="+mj-ea"/>
                  <a:ea typeface="+mj-ea"/>
                </a:rPr>
                <a:t>麻薬廃棄届</a:t>
              </a:r>
              <a:endParaRPr kumimoji="1" lang="ja-JP" altLang="en-US" dirty="0">
                <a:solidFill>
                  <a:srgbClr val="FF0000"/>
                </a:solidFill>
                <a:latin typeface="+mj-ea"/>
                <a:ea typeface="+mj-ea"/>
              </a:endParaRPr>
            </a:p>
          </p:txBody>
        </p:sp>
        <p:cxnSp>
          <p:nvCxnSpPr>
            <p:cNvPr id="29" name="コネクタ: カギ線 28">
              <a:extLst>
                <a:ext uri="{FF2B5EF4-FFF2-40B4-BE49-F238E27FC236}">
                  <a16:creationId xmlns:a16="http://schemas.microsoft.com/office/drawing/2014/main" id="{5DB439FF-7CC2-4AFA-87A3-AB7FE9C85BA4}"/>
                </a:ext>
              </a:extLst>
            </p:cNvPr>
            <p:cNvCxnSpPr>
              <a:stCxn id="23" idx="3"/>
              <a:endCxn id="26" idx="1"/>
            </p:cNvCxnSpPr>
            <p:nvPr/>
          </p:nvCxnSpPr>
          <p:spPr>
            <a:xfrm flipV="1">
              <a:off x="3211041" y="4742377"/>
              <a:ext cx="870483" cy="499237"/>
            </a:xfrm>
            <a:prstGeom prst="bentConnector3">
              <a:avLst/>
            </a:prstGeom>
            <a:ln w="28575"/>
          </p:spPr>
          <p:style>
            <a:lnRef idx="1">
              <a:schemeClr val="accent1"/>
            </a:lnRef>
            <a:fillRef idx="0">
              <a:schemeClr val="accent1"/>
            </a:fillRef>
            <a:effectRef idx="0">
              <a:schemeClr val="accent1"/>
            </a:effectRef>
            <a:fontRef idx="minor">
              <a:schemeClr val="tx1"/>
            </a:fontRef>
          </p:style>
        </p:cxnSp>
        <p:cxnSp>
          <p:nvCxnSpPr>
            <p:cNvPr id="31" name="コネクタ: カギ線 30">
              <a:extLst>
                <a:ext uri="{FF2B5EF4-FFF2-40B4-BE49-F238E27FC236}">
                  <a16:creationId xmlns:a16="http://schemas.microsoft.com/office/drawing/2014/main" id="{AC05FF0E-7B74-4897-99DD-B28D918E0915}"/>
                </a:ext>
              </a:extLst>
            </p:cNvPr>
            <p:cNvCxnSpPr>
              <a:cxnSpLocks/>
              <a:stCxn id="23" idx="3"/>
              <a:endCxn id="27" idx="1"/>
            </p:cNvCxnSpPr>
            <p:nvPr/>
          </p:nvCxnSpPr>
          <p:spPr>
            <a:xfrm>
              <a:off x="3211041" y="5241614"/>
              <a:ext cx="870483" cy="467456"/>
            </a:xfrm>
            <a:prstGeom prst="bentConnector3">
              <a:avLst/>
            </a:prstGeom>
            <a:ln w="28575"/>
          </p:spPr>
          <p:style>
            <a:lnRef idx="1">
              <a:schemeClr val="accent1"/>
            </a:lnRef>
            <a:fillRef idx="0">
              <a:schemeClr val="accent1"/>
            </a:fillRef>
            <a:effectRef idx="0">
              <a:schemeClr val="accent1"/>
            </a:effectRef>
            <a:fontRef idx="minor">
              <a:schemeClr val="tx1"/>
            </a:fontRef>
          </p:style>
        </p:cxnSp>
        <p:cxnSp>
          <p:nvCxnSpPr>
            <p:cNvPr id="46086" name="直線コネクタ 46085">
              <a:extLst>
                <a:ext uri="{FF2B5EF4-FFF2-40B4-BE49-F238E27FC236}">
                  <a16:creationId xmlns:a16="http://schemas.microsoft.com/office/drawing/2014/main" id="{D79EA5E0-9C23-4CE5-930A-D2D69595B572}"/>
                </a:ext>
              </a:extLst>
            </p:cNvPr>
            <p:cNvCxnSpPr>
              <a:stCxn id="26" idx="3"/>
              <a:endCxn id="28" idx="1"/>
            </p:cNvCxnSpPr>
            <p:nvPr/>
          </p:nvCxnSpPr>
          <p:spPr>
            <a:xfrm>
              <a:off x="5220071" y="4742377"/>
              <a:ext cx="737668" cy="0"/>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46089" name="直線コネクタ 46088">
            <a:extLst>
              <a:ext uri="{FF2B5EF4-FFF2-40B4-BE49-F238E27FC236}">
                <a16:creationId xmlns:a16="http://schemas.microsoft.com/office/drawing/2014/main" id="{83A318BC-3543-403D-A3AE-FFC62EA31A04}"/>
              </a:ext>
            </a:extLst>
          </p:cNvPr>
          <p:cNvCxnSpPr>
            <a:stCxn id="27" idx="3"/>
            <a:endCxn id="24" idx="1"/>
          </p:cNvCxnSpPr>
          <p:nvPr/>
        </p:nvCxnSpPr>
        <p:spPr>
          <a:xfrm flipV="1">
            <a:off x="5224238" y="5319062"/>
            <a:ext cx="720031" cy="747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2490DDDF-8CBA-4743-BD62-5152CA462996}"/>
              </a:ext>
            </a:extLst>
          </p:cNvPr>
          <p:cNvSpPr/>
          <p:nvPr/>
        </p:nvSpPr>
        <p:spPr>
          <a:xfrm>
            <a:off x="-12700" y="0"/>
            <a:ext cx="9144000" cy="70786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麻薬事故事例（２）</a:t>
            </a:r>
          </a:p>
        </p:txBody>
      </p:sp>
    </p:spTree>
    <p:extLst>
      <p:ext uri="{BB962C8B-B14F-4D97-AF65-F5344CB8AC3E}">
        <p14:creationId xmlns:p14="http://schemas.microsoft.com/office/powerpoint/2010/main" val="5013689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図 4" descr="事故ﾌﾛｰ.jpg">
            <a:extLst>
              <a:ext uri="{FF2B5EF4-FFF2-40B4-BE49-F238E27FC236}">
                <a16:creationId xmlns:a16="http://schemas.microsoft.com/office/drawing/2014/main" id="{245B2E60-C334-4009-BF60-0013F240EC7F}"/>
              </a:ext>
            </a:extLst>
          </p:cNvPr>
          <p:cNvPicPr>
            <a:picLocks noChangeAspect="1"/>
          </p:cNvPicPr>
          <p:nvPr/>
        </p:nvPicPr>
        <p:blipFill>
          <a:blip r:embed="rId2">
            <a:extLst>
              <a:ext uri="{28A0092B-C50C-407E-A947-70E740481C1C}">
                <a14:useLocalDpi xmlns:a14="http://schemas.microsoft.com/office/drawing/2010/main" val="0"/>
              </a:ext>
            </a:extLst>
          </a:blip>
          <a:srcRect l="17242" t="15971" r="14577" b="15680"/>
          <a:stretch>
            <a:fillRect/>
          </a:stretch>
        </p:blipFill>
        <p:spPr bwMode="auto">
          <a:xfrm>
            <a:off x="430213" y="874713"/>
            <a:ext cx="7923212"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スライド番号プレースホルダ 11">
            <a:extLst>
              <a:ext uri="{FF2B5EF4-FFF2-40B4-BE49-F238E27FC236}">
                <a16:creationId xmlns:a16="http://schemas.microsoft.com/office/drawing/2014/main" id="{29A7012D-1FDF-45F2-B5F8-B8BDF59E68BE}"/>
              </a:ext>
            </a:extLst>
          </p:cNvPr>
          <p:cNvSpPr>
            <a:spLocks noGrp="1"/>
          </p:cNvSpPr>
          <p:nvPr>
            <p:ph type="sldNum" sz="quarter" idx="12"/>
          </p:nvPr>
        </p:nvSpPr>
        <p:spPr bwMode="auto">
          <a:xfrm>
            <a:off x="8151440" y="6354138"/>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6CA8E969-1A9A-4316-9C67-675028A53955}"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62</a:t>
            </a:fld>
            <a:endParaRPr kumimoji="0" lang="en-US" altLang="ja-JP" sz="1800" dirty="0">
              <a:solidFill>
                <a:srgbClr val="42424F"/>
              </a:solidFill>
              <a:latin typeface="Arial" panose="020B0604020202020204" pitchFamily="34" charset="0"/>
              <a:ea typeface="ＭＳ Ｐゴシック" panose="020B0600070205080204" pitchFamily="50" charset="-128"/>
            </a:endParaRPr>
          </a:p>
        </p:txBody>
      </p:sp>
      <p:sp>
        <p:nvSpPr>
          <p:cNvPr id="11" name="Text Box 21">
            <a:extLst>
              <a:ext uri="{FF2B5EF4-FFF2-40B4-BE49-F238E27FC236}">
                <a16:creationId xmlns:a16="http://schemas.microsoft.com/office/drawing/2014/main" id="{D3BA5113-F6D7-4A68-BEF2-16D09D436088}"/>
              </a:ext>
            </a:extLst>
          </p:cNvPr>
          <p:cNvSpPr txBox="1">
            <a:spLocks noChangeArrowheads="1"/>
          </p:cNvSpPr>
          <p:nvPr/>
        </p:nvSpPr>
        <p:spPr bwMode="auto">
          <a:xfrm>
            <a:off x="250825" y="5954029"/>
            <a:ext cx="8281615" cy="800219"/>
          </a:xfrm>
          <a:prstGeom prst="rect">
            <a:avLst/>
          </a:prstGeom>
          <a:ln>
            <a:solidFill>
              <a:srgbClr val="FF0000"/>
            </a:solidFill>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marL="176213" indent="-176213" eaLnBrk="1" hangingPunct="1">
              <a:spcBef>
                <a:spcPct val="50000"/>
              </a:spcBef>
              <a:buClr>
                <a:srgbClr val="00CC00"/>
              </a:buClr>
              <a:buFont typeface="Wingdings" pitchFamily="2" charset="2"/>
              <a:buNone/>
              <a:defRPr/>
            </a:pPr>
            <a:r>
              <a:rPr lang="en-US" altLang="ja-JP" sz="2300" dirty="0">
                <a:solidFill>
                  <a:srgbClr val="FF0000"/>
                </a:solidFill>
                <a:latin typeface="+mj-ea"/>
                <a:ea typeface="+mj-ea"/>
              </a:rPr>
              <a:t>※</a:t>
            </a:r>
            <a:r>
              <a:rPr lang="ja-JP" altLang="en-US" sz="2300" dirty="0">
                <a:solidFill>
                  <a:srgbClr val="FF0000"/>
                </a:solidFill>
                <a:latin typeface="+mj-ea"/>
                <a:ea typeface="+mj-ea"/>
              </a:rPr>
              <a:t>各フローチャートをご確認ください。　　　　　　　　　　　　　　　　　　　　　　　　判断に迷う場合は，薬務課又は管轄の保健所にご連絡ください。</a:t>
            </a:r>
          </a:p>
        </p:txBody>
      </p:sp>
      <p:sp>
        <p:nvSpPr>
          <p:cNvPr id="6" name="正方形/長方形 5">
            <a:extLst>
              <a:ext uri="{FF2B5EF4-FFF2-40B4-BE49-F238E27FC236}">
                <a16:creationId xmlns:a16="http://schemas.microsoft.com/office/drawing/2014/main" id="{1C6CD977-3B42-4417-BCA0-9C40E5358AD2}"/>
              </a:ext>
            </a:extLst>
          </p:cNvPr>
          <p:cNvSpPr/>
          <p:nvPr/>
        </p:nvSpPr>
        <p:spPr>
          <a:xfrm>
            <a:off x="-12700" y="0"/>
            <a:ext cx="9144000" cy="70786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廃棄フローチャート（マニュアル）</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スライド番号プレースホルダー 3">
            <a:extLst>
              <a:ext uri="{FF2B5EF4-FFF2-40B4-BE49-F238E27FC236}">
                <a16:creationId xmlns:a16="http://schemas.microsoft.com/office/drawing/2014/main" id="{08FDD4D5-2162-40B8-9D56-D3091BFCA07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6C182C2D-2292-42B6-9550-413073B64512}" type="slidenum">
              <a:rPr kumimoji="0" lang="en-US" altLang="ja-JP" smtClean="0">
                <a:solidFill>
                  <a:srgbClr val="42424F"/>
                </a:solidFill>
              </a:rPr>
              <a:pPr/>
              <a:t>63</a:t>
            </a:fld>
            <a:endParaRPr kumimoji="0" lang="en-US" altLang="ja-JP">
              <a:solidFill>
                <a:srgbClr val="42424F"/>
              </a:solidFill>
            </a:endParaRPr>
          </a:p>
        </p:txBody>
      </p:sp>
      <p:sp>
        <p:nvSpPr>
          <p:cNvPr id="5" name="Rectangle 3">
            <a:extLst>
              <a:ext uri="{FF2B5EF4-FFF2-40B4-BE49-F238E27FC236}">
                <a16:creationId xmlns:a16="http://schemas.microsoft.com/office/drawing/2014/main" id="{CBDEC7C8-9CA8-440C-A783-F692F5A3A2D8}"/>
              </a:ext>
            </a:extLst>
          </p:cNvPr>
          <p:cNvSpPr txBox="1">
            <a:spLocks noChangeArrowheads="1"/>
          </p:cNvSpPr>
          <p:nvPr/>
        </p:nvSpPr>
        <p:spPr bwMode="auto">
          <a:xfrm>
            <a:off x="334403" y="1927173"/>
            <a:ext cx="73088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kumimoji="1"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kumimoji="1"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kumimoji="1"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kumimoji="1"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marL="0" indent="0" eaLnBrk="1" fontAlgn="auto" hangingPunct="1">
              <a:lnSpc>
                <a:spcPct val="90000"/>
              </a:lnSpc>
              <a:spcAft>
                <a:spcPts val="0"/>
              </a:spcAft>
              <a:buFont typeface="Arial" charset="0"/>
              <a:buNone/>
              <a:defRPr/>
            </a:pPr>
            <a:r>
              <a:rPr lang="ja-JP" altLang="en-US" sz="2800" dirty="0">
                <a:latin typeface="ＭＳ Ｐゴシック" panose="020B0600070205080204" pitchFamily="50" charset="-128"/>
                <a:ea typeface="ＭＳ Ｐゴシック" panose="020B0600070205080204" pitchFamily="50" charset="-128"/>
              </a:rPr>
              <a:t> 鹿児島県ホームページ</a:t>
            </a:r>
            <a:br>
              <a:rPr lang="ja-JP" altLang="en-US" sz="2800" dirty="0">
                <a:latin typeface="ＭＳ Ｐゴシック" panose="020B0600070205080204" pitchFamily="50" charset="-128"/>
                <a:ea typeface="ＭＳ Ｐゴシック" panose="020B0600070205080204" pitchFamily="50" charset="-128"/>
              </a:rPr>
            </a:br>
            <a:r>
              <a:rPr lang="ja-JP" altLang="en-US" sz="2800" dirty="0">
                <a:latin typeface="ＭＳ Ｐゴシック" panose="020B0600070205080204" pitchFamily="50" charset="-128"/>
                <a:ea typeface="ＭＳ Ｐゴシック" panose="020B0600070205080204" pitchFamily="50" charset="-128"/>
              </a:rPr>
              <a:t>　（</a:t>
            </a:r>
            <a:r>
              <a:rPr lang="en-US" altLang="ja-JP" sz="2800" dirty="0">
                <a:latin typeface="ＭＳ Ｐゴシック" panose="020B0600070205080204" pitchFamily="50" charset="-128"/>
                <a:ea typeface="ＭＳ Ｐゴシック" panose="020B0600070205080204" pitchFamily="50" charset="-128"/>
                <a:hlinkClick r:id="rId2"/>
              </a:rPr>
              <a:t>http://www.pref.kagoshima.jp/</a:t>
            </a:r>
            <a:r>
              <a:rPr lang="ja-JP" altLang="en-US" sz="2800" dirty="0">
                <a:latin typeface="ＭＳ Ｐゴシック" panose="020B0600070205080204" pitchFamily="50" charset="-128"/>
                <a:ea typeface="ＭＳ Ｐゴシック" panose="020B0600070205080204" pitchFamily="50" charset="-128"/>
              </a:rPr>
              <a:t>）</a:t>
            </a:r>
            <a:endParaRPr lang="en-US" altLang="ja-JP" sz="2800" dirty="0">
              <a:latin typeface="ＭＳ Ｐゴシック" panose="020B0600070205080204" pitchFamily="50" charset="-128"/>
              <a:ea typeface="ＭＳ Ｐゴシック" panose="020B0600070205080204" pitchFamily="50" charset="-128"/>
            </a:endParaRPr>
          </a:p>
          <a:p>
            <a:pPr marL="609600" indent="-609600" eaLnBrk="1" fontAlgn="auto" hangingPunct="1">
              <a:lnSpc>
                <a:spcPct val="90000"/>
              </a:lnSpc>
              <a:spcAft>
                <a:spcPts val="0"/>
              </a:spcAft>
              <a:buFont typeface="Wingdings" pitchFamily="2" charset="2"/>
              <a:buNone/>
              <a:defRPr/>
            </a:pPr>
            <a:r>
              <a:rPr lang="ja-JP" altLang="en-US" sz="2800" dirty="0">
                <a:latin typeface="ＭＳ Ｐゴシック" panose="020B0600070205080204" pitchFamily="50" charset="-128"/>
                <a:ea typeface="ＭＳ Ｐゴシック" panose="020B0600070205080204" pitchFamily="50" charset="-128"/>
              </a:rPr>
              <a:t>　　　　　↓</a:t>
            </a:r>
          </a:p>
          <a:p>
            <a:pPr marL="0" indent="0" eaLnBrk="1" fontAlgn="auto" hangingPunct="1">
              <a:lnSpc>
                <a:spcPct val="90000"/>
              </a:lnSpc>
              <a:spcAft>
                <a:spcPts val="0"/>
              </a:spcAft>
              <a:buFont typeface="Arial" charset="0"/>
              <a:buNone/>
              <a:defRPr/>
            </a:pPr>
            <a:r>
              <a:rPr lang="ja-JP" altLang="en-US" sz="2800" dirty="0">
                <a:latin typeface="ＭＳ Ｐゴシック" panose="020B0600070205080204" pitchFamily="50" charset="-128"/>
                <a:ea typeface="ＭＳ Ｐゴシック" panose="020B0600070205080204" pitchFamily="50" charset="-128"/>
              </a:rPr>
              <a:t>（事業者の方々）健康・福祉</a:t>
            </a:r>
          </a:p>
          <a:p>
            <a:pPr marL="609600" indent="-609600" eaLnBrk="1" fontAlgn="auto" hangingPunct="1">
              <a:lnSpc>
                <a:spcPct val="90000"/>
              </a:lnSpc>
              <a:spcAft>
                <a:spcPts val="0"/>
              </a:spcAft>
              <a:buFont typeface="Wingdings" pitchFamily="2" charset="2"/>
              <a:buNone/>
              <a:defRPr/>
            </a:pPr>
            <a:r>
              <a:rPr lang="ja-JP" altLang="en-US" sz="2800" dirty="0">
                <a:latin typeface="ＭＳ Ｐゴシック" panose="020B0600070205080204" pitchFamily="50" charset="-128"/>
                <a:ea typeface="ＭＳ Ｐゴシック" panose="020B0600070205080204" pitchFamily="50" charset="-128"/>
              </a:rPr>
              <a:t>　　　　　↓</a:t>
            </a:r>
          </a:p>
          <a:p>
            <a:pPr marL="0" indent="0" eaLnBrk="1" fontAlgn="auto" hangingPunct="1">
              <a:lnSpc>
                <a:spcPct val="90000"/>
              </a:lnSpc>
              <a:spcAft>
                <a:spcPts val="0"/>
              </a:spcAft>
              <a:buFont typeface="Arial" charset="0"/>
              <a:buNone/>
              <a:defRPr/>
            </a:pPr>
            <a:r>
              <a:rPr lang="ja-JP" altLang="en-US" sz="2800" dirty="0">
                <a:latin typeface="ＭＳ Ｐゴシック" panose="020B0600070205080204" pitchFamily="50" charset="-128"/>
                <a:ea typeface="ＭＳ Ｐゴシック" panose="020B0600070205080204" pitchFamily="50" charset="-128"/>
              </a:rPr>
              <a:t> 薬事・麻薬・血液</a:t>
            </a:r>
          </a:p>
          <a:p>
            <a:pPr marL="609600" indent="-609600" eaLnBrk="1" fontAlgn="auto" hangingPunct="1">
              <a:lnSpc>
                <a:spcPct val="90000"/>
              </a:lnSpc>
              <a:spcAft>
                <a:spcPts val="0"/>
              </a:spcAft>
              <a:buFont typeface="Wingdings" pitchFamily="2" charset="2"/>
              <a:buNone/>
              <a:defRPr/>
            </a:pPr>
            <a:r>
              <a:rPr lang="ja-JP" altLang="en-US" sz="2800" dirty="0">
                <a:latin typeface="ＭＳ Ｐゴシック" panose="020B0600070205080204" pitchFamily="50" charset="-128"/>
                <a:ea typeface="ＭＳ Ｐゴシック" panose="020B0600070205080204" pitchFamily="50" charset="-128"/>
              </a:rPr>
              <a:t>　　　　　↓</a:t>
            </a:r>
          </a:p>
          <a:p>
            <a:pPr marL="0" indent="0" eaLnBrk="1" fontAlgn="auto" hangingPunct="1">
              <a:lnSpc>
                <a:spcPct val="90000"/>
              </a:lnSpc>
              <a:spcAft>
                <a:spcPts val="0"/>
              </a:spcAft>
              <a:buFont typeface="Arial" charset="0"/>
              <a:buNone/>
              <a:defRPr/>
            </a:pPr>
            <a:r>
              <a:rPr lang="ja-JP" altLang="en-US" sz="2800" dirty="0">
                <a:latin typeface="ＭＳ Ｐゴシック" panose="020B0600070205080204" pitchFamily="50" charset="-128"/>
                <a:ea typeface="ＭＳ Ｐゴシック" panose="020B0600070205080204" pitchFamily="50" charset="-128"/>
              </a:rPr>
              <a:t>　　　 麻薬等</a:t>
            </a:r>
          </a:p>
          <a:p>
            <a:pPr marL="609600" indent="-609600" eaLnBrk="1" fontAlgn="auto" hangingPunct="1">
              <a:lnSpc>
                <a:spcPct val="90000"/>
              </a:lnSpc>
              <a:spcAft>
                <a:spcPts val="0"/>
              </a:spcAft>
              <a:buFont typeface="Wingdings" pitchFamily="2" charset="2"/>
              <a:buNone/>
              <a:defRPr/>
            </a:pPr>
            <a:r>
              <a:rPr lang="ja-JP" altLang="en-US" sz="2800" dirty="0">
                <a:latin typeface="ＭＳ Ｐゴシック" panose="020B0600070205080204" pitchFamily="50" charset="-128"/>
                <a:ea typeface="ＭＳ Ｐゴシック" panose="020B0600070205080204" pitchFamily="50" charset="-128"/>
              </a:rPr>
              <a:t>　　　　　↓</a:t>
            </a:r>
          </a:p>
          <a:p>
            <a:pPr marL="0" indent="0" eaLnBrk="1" fontAlgn="auto" hangingPunct="1">
              <a:lnSpc>
                <a:spcPct val="90000"/>
              </a:lnSpc>
              <a:spcAft>
                <a:spcPts val="0"/>
              </a:spcAft>
              <a:buFont typeface="Arial" charset="0"/>
              <a:buNone/>
              <a:defRPr/>
            </a:pPr>
            <a:r>
              <a:rPr lang="ja-JP" altLang="en-US" sz="2800" dirty="0">
                <a:latin typeface="ＭＳ Ｐゴシック" panose="020B0600070205080204" pitchFamily="50" charset="-128"/>
                <a:ea typeface="ＭＳ Ｐゴシック" panose="020B0600070205080204" pitchFamily="50" charset="-128"/>
              </a:rPr>
              <a:t>麻薬関係申請手続き</a:t>
            </a:r>
          </a:p>
        </p:txBody>
      </p:sp>
      <p:sp>
        <p:nvSpPr>
          <p:cNvPr id="97284" name="Rectangle 5">
            <a:extLst>
              <a:ext uri="{FF2B5EF4-FFF2-40B4-BE49-F238E27FC236}">
                <a16:creationId xmlns:a16="http://schemas.microsoft.com/office/drawing/2014/main" id="{1D52BC75-3362-4A4C-91A5-D10916732051}"/>
              </a:ext>
            </a:extLst>
          </p:cNvPr>
          <p:cNvSpPr>
            <a:spLocks noChangeArrowheads="1"/>
          </p:cNvSpPr>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4200">
              <a:solidFill>
                <a:schemeClr val="tx2"/>
              </a:solidFill>
              <a:latin typeface="ＭＳ Ｐゴシック" panose="020B0600070205080204" pitchFamily="50" charset="-128"/>
              <a:ea typeface="ＭＳ Ｐゴシック" panose="020B0600070205080204" pitchFamily="50" charset="-128"/>
            </a:endParaRPr>
          </a:p>
        </p:txBody>
      </p:sp>
      <p:sp>
        <p:nvSpPr>
          <p:cNvPr id="8" name="正方形/長方形 7">
            <a:extLst>
              <a:ext uri="{FF2B5EF4-FFF2-40B4-BE49-F238E27FC236}">
                <a16:creationId xmlns:a16="http://schemas.microsoft.com/office/drawing/2014/main" id="{8DE73A7C-1022-450C-B119-46AA41BB6B3C}"/>
              </a:ext>
            </a:extLst>
          </p:cNvPr>
          <p:cNvSpPr/>
          <p:nvPr/>
        </p:nvSpPr>
        <p:spPr>
          <a:xfrm>
            <a:off x="-20638" y="0"/>
            <a:ext cx="9144001" cy="78313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各様式について</a:t>
            </a:r>
          </a:p>
        </p:txBody>
      </p:sp>
      <p:sp>
        <p:nvSpPr>
          <p:cNvPr id="9" name="正方形/長方形 8">
            <a:extLst>
              <a:ext uri="{FF2B5EF4-FFF2-40B4-BE49-F238E27FC236}">
                <a16:creationId xmlns:a16="http://schemas.microsoft.com/office/drawing/2014/main" id="{B692D5C0-A886-41F8-8864-D1342C25A011}"/>
              </a:ext>
            </a:extLst>
          </p:cNvPr>
          <p:cNvSpPr/>
          <p:nvPr/>
        </p:nvSpPr>
        <p:spPr>
          <a:xfrm>
            <a:off x="437356" y="1093545"/>
            <a:ext cx="8269288" cy="523220"/>
          </a:xfrm>
          <a:prstGeom prst="rect">
            <a:avLst/>
          </a:prstGeom>
          <a:solidFill>
            <a:schemeClr val="accent4">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ja-JP" altLang="en-US" sz="2800" dirty="0">
                <a:latin typeface="ＭＳ Ｐゴシック" panose="020B0600070205080204" pitchFamily="50" charset="-128"/>
                <a:ea typeface="ＭＳ Ｐゴシック" panose="020B0600070205080204" pitchFamily="50" charset="-128"/>
              </a:rPr>
              <a:t>鹿児島県ホームページでダウンロード可能です</a:t>
            </a:r>
          </a:p>
        </p:txBody>
      </p:sp>
      <p:pic>
        <p:nvPicPr>
          <p:cNvPr id="97289" name="図 9">
            <a:extLst>
              <a:ext uri="{FF2B5EF4-FFF2-40B4-BE49-F238E27FC236}">
                <a16:creationId xmlns:a16="http://schemas.microsoft.com/office/drawing/2014/main" id="{AEEC078C-3223-4F52-985C-DCCACB4790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4511" r="42145" b="3996"/>
          <a:stretch>
            <a:fillRect/>
          </a:stretch>
        </p:blipFill>
        <p:spPr bwMode="auto">
          <a:xfrm>
            <a:off x="4644008" y="2951904"/>
            <a:ext cx="4154488" cy="309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スライド番号プレースホルダー 3">
            <a:extLst>
              <a:ext uri="{FF2B5EF4-FFF2-40B4-BE49-F238E27FC236}">
                <a16:creationId xmlns:a16="http://schemas.microsoft.com/office/drawing/2014/main" id="{722079C4-9783-4A25-B6D5-8B15B5BB21CC}"/>
              </a:ext>
            </a:extLst>
          </p:cNvPr>
          <p:cNvSpPr>
            <a:spLocks noGrp="1"/>
          </p:cNvSpPr>
          <p:nvPr>
            <p:ph type="sldNum" sz="quarter" idx="12"/>
          </p:nvPr>
        </p:nvSpPr>
        <p:spPr bwMode="auto">
          <a:xfrm>
            <a:off x="7986713" y="6303963"/>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1B22CFEF-F985-4C18-96D9-E484E2450489}" type="slidenum">
              <a:rPr kumimoji="0" lang="en-US" altLang="ja-JP" smtClean="0">
                <a:solidFill>
                  <a:srgbClr val="42424F"/>
                </a:solidFill>
              </a:rPr>
              <a:pPr/>
              <a:t>64</a:t>
            </a:fld>
            <a:endParaRPr kumimoji="0" lang="en-US" altLang="ja-JP">
              <a:solidFill>
                <a:srgbClr val="42424F"/>
              </a:solidFill>
            </a:endParaRPr>
          </a:p>
        </p:txBody>
      </p:sp>
      <p:sp>
        <p:nvSpPr>
          <p:cNvPr id="15" name="AutoShape 5">
            <a:extLst>
              <a:ext uri="{FF2B5EF4-FFF2-40B4-BE49-F238E27FC236}">
                <a16:creationId xmlns:a16="http://schemas.microsoft.com/office/drawing/2014/main" id="{B96C0C75-619C-4653-9501-0B9AC2B8473C}"/>
              </a:ext>
            </a:extLst>
          </p:cNvPr>
          <p:cNvSpPr>
            <a:spLocks noChangeArrowheads="1"/>
          </p:cNvSpPr>
          <p:nvPr/>
        </p:nvSpPr>
        <p:spPr bwMode="auto">
          <a:xfrm>
            <a:off x="468313" y="876982"/>
            <a:ext cx="8053387" cy="533400"/>
          </a:xfrm>
          <a:prstGeom prst="roundRect">
            <a:avLst>
              <a:gd name="adj" fmla="val 16667"/>
            </a:avLst>
          </a:prstGeom>
          <a:solidFill>
            <a:srgbClr val="0070C0"/>
          </a:solidFill>
          <a:ln w="9525">
            <a:noFill/>
            <a:round/>
            <a:headEnd/>
            <a:tailEnd/>
          </a:ln>
          <a:effectLst>
            <a:outerShdw blurRad="50800" dist="38100" dir="2700000" algn="tl" rotWithShape="0">
              <a:prstClr val="black">
                <a:alpha val="40000"/>
              </a:prstClr>
            </a:outerShdw>
          </a:effectLst>
        </p:spPr>
        <p:txBody>
          <a:bodyPr wrap="none" anchor="ctr"/>
          <a:lstStyle/>
          <a:p>
            <a:pPr>
              <a:defRPr/>
            </a:pPr>
            <a:r>
              <a:rPr lang="ja-JP" altLang="en-US" sz="2800" dirty="0">
                <a:solidFill>
                  <a:schemeClr val="bg1"/>
                </a:solidFill>
                <a:latin typeface="+mj-ea"/>
                <a:ea typeface="+mj-ea"/>
              </a:rPr>
              <a:t>①電子申請システムとは</a:t>
            </a:r>
          </a:p>
        </p:txBody>
      </p:sp>
      <p:sp>
        <p:nvSpPr>
          <p:cNvPr id="16" name="AutoShape 7">
            <a:extLst>
              <a:ext uri="{FF2B5EF4-FFF2-40B4-BE49-F238E27FC236}">
                <a16:creationId xmlns:a16="http://schemas.microsoft.com/office/drawing/2014/main" id="{13435CD0-0FDF-4585-8E19-72D67AA9E125}"/>
              </a:ext>
            </a:extLst>
          </p:cNvPr>
          <p:cNvSpPr>
            <a:spLocks noChangeArrowheads="1"/>
          </p:cNvSpPr>
          <p:nvPr/>
        </p:nvSpPr>
        <p:spPr bwMode="auto">
          <a:xfrm>
            <a:off x="503018" y="2493712"/>
            <a:ext cx="8018682" cy="504825"/>
          </a:xfrm>
          <a:prstGeom prst="roundRect">
            <a:avLst>
              <a:gd name="adj" fmla="val 16667"/>
            </a:avLst>
          </a:prstGeom>
          <a:solidFill>
            <a:srgbClr val="0070C0"/>
          </a:solidFill>
          <a:ln w="9525">
            <a:noFill/>
            <a:round/>
            <a:headEnd/>
            <a:tailEnd/>
          </a:ln>
          <a:effectLst>
            <a:outerShdw blurRad="50800" dist="38100" dir="2700000" algn="tl" rotWithShape="0">
              <a:prstClr val="black">
                <a:alpha val="40000"/>
              </a:prstClr>
            </a:outerShdw>
          </a:effectLst>
        </p:spPr>
        <p:txBody>
          <a:bodyPr wrap="none" anchor="ctr"/>
          <a:lstStyle/>
          <a:p>
            <a:pPr>
              <a:defRPr/>
            </a:pPr>
            <a:r>
              <a:rPr lang="ja-JP" altLang="en-US" sz="2800" dirty="0">
                <a:solidFill>
                  <a:schemeClr val="bg1"/>
                </a:solidFill>
                <a:latin typeface="+mj-ea"/>
                <a:ea typeface="+mj-ea"/>
              </a:rPr>
              <a:t>②本システムで申請・届出可能なもの</a:t>
            </a:r>
          </a:p>
        </p:txBody>
      </p:sp>
      <p:sp>
        <p:nvSpPr>
          <p:cNvPr id="20" name="Text Box 8">
            <a:extLst>
              <a:ext uri="{FF2B5EF4-FFF2-40B4-BE49-F238E27FC236}">
                <a16:creationId xmlns:a16="http://schemas.microsoft.com/office/drawing/2014/main" id="{804B055E-BA86-4050-91CA-44CF7C6F80F6}"/>
              </a:ext>
            </a:extLst>
          </p:cNvPr>
          <p:cNvSpPr txBox="1">
            <a:spLocks noChangeArrowheads="1"/>
          </p:cNvSpPr>
          <p:nvPr/>
        </p:nvSpPr>
        <p:spPr bwMode="auto">
          <a:xfrm>
            <a:off x="395536" y="1498600"/>
            <a:ext cx="8245445" cy="1015663"/>
          </a:xfrm>
          <a:prstGeom prst="rect">
            <a:avLst/>
          </a:prstGeom>
          <a:noFill/>
          <a:ln w="9525">
            <a:noFill/>
            <a:miter lim="800000"/>
            <a:headEnd/>
            <a:tailEnd/>
          </a:ln>
        </p:spPr>
        <p:txBody>
          <a:bodyPr wrap="square">
            <a:spAutoFit/>
          </a:bodyPr>
          <a:lstStyle/>
          <a:p>
            <a:pPr>
              <a:defRPr/>
            </a:pPr>
            <a:r>
              <a:rPr lang="ja-JP" altLang="en-US" sz="2000" dirty="0"/>
              <a:t>　 電子申請システムは，県民や企業の方々が，これまで郵便や窓口で提出していた県に対する各種申請・届出などを，インターネットを利用して，自宅や職場から，いつでも行えるようにしたものです。</a:t>
            </a:r>
            <a:endParaRPr lang="ja-JP" altLang="en-US" sz="2000" dirty="0">
              <a:latin typeface="+mj-ea"/>
              <a:ea typeface="+mj-ea"/>
            </a:endParaRPr>
          </a:p>
        </p:txBody>
      </p:sp>
      <p:sp>
        <p:nvSpPr>
          <p:cNvPr id="23" name="正方形/長方形 22">
            <a:extLst>
              <a:ext uri="{FF2B5EF4-FFF2-40B4-BE49-F238E27FC236}">
                <a16:creationId xmlns:a16="http://schemas.microsoft.com/office/drawing/2014/main" id="{CA5E065C-322D-477C-920E-2C7D01657E77}"/>
              </a:ext>
            </a:extLst>
          </p:cNvPr>
          <p:cNvSpPr/>
          <p:nvPr/>
        </p:nvSpPr>
        <p:spPr>
          <a:xfrm>
            <a:off x="0" y="0"/>
            <a:ext cx="9144000" cy="788765"/>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mj-ea"/>
                <a:ea typeface="+mj-ea"/>
                <a:cs typeface="メイリオ" pitchFamily="50" charset="-128"/>
              </a:rPr>
              <a:t>電子申請システム（１）</a:t>
            </a:r>
          </a:p>
        </p:txBody>
      </p:sp>
      <p:graphicFrame>
        <p:nvGraphicFramePr>
          <p:cNvPr id="2" name="表 1">
            <a:extLst>
              <a:ext uri="{FF2B5EF4-FFF2-40B4-BE49-F238E27FC236}">
                <a16:creationId xmlns:a16="http://schemas.microsoft.com/office/drawing/2014/main" id="{B6BE1532-4E44-4617-987A-50D5A431791D}"/>
              </a:ext>
            </a:extLst>
          </p:cNvPr>
          <p:cNvGraphicFramePr>
            <a:graphicFrameLocks noGrp="1"/>
          </p:cNvGraphicFramePr>
          <p:nvPr>
            <p:extLst>
              <p:ext uri="{D42A27DB-BD31-4B8C-83A1-F6EECF244321}">
                <p14:modId xmlns:p14="http://schemas.microsoft.com/office/powerpoint/2010/main" val="782065798"/>
              </p:ext>
            </p:extLst>
          </p:nvPr>
        </p:nvGraphicFramePr>
        <p:xfrm>
          <a:off x="503018" y="3102612"/>
          <a:ext cx="8018682" cy="3278712"/>
        </p:xfrm>
        <a:graphic>
          <a:graphicData uri="http://schemas.openxmlformats.org/drawingml/2006/table">
            <a:tbl>
              <a:tblPr firstRow="1" bandRow="1">
                <a:tableStyleId>{21E4AEA4-8DFA-4A89-87EB-49C32662AFE0}</a:tableStyleId>
              </a:tblPr>
              <a:tblGrid>
                <a:gridCol w="2739890">
                  <a:extLst>
                    <a:ext uri="{9D8B030D-6E8A-4147-A177-3AD203B41FA5}">
                      <a16:colId xmlns:a16="http://schemas.microsoft.com/office/drawing/2014/main" val="1931622235"/>
                    </a:ext>
                  </a:extLst>
                </a:gridCol>
                <a:gridCol w="5278792">
                  <a:extLst>
                    <a:ext uri="{9D8B030D-6E8A-4147-A177-3AD203B41FA5}">
                      <a16:colId xmlns:a16="http://schemas.microsoft.com/office/drawing/2014/main" val="1085902926"/>
                    </a:ext>
                  </a:extLst>
                </a:gridCol>
              </a:tblGrid>
              <a:tr h="363339">
                <a:tc>
                  <a:txBody>
                    <a:bodyPr/>
                    <a:lstStyle/>
                    <a:p>
                      <a:r>
                        <a:rPr kumimoji="1" lang="ja-JP" altLang="en-US" sz="1600" dirty="0">
                          <a:latin typeface="+mj-ea"/>
                          <a:ea typeface="+mj-ea"/>
                        </a:rPr>
                        <a:t>麻薬・向精神薬</a:t>
                      </a:r>
                    </a:p>
                  </a:txBody>
                  <a:tcPr/>
                </a:tc>
                <a:tc>
                  <a:txBody>
                    <a:bodyPr/>
                    <a:lstStyle/>
                    <a:p>
                      <a:r>
                        <a:rPr kumimoji="1" lang="ja-JP" altLang="en-US" sz="1600" dirty="0">
                          <a:latin typeface="+mj-ea"/>
                          <a:ea typeface="+mj-ea"/>
                        </a:rPr>
                        <a:t>覚醒剤原料</a:t>
                      </a:r>
                    </a:p>
                  </a:txBody>
                  <a:tcPr/>
                </a:tc>
                <a:extLst>
                  <a:ext uri="{0D108BD9-81ED-4DB2-BD59-A6C34878D82A}">
                    <a16:rowId xmlns:a16="http://schemas.microsoft.com/office/drawing/2014/main" val="2986562364"/>
                  </a:ext>
                </a:extLst>
              </a:tr>
              <a:tr h="363339">
                <a:tc>
                  <a:txBody>
                    <a:bodyPr/>
                    <a:lstStyle/>
                    <a:p>
                      <a:r>
                        <a:rPr kumimoji="1" lang="ja-JP" altLang="en-US" sz="1600" dirty="0">
                          <a:latin typeface="+mj-ea"/>
                          <a:ea typeface="+mj-ea"/>
                        </a:rPr>
                        <a:t>残余麻薬届</a:t>
                      </a:r>
                    </a:p>
                  </a:txBody>
                  <a:tcPr/>
                </a:tc>
                <a:tc>
                  <a:txBody>
                    <a:bodyPr/>
                    <a:lstStyle/>
                    <a:p>
                      <a:r>
                        <a:rPr kumimoji="1" lang="ja-JP" altLang="en-US" sz="1600" dirty="0">
                          <a:latin typeface="+mj-ea"/>
                          <a:ea typeface="+mj-ea"/>
                        </a:rPr>
                        <a:t>覚醒剤原料事故届出書</a:t>
                      </a:r>
                    </a:p>
                  </a:txBody>
                  <a:tcPr/>
                </a:tc>
                <a:extLst>
                  <a:ext uri="{0D108BD9-81ED-4DB2-BD59-A6C34878D82A}">
                    <a16:rowId xmlns:a16="http://schemas.microsoft.com/office/drawing/2014/main" val="2804546664"/>
                  </a:ext>
                </a:extLst>
              </a:tr>
              <a:tr h="363339">
                <a:tc>
                  <a:txBody>
                    <a:bodyPr/>
                    <a:lstStyle/>
                    <a:p>
                      <a:r>
                        <a:rPr kumimoji="1" lang="ja-JP" altLang="en-US" sz="1600" dirty="0">
                          <a:latin typeface="+mj-ea"/>
                          <a:ea typeface="+mj-ea"/>
                        </a:rPr>
                        <a:t>残余麻薬譲渡届</a:t>
                      </a:r>
                      <a:endParaRPr kumimoji="1" lang="en-US" altLang="ja-JP" sz="1600" dirty="0">
                        <a:latin typeface="+mj-ea"/>
                        <a:ea typeface="+mj-ea"/>
                      </a:endParaRPr>
                    </a:p>
                  </a:txBody>
                  <a:tcPr/>
                </a:tc>
                <a:tc>
                  <a:txBody>
                    <a:bodyPr/>
                    <a:lstStyle/>
                    <a:p>
                      <a:r>
                        <a:rPr kumimoji="1" lang="ja-JP" altLang="en-US" sz="1600" dirty="0">
                          <a:latin typeface="+mj-ea"/>
                          <a:ea typeface="+mj-ea"/>
                        </a:rPr>
                        <a:t>業務廃止等に伴う覚醒剤所有数量報告書</a:t>
                      </a:r>
                    </a:p>
                  </a:txBody>
                  <a:tcPr/>
                </a:tc>
                <a:extLst>
                  <a:ext uri="{0D108BD9-81ED-4DB2-BD59-A6C34878D82A}">
                    <a16:rowId xmlns:a16="http://schemas.microsoft.com/office/drawing/2014/main" val="2583578212"/>
                  </a:ext>
                </a:extLst>
              </a:tr>
              <a:tr h="363339">
                <a:tc>
                  <a:txBody>
                    <a:bodyPr/>
                    <a:lstStyle/>
                    <a:p>
                      <a:r>
                        <a:rPr kumimoji="1" lang="ja-JP" altLang="en-US" sz="1600" dirty="0">
                          <a:latin typeface="+mj-ea"/>
                          <a:ea typeface="+mj-ea"/>
                        </a:rPr>
                        <a:t>調剤済麻薬廃棄届</a:t>
                      </a:r>
                      <a:endParaRPr kumimoji="1" lang="ja-JP" altLang="en-US" sz="1600" dirty="0">
                        <a:solidFill>
                          <a:schemeClr val="tx1"/>
                        </a:solidFill>
                        <a:latin typeface="+mj-ea"/>
                        <a:ea typeface="+mj-ea"/>
                      </a:endParaRPr>
                    </a:p>
                  </a:txBody>
                  <a:tcPr/>
                </a:tc>
                <a:tc>
                  <a:txBody>
                    <a:bodyPr/>
                    <a:lstStyle/>
                    <a:p>
                      <a:r>
                        <a:rPr kumimoji="1" lang="ja-JP" altLang="en-US" sz="1600" dirty="0">
                          <a:latin typeface="+mj-ea"/>
                          <a:ea typeface="+mj-ea"/>
                        </a:rPr>
                        <a:t>業務廃止等に伴う覚醒剤原料譲渡報告書</a:t>
                      </a:r>
                    </a:p>
                  </a:txBody>
                  <a:tcPr/>
                </a:tc>
                <a:extLst>
                  <a:ext uri="{0D108BD9-81ED-4DB2-BD59-A6C34878D82A}">
                    <a16:rowId xmlns:a16="http://schemas.microsoft.com/office/drawing/2014/main" val="3424234632"/>
                  </a:ext>
                </a:extLst>
              </a:tr>
              <a:tr h="363339">
                <a:tc>
                  <a:txBody>
                    <a:bodyPr/>
                    <a:lstStyle/>
                    <a:p>
                      <a:r>
                        <a:rPr kumimoji="1" lang="ja-JP" altLang="en-US" sz="1600" dirty="0">
                          <a:latin typeface="+mj-ea"/>
                          <a:ea typeface="+mj-ea"/>
                        </a:rPr>
                        <a:t>麻薬卸売業者半期届</a:t>
                      </a:r>
                    </a:p>
                  </a:txBody>
                  <a:tcPr/>
                </a:tc>
                <a:tc>
                  <a:txBody>
                    <a:bodyPr/>
                    <a:lstStyle/>
                    <a:p>
                      <a:r>
                        <a:rPr kumimoji="1" lang="ja-JP" altLang="en-US" sz="1600" dirty="0">
                          <a:latin typeface="+mj-ea"/>
                          <a:ea typeface="+mj-ea"/>
                        </a:rPr>
                        <a:t>交付又は調剤済みの医薬品である覚醒剤原料譲受届出書</a:t>
                      </a:r>
                    </a:p>
                  </a:txBody>
                  <a:tcPr/>
                </a:tc>
                <a:extLst>
                  <a:ext uri="{0D108BD9-81ED-4DB2-BD59-A6C34878D82A}">
                    <a16:rowId xmlns:a16="http://schemas.microsoft.com/office/drawing/2014/main" val="3268620360"/>
                  </a:ext>
                </a:extLst>
              </a:tr>
              <a:tr h="363339">
                <a:tc>
                  <a:txBody>
                    <a:bodyPr/>
                    <a:lstStyle/>
                    <a:p>
                      <a:endParaRPr kumimoji="1" lang="ja-JP" altLang="en-US" sz="1600">
                        <a:latin typeface="+mj-ea"/>
                        <a:ea typeface="+mj-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j-ea"/>
                          <a:ea typeface="+mj-ea"/>
                        </a:rPr>
                        <a:t>交付又は調剤済みの医薬品である覚醒剤原料廃棄届出書</a:t>
                      </a:r>
                    </a:p>
                  </a:txBody>
                  <a:tcPr/>
                </a:tc>
                <a:extLst>
                  <a:ext uri="{0D108BD9-81ED-4DB2-BD59-A6C34878D82A}">
                    <a16:rowId xmlns:a16="http://schemas.microsoft.com/office/drawing/2014/main" val="1706171036"/>
                  </a:ext>
                </a:extLst>
              </a:tr>
              <a:tr h="372000">
                <a:tc>
                  <a:txBody>
                    <a:bodyPr/>
                    <a:lstStyle/>
                    <a:p>
                      <a:r>
                        <a:rPr kumimoji="1" lang="ja-JP" altLang="en-US" sz="1600" dirty="0">
                          <a:latin typeface="+mj-ea"/>
                          <a:ea typeface="+mj-ea"/>
                        </a:rPr>
                        <a:t>向精神薬事故届</a:t>
                      </a:r>
                    </a:p>
                  </a:txBody>
                  <a:tcPr/>
                </a:tc>
                <a:tc>
                  <a:txBody>
                    <a:bodyPr/>
                    <a:lstStyle/>
                    <a:p>
                      <a:r>
                        <a:rPr kumimoji="1" lang="ja-JP" altLang="en-US" sz="1600" dirty="0">
                          <a:latin typeface="+mj-ea"/>
                          <a:ea typeface="+mj-ea"/>
                        </a:rPr>
                        <a:t>指定失効等に伴う覚醒剤原料所有数量報告書</a:t>
                      </a:r>
                    </a:p>
                  </a:txBody>
                  <a:tcPr/>
                </a:tc>
                <a:extLst>
                  <a:ext uri="{0D108BD9-81ED-4DB2-BD59-A6C34878D82A}">
                    <a16:rowId xmlns:a16="http://schemas.microsoft.com/office/drawing/2014/main" val="2896321258"/>
                  </a:ext>
                </a:extLst>
              </a:tr>
              <a:tr h="363339">
                <a:tc>
                  <a:txBody>
                    <a:bodyPr/>
                    <a:lstStyle/>
                    <a:p>
                      <a:endParaRPr kumimoji="1" lang="ja-JP" altLang="en-US" sz="1600" dirty="0">
                        <a:latin typeface="+mj-ea"/>
                        <a:ea typeface="+mj-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j-ea"/>
                          <a:ea typeface="+mj-ea"/>
                        </a:rPr>
                        <a:t>指定失効等に伴う覚醒剤原料譲渡報告書</a:t>
                      </a:r>
                    </a:p>
                  </a:txBody>
                  <a:tcPr/>
                </a:tc>
                <a:extLst>
                  <a:ext uri="{0D108BD9-81ED-4DB2-BD59-A6C34878D82A}">
                    <a16:rowId xmlns:a16="http://schemas.microsoft.com/office/drawing/2014/main" val="3938198813"/>
                  </a:ext>
                </a:extLst>
              </a:tr>
              <a:tr h="363339">
                <a:tc>
                  <a:txBody>
                    <a:bodyPr/>
                    <a:lstStyle/>
                    <a:p>
                      <a:endParaRPr kumimoji="1" lang="ja-JP" altLang="en-US" sz="1600" dirty="0">
                        <a:latin typeface="+mj-ea"/>
                        <a:ea typeface="+mj-ea"/>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j-ea"/>
                          <a:ea typeface="+mj-ea"/>
                        </a:rPr>
                        <a:t>取扱品目等変更届出書</a:t>
                      </a:r>
                    </a:p>
                  </a:txBody>
                  <a:tcPr/>
                </a:tc>
                <a:extLst>
                  <a:ext uri="{0D108BD9-81ED-4DB2-BD59-A6C34878D82A}">
                    <a16:rowId xmlns:a16="http://schemas.microsoft.com/office/drawing/2014/main" val="848242451"/>
                  </a:ext>
                </a:extLst>
              </a:tr>
            </a:tbl>
          </a:graphicData>
        </a:graphic>
      </p:graphicFrame>
    </p:spTree>
    <p:extLst>
      <p:ext uri="{BB962C8B-B14F-4D97-AF65-F5344CB8AC3E}">
        <p14:creationId xmlns:p14="http://schemas.microsoft.com/office/powerpoint/2010/main" val="4858192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番号プレースホルダー 3">
            <a:extLst>
              <a:ext uri="{FF2B5EF4-FFF2-40B4-BE49-F238E27FC236}">
                <a16:creationId xmlns:a16="http://schemas.microsoft.com/office/drawing/2014/main" id="{FF8ECE05-C245-4B45-919C-1EC7D31FC98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DAA53272-AF03-434A-AD52-343C864D6CBA}" type="slidenum">
              <a:rPr kumimoji="0" lang="en-US" altLang="ja-JP" smtClean="0">
                <a:solidFill>
                  <a:srgbClr val="42424F"/>
                </a:solidFill>
              </a:rPr>
              <a:pPr/>
              <a:t>65</a:t>
            </a:fld>
            <a:endParaRPr kumimoji="0" lang="en-US" altLang="ja-JP">
              <a:solidFill>
                <a:srgbClr val="42424F"/>
              </a:solidFill>
            </a:endParaRPr>
          </a:p>
        </p:txBody>
      </p:sp>
      <p:sp>
        <p:nvSpPr>
          <p:cNvPr id="98307" name="Rectangle 5">
            <a:extLst>
              <a:ext uri="{FF2B5EF4-FFF2-40B4-BE49-F238E27FC236}">
                <a16:creationId xmlns:a16="http://schemas.microsoft.com/office/drawing/2014/main" id="{15F1F3C2-04C4-4377-B424-510558B750DC}"/>
              </a:ext>
            </a:extLst>
          </p:cNvPr>
          <p:cNvSpPr>
            <a:spLocks noChangeArrowheads="1"/>
          </p:cNvSpPr>
          <p:nvPr/>
        </p:nvSpPr>
        <p:spPr bwMode="auto">
          <a:xfrm>
            <a:off x="457200" y="277813"/>
            <a:ext cx="8229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4200">
              <a:solidFill>
                <a:schemeClr val="tx2"/>
              </a:solidFill>
              <a:latin typeface="ＭＳ Ｐゴシック" panose="020B0600070205080204" pitchFamily="50" charset="-128"/>
              <a:ea typeface="ＭＳ Ｐゴシック" panose="020B0600070205080204" pitchFamily="50" charset="-128"/>
            </a:endParaRPr>
          </a:p>
        </p:txBody>
      </p:sp>
      <p:sp>
        <p:nvSpPr>
          <p:cNvPr id="8" name="正方形/長方形 7">
            <a:extLst>
              <a:ext uri="{FF2B5EF4-FFF2-40B4-BE49-F238E27FC236}">
                <a16:creationId xmlns:a16="http://schemas.microsoft.com/office/drawing/2014/main" id="{E8FED071-53F2-4E04-BA6D-F5BFD3D05D03}"/>
              </a:ext>
            </a:extLst>
          </p:cNvPr>
          <p:cNvSpPr/>
          <p:nvPr/>
        </p:nvSpPr>
        <p:spPr>
          <a:xfrm>
            <a:off x="-12700" y="1"/>
            <a:ext cx="9144000" cy="76470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電子申請システム（２）</a:t>
            </a:r>
          </a:p>
        </p:txBody>
      </p:sp>
      <p:sp>
        <p:nvSpPr>
          <p:cNvPr id="6" name="AutoShape 5">
            <a:extLst>
              <a:ext uri="{FF2B5EF4-FFF2-40B4-BE49-F238E27FC236}">
                <a16:creationId xmlns:a16="http://schemas.microsoft.com/office/drawing/2014/main" id="{AAE5C6D0-BD24-459B-A2DA-5AF5E99A6E37}"/>
              </a:ext>
            </a:extLst>
          </p:cNvPr>
          <p:cNvSpPr>
            <a:spLocks noChangeArrowheads="1"/>
          </p:cNvSpPr>
          <p:nvPr/>
        </p:nvSpPr>
        <p:spPr bwMode="auto">
          <a:xfrm>
            <a:off x="468313" y="876982"/>
            <a:ext cx="8373592" cy="533400"/>
          </a:xfrm>
          <a:prstGeom prst="roundRect">
            <a:avLst>
              <a:gd name="adj" fmla="val 16667"/>
            </a:avLst>
          </a:prstGeom>
          <a:solidFill>
            <a:srgbClr val="0070C0"/>
          </a:solidFill>
          <a:ln w="9525">
            <a:noFill/>
            <a:round/>
            <a:headEnd/>
            <a:tailEnd/>
          </a:ln>
          <a:effectLst>
            <a:outerShdw blurRad="50800" dist="38100" dir="2700000" algn="tl" rotWithShape="0">
              <a:prstClr val="black">
                <a:alpha val="40000"/>
              </a:prstClr>
            </a:outerShdw>
          </a:effectLst>
        </p:spPr>
        <p:txBody>
          <a:bodyPr wrap="none" anchor="ctr"/>
          <a:lstStyle/>
          <a:p>
            <a:pPr>
              <a:defRPr/>
            </a:pPr>
            <a:r>
              <a:rPr lang="ja-JP" altLang="en-US" sz="2800" dirty="0">
                <a:solidFill>
                  <a:schemeClr val="bg1"/>
                </a:solidFill>
                <a:latin typeface="+mj-ea"/>
                <a:ea typeface="+mj-ea"/>
              </a:rPr>
              <a:t>③ご利用方法</a:t>
            </a:r>
          </a:p>
        </p:txBody>
      </p:sp>
      <p:sp>
        <p:nvSpPr>
          <p:cNvPr id="9" name="Text Box 8">
            <a:extLst>
              <a:ext uri="{FF2B5EF4-FFF2-40B4-BE49-F238E27FC236}">
                <a16:creationId xmlns:a16="http://schemas.microsoft.com/office/drawing/2014/main" id="{A0247413-9365-4BF8-B45E-0FDD9573EE9D}"/>
              </a:ext>
            </a:extLst>
          </p:cNvPr>
          <p:cNvSpPr txBox="1">
            <a:spLocks noChangeArrowheads="1"/>
          </p:cNvSpPr>
          <p:nvPr/>
        </p:nvSpPr>
        <p:spPr bwMode="auto">
          <a:xfrm>
            <a:off x="395537" y="1498600"/>
            <a:ext cx="4104456" cy="707886"/>
          </a:xfrm>
          <a:prstGeom prst="rect">
            <a:avLst/>
          </a:prstGeom>
          <a:noFill/>
          <a:ln w="9525">
            <a:noFill/>
            <a:miter lim="800000"/>
            <a:headEnd/>
            <a:tailEnd/>
          </a:ln>
        </p:spPr>
        <p:txBody>
          <a:bodyPr wrap="square">
            <a:spAutoFit/>
          </a:bodyPr>
          <a:lstStyle/>
          <a:p>
            <a:pPr>
              <a:defRPr/>
            </a:pPr>
            <a:r>
              <a:rPr lang="ja-JP" altLang="en-US" sz="2000" dirty="0"/>
              <a:t>１）麻薬事務所毎に利用者登録し，</a:t>
            </a:r>
            <a:r>
              <a:rPr lang="en-US" altLang="ja-JP" sz="2000" dirty="0"/>
              <a:t>ID</a:t>
            </a:r>
            <a:r>
              <a:rPr lang="ja-JP" altLang="en-US" sz="2000" dirty="0"/>
              <a:t>を取得してください。　</a:t>
            </a:r>
            <a:endParaRPr lang="ja-JP" altLang="en-US" sz="2000" dirty="0">
              <a:latin typeface="+mj-ea"/>
              <a:ea typeface="+mj-ea"/>
            </a:endParaRPr>
          </a:p>
        </p:txBody>
      </p:sp>
      <p:sp>
        <p:nvSpPr>
          <p:cNvPr id="16" name="Text Box 8">
            <a:extLst>
              <a:ext uri="{FF2B5EF4-FFF2-40B4-BE49-F238E27FC236}">
                <a16:creationId xmlns:a16="http://schemas.microsoft.com/office/drawing/2014/main" id="{DEFA54E4-ECD0-418E-A3EA-2F8995CE38DE}"/>
              </a:ext>
            </a:extLst>
          </p:cNvPr>
          <p:cNvSpPr txBox="1">
            <a:spLocks noChangeArrowheads="1"/>
          </p:cNvSpPr>
          <p:nvPr/>
        </p:nvSpPr>
        <p:spPr bwMode="auto">
          <a:xfrm>
            <a:off x="398168" y="2201716"/>
            <a:ext cx="4104456" cy="707886"/>
          </a:xfrm>
          <a:prstGeom prst="rect">
            <a:avLst/>
          </a:prstGeom>
          <a:noFill/>
          <a:ln w="9525">
            <a:noFill/>
            <a:miter lim="800000"/>
            <a:headEnd/>
            <a:tailEnd/>
          </a:ln>
        </p:spPr>
        <p:txBody>
          <a:bodyPr wrap="square">
            <a:spAutoFit/>
          </a:bodyPr>
          <a:lstStyle/>
          <a:p>
            <a:pPr>
              <a:defRPr/>
            </a:pPr>
            <a:r>
              <a:rPr lang="ja-JP" altLang="en-US" sz="2000" dirty="0"/>
              <a:t>２）</a:t>
            </a:r>
            <a:r>
              <a:rPr lang="en-US" altLang="ja-JP" sz="2000" dirty="0"/>
              <a:t>ID</a:t>
            </a:r>
            <a:r>
              <a:rPr lang="ja-JP" altLang="en-US" sz="2000" dirty="0"/>
              <a:t>とパスワードを入力し，ログイン</a:t>
            </a:r>
            <a:endParaRPr lang="en-US" altLang="ja-JP" sz="2000" dirty="0"/>
          </a:p>
          <a:p>
            <a:pPr>
              <a:defRPr/>
            </a:pPr>
            <a:r>
              <a:rPr lang="ja-JP" altLang="en-US" sz="2000" dirty="0"/>
              <a:t>してください。　</a:t>
            </a:r>
            <a:endParaRPr lang="ja-JP" altLang="en-US" sz="2000" dirty="0">
              <a:latin typeface="+mj-ea"/>
              <a:ea typeface="+mj-ea"/>
            </a:endParaRPr>
          </a:p>
        </p:txBody>
      </p:sp>
      <p:grpSp>
        <p:nvGrpSpPr>
          <p:cNvPr id="11" name="グループ化 10">
            <a:extLst>
              <a:ext uri="{FF2B5EF4-FFF2-40B4-BE49-F238E27FC236}">
                <a16:creationId xmlns:a16="http://schemas.microsoft.com/office/drawing/2014/main" id="{27E2909F-9882-4AF3-B16D-32D838580307}"/>
              </a:ext>
            </a:extLst>
          </p:cNvPr>
          <p:cNvGrpSpPr/>
          <p:nvPr/>
        </p:nvGrpSpPr>
        <p:grpSpPr>
          <a:xfrm>
            <a:off x="157611" y="2940381"/>
            <a:ext cx="4483767" cy="3357207"/>
            <a:chOff x="379354" y="2860998"/>
            <a:chExt cx="4483767" cy="3357207"/>
          </a:xfrm>
        </p:grpSpPr>
        <p:pic>
          <p:nvPicPr>
            <p:cNvPr id="14" name="図 13">
              <a:extLst>
                <a:ext uri="{FF2B5EF4-FFF2-40B4-BE49-F238E27FC236}">
                  <a16:creationId xmlns:a16="http://schemas.microsoft.com/office/drawing/2014/main" id="{E84C47BA-F280-4B5B-8353-E5518E316D64}"/>
                </a:ext>
              </a:extLst>
            </p:cNvPr>
            <p:cNvPicPr/>
            <p:nvPr/>
          </p:nvPicPr>
          <p:blipFill rotWithShape="1">
            <a:blip r:embed="rId3"/>
            <a:srcRect t="14107" b="3609"/>
            <a:stretch/>
          </p:blipFill>
          <p:spPr>
            <a:xfrm>
              <a:off x="379354" y="2940381"/>
              <a:ext cx="4392488" cy="3277824"/>
            </a:xfrm>
            <a:prstGeom prst="rect">
              <a:avLst/>
            </a:prstGeom>
          </p:spPr>
        </p:pic>
        <p:sp>
          <p:nvSpPr>
            <p:cNvPr id="15" name="正方形/長方形 14">
              <a:extLst>
                <a:ext uri="{FF2B5EF4-FFF2-40B4-BE49-F238E27FC236}">
                  <a16:creationId xmlns:a16="http://schemas.microsoft.com/office/drawing/2014/main" id="{9F824DE7-152D-4EE0-8C78-784A6A50A5F2}"/>
                </a:ext>
              </a:extLst>
            </p:cNvPr>
            <p:cNvSpPr/>
            <p:nvPr/>
          </p:nvSpPr>
          <p:spPr>
            <a:xfrm>
              <a:off x="3492465" y="3266643"/>
              <a:ext cx="708660" cy="3460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17" name="正方形/長方形 16">
              <a:extLst>
                <a:ext uri="{FF2B5EF4-FFF2-40B4-BE49-F238E27FC236}">
                  <a16:creationId xmlns:a16="http://schemas.microsoft.com/office/drawing/2014/main" id="{3507EDA3-AFEC-425D-8878-65B398F302D6}"/>
                </a:ext>
              </a:extLst>
            </p:cNvPr>
            <p:cNvSpPr/>
            <p:nvPr/>
          </p:nvSpPr>
          <p:spPr>
            <a:xfrm>
              <a:off x="4154461" y="2860998"/>
              <a:ext cx="708660" cy="3460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sp>
        <p:nvSpPr>
          <p:cNvPr id="19" name="Text Box 8">
            <a:extLst>
              <a:ext uri="{FF2B5EF4-FFF2-40B4-BE49-F238E27FC236}">
                <a16:creationId xmlns:a16="http://schemas.microsoft.com/office/drawing/2014/main" id="{A1B0FEB9-A796-4721-B107-0A3D2627A593}"/>
              </a:ext>
            </a:extLst>
          </p:cNvPr>
          <p:cNvSpPr txBox="1">
            <a:spLocks noChangeArrowheads="1"/>
          </p:cNvSpPr>
          <p:nvPr/>
        </p:nvSpPr>
        <p:spPr bwMode="auto">
          <a:xfrm>
            <a:off x="4751513" y="1492124"/>
            <a:ext cx="4392487" cy="400110"/>
          </a:xfrm>
          <a:prstGeom prst="rect">
            <a:avLst/>
          </a:prstGeom>
          <a:noFill/>
          <a:ln w="9525">
            <a:noFill/>
            <a:miter lim="800000"/>
            <a:headEnd/>
            <a:tailEnd/>
          </a:ln>
        </p:spPr>
        <p:txBody>
          <a:bodyPr wrap="square">
            <a:spAutoFit/>
          </a:bodyPr>
          <a:lstStyle/>
          <a:p>
            <a:pPr>
              <a:defRPr/>
            </a:pPr>
            <a:r>
              <a:rPr lang="ja-JP" altLang="en-US" sz="2000" dirty="0"/>
              <a:t>３）「鹿児島県」をクリックしてください。</a:t>
            </a:r>
            <a:endParaRPr lang="ja-JP" altLang="en-US" sz="2000" dirty="0">
              <a:latin typeface="+mj-ea"/>
              <a:ea typeface="+mj-ea"/>
            </a:endParaRPr>
          </a:p>
        </p:txBody>
      </p:sp>
      <p:sp>
        <p:nvSpPr>
          <p:cNvPr id="21" name="Text Box 8">
            <a:extLst>
              <a:ext uri="{FF2B5EF4-FFF2-40B4-BE49-F238E27FC236}">
                <a16:creationId xmlns:a16="http://schemas.microsoft.com/office/drawing/2014/main" id="{F71BDB89-CBA3-4E00-A975-4E3133D89C0A}"/>
              </a:ext>
            </a:extLst>
          </p:cNvPr>
          <p:cNvSpPr txBox="1">
            <a:spLocks noChangeArrowheads="1"/>
          </p:cNvSpPr>
          <p:nvPr/>
        </p:nvSpPr>
        <p:spPr bwMode="auto">
          <a:xfrm>
            <a:off x="4737449" y="4331291"/>
            <a:ext cx="4104456" cy="707886"/>
          </a:xfrm>
          <a:prstGeom prst="rect">
            <a:avLst/>
          </a:prstGeom>
          <a:noFill/>
          <a:ln w="9525">
            <a:noFill/>
            <a:miter lim="800000"/>
            <a:headEnd/>
            <a:tailEnd/>
          </a:ln>
        </p:spPr>
        <p:txBody>
          <a:bodyPr wrap="square">
            <a:spAutoFit/>
          </a:bodyPr>
          <a:lstStyle/>
          <a:p>
            <a:pPr>
              <a:defRPr/>
            </a:pPr>
            <a:r>
              <a:rPr lang="ja-JP" altLang="en-US" sz="2000" dirty="0"/>
              <a:t>４）キーワード検索で「麻薬」等入力してください。　</a:t>
            </a:r>
            <a:endParaRPr lang="ja-JP" altLang="en-US" sz="2000" dirty="0">
              <a:latin typeface="+mj-ea"/>
              <a:ea typeface="+mj-ea"/>
            </a:endParaRPr>
          </a:p>
        </p:txBody>
      </p:sp>
      <p:grpSp>
        <p:nvGrpSpPr>
          <p:cNvPr id="18" name="グループ化 17">
            <a:extLst>
              <a:ext uri="{FF2B5EF4-FFF2-40B4-BE49-F238E27FC236}">
                <a16:creationId xmlns:a16="http://schemas.microsoft.com/office/drawing/2014/main" id="{139D720C-9123-487E-905B-026E36CCFBEA}"/>
              </a:ext>
            </a:extLst>
          </p:cNvPr>
          <p:cNvGrpSpPr/>
          <p:nvPr/>
        </p:nvGrpSpPr>
        <p:grpSpPr>
          <a:xfrm>
            <a:off x="4716330" y="1963046"/>
            <a:ext cx="4392488" cy="2367915"/>
            <a:chOff x="4681776" y="1307551"/>
            <a:chExt cx="4392488" cy="2367915"/>
          </a:xfrm>
        </p:grpSpPr>
        <p:pic>
          <p:nvPicPr>
            <p:cNvPr id="20" name="図 19">
              <a:extLst>
                <a:ext uri="{FF2B5EF4-FFF2-40B4-BE49-F238E27FC236}">
                  <a16:creationId xmlns:a16="http://schemas.microsoft.com/office/drawing/2014/main" id="{6D44343B-F369-4792-8466-49060BAC0F2D}"/>
                </a:ext>
              </a:extLst>
            </p:cNvPr>
            <p:cNvPicPr/>
            <p:nvPr/>
          </p:nvPicPr>
          <p:blipFill rotWithShape="1">
            <a:blip r:embed="rId3" cstate="print">
              <a:extLst>
                <a:ext uri="{28A0092B-C50C-407E-A947-70E740481C1C}">
                  <a14:useLocalDpi xmlns:a14="http://schemas.microsoft.com/office/drawing/2010/main" val="0"/>
                </a:ext>
              </a:extLst>
            </a:blip>
            <a:srcRect t="14107" b="3609"/>
            <a:stretch/>
          </p:blipFill>
          <p:spPr>
            <a:xfrm>
              <a:off x="4681776" y="1307551"/>
              <a:ext cx="4392488" cy="2367915"/>
            </a:xfrm>
            <a:prstGeom prst="rect">
              <a:avLst/>
            </a:prstGeom>
          </p:spPr>
        </p:pic>
        <p:sp>
          <p:nvSpPr>
            <p:cNvPr id="23" name="正方形/長方形 22">
              <a:extLst>
                <a:ext uri="{FF2B5EF4-FFF2-40B4-BE49-F238E27FC236}">
                  <a16:creationId xmlns:a16="http://schemas.microsoft.com/office/drawing/2014/main" id="{50873D19-1639-4E3B-A1C6-A93C0CD7C5F7}"/>
                </a:ext>
              </a:extLst>
            </p:cNvPr>
            <p:cNvSpPr/>
            <p:nvPr/>
          </p:nvSpPr>
          <p:spPr>
            <a:xfrm>
              <a:off x="5508104" y="3091359"/>
              <a:ext cx="708660" cy="3460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grpSp>
        <p:nvGrpSpPr>
          <p:cNvPr id="13" name="グループ化 12">
            <a:extLst>
              <a:ext uri="{FF2B5EF4-FFF2-40B4-BE49-F238E27FC236}">
                <a16:creationId xmlns:a16="http://schemas.microsoft.com/office/drawing/2014/main" id="{775AC7CC-7C05-44D5-B09E-0618A0D47A93}"/>
              </a:ext>
            </a:extLst>
          </p:cNvPr>
          <p:cNvGrpSpPr/>
          <p:nvPr/>
        </p:nvGrpSpPr>
        <p:grpSpPr>
          <a:xfrm>
            <a:off x="4704617" y="5039177"/>
            <a:ext cx="4340462" cy="1264920"/>
            <a:chOff x="4707453" y="4509120"/>
            <a:chExt cx="4340462" cy="1264920"/>
          </a:xfrm>
        </p:grpSpPr>
        <p:pic>
          <p:nvPicPr>
            <p:cNvPr id="22" name="図 21">
              <a:extLst>
                <a:ext uri="{FF2B5EF4-FFF2-40B4-BE49-F238E27FC236}">
                  <a16:creationId xmlns:a16="http://schemas.microsoft.com/office/drawing/2014/main" id="{B7F74A3B-A5CD-4D3F-A93A-A2EE074DB4B8}"/>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707453" y="4509120"/>
              <a:ext cx="4340462" cy="1264920"/>
            </a:xfrm>
            <a:prstGeom prst="rect">
              <a:avLst/>
            </a:prstGeom>
          </p:spPr>
        </p:pic>
        <p:sp>
          <p:nvSpPr>
            <p:cNvPr id="24" name="正方形/長方形 23">
              <a:extLst>
                <a:ext uri="{FF2B5EF4-FFF2-40B4-BE49-F238E27FC236}">
                  <a16:creationId xmlns:a16="http://schemas.microsoft.com/office/drawing/2014/main" id="{C95C986F-6A48-4A44-AFEC-1534F11ECE31}"/>
                </a:ext>
              </a:extLst>
            </p:cNvPr>
            <p:cNvSpPr/>
            <p:nvPr/>
          </p:nvSpPr>
          <p:spPr>
            <a:xfrm>
              <a:off x="4719166" y="4789523"/>
              <a:ext cx="932954" cy="6697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grpSp>
    </p:spTree>
    <p:extLst>
      <p:ext uri="{BB962C8B-B14F-4D97-AF65-F5344CB8AC3E}">
        <p14:creationId xmlns:p14="http://schemas.microsoft.com/office/powerpoint/2010/main" val="25917884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番号プレースホルダー 3">
            <a:extLst>
              <a:ext uri="{FF2B5EF4-FFF2-40B4-BE49-F238E27FC236}">
                <a16:creationId xmlns:a16="http://schemas.microsoft.com/office/drawing/2014/main" id="{FF8ECE05-C245-4B45-919C-1EC7D31FC98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DAA53272-AF03-434A-AD52-343C864D6CBA}" type="slidenum">
              <a:rPr kumimoji="0" lang="en-US" altLang="ja-JP" smtClean="0">
                <a:solidFill>
                  <a:srgbClr val="42424F"/>
                </a:solidFill>
              </a:rPr>
              <a:pPr/>
              <a:t>66</a:t>
            </a:fld>
            <a:endParaRPr kumimoji="0" lang="en-US" altLang="ja-JP">
              <a:solidFill>
                <a:srgbClr val="42424F"/>
              </a:solidFill>
            </a:endParaRPr>
          </a:p>
        </p:txBody>
      </p:sp>
      <p:sp>
        <p:nvSpPr>
          <p:cNvPr id="98307" name="Rectangle 5">
            <a:extLst>
              <a:ext uri="{FF2B5EF4-FFF2-40B4-BE49-F238E27FC236}">
                <a16:creationId xmlns:a16="http://schemas.microsoft.com/office/drawing/2014/main" id="{15F1F3C2-04C4-4377-B424-510558B750DC}"/>
              </a:ext>
            </a:extLst>
          </p:cNvPr>
          <p:cNvSpPr>
            <a:spLocks noChangeArrowheads="1"/>
          </p:cNvSpPr>
          <p:nvPr/>
        </p:nvSpPr>
        <p:spPr bwMode="auto">
          <a:xfrm>
            <a:off x="457200" y="277813"/>
            <a:ext cx="82296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4200">
              <a:solidFill>
                <a:schemeClr val="tx2"/>
              </a:solidFill>
              <a:latin typeface="ＭＳ Ｐゴシック" panose="020B0600070205080204" pitchFamily="50" charset="-128"/>
              <a:ea typeface="ＭＳ Ｐゴシック" panose="020B0600070205080204" pitchFamily="50" charset="-128"/>
            </a:endParaRPr>
          </a:p>
        </p:txBody>
      </p:sp>
      <p:sp>
        <p:nvSpPr>
          <p:cNvPr id="8" name="正方形/長方形 7">
            <a:extLst>
              <a:ext uri="{FF2B5EF4-FFF2-40B4-BE49-F238E27FC236}">
                <a16:creationId xmlns:a16="http://schemas.microsoft.com/office/drawing/2014/main" id="{E8FED071-53F2-4E04-BA6D-F5BFD3D05D03}"/>
              </a:ext>
            </a:extLst>
          </p:cNvPr>
          <p:cNvSpPr/>
          <p:nvPr/>
        </p:nvSpPr>
        <p:spPr>
          <a:xfrm>
            <a:off x="-12700" y="1"/>
            <a:ext cx="9144000" cy="76470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電子申請システム（３）</a:t>
            </a:r>
          </a:p>
        </p:txBody>
      </p:sp>
      <p:sp>
        <p:nvSpPr>
          <p:cNvPr id="9" name="Text Box 8">
            <a:extLst>
              <a:ext uri="{FF2B5EF4-FFF2-40B4-BE49-F238E27FC236}">
                <a16:creationId xmlns:a16="http://schemas.microsoft.com/office/drawing/2014/main" id="{A0247413-9365-4BF8-B45E-0FDD9573EE9D}"/>
              </a:ext>
            </a:extLst>
          </p:cNvPr>
          <p:cNvSpPr txBox="1">
            <a:spLocks noChangeArrowheads="1"/>
          </p:cNvSpPr>
          <p:nvPr/>
        </p:nvSpPr>
        <p:spPr bwMode="auto">
          <a:xfrm>
            <a:off x="47122" y="880130"/>
            <a:ext cx="4455502" cy="523220"/>
          </a:xfrm>
          <a:prstGeom prst="rect">
            <a:avLst/>
          </a:prstGeom>
          <a:noFill/>
          <a:ln w="9525">
            <a:noFill/>
            <a:miter lim="800000"/>
            <a:headEnd/>
            <a:tailEnd/>
          </a:ln>
        </p:spPr>
        <p:txBody>
          <a:bodyPr wrap="square">
            <a:spAutoFit/>
          </a:bodyPr>
          <a:lstStyle/>
          <a:p>
            <a:pPr>
              <a:defRPr/>
            </a:pPr>
            <a:r>
              <a:rPr lang="ja-JP" altLang="en-US" sz="1400" dirty="0"/>
              <a:t>５）申請または届出を選択してください。</a:t>
            </a:r>
            <a:endParaRPr lang="en-US" altLang="ja-JP" sz="1400" dirty="0"/>
          </a:p>
          <a:p>
            <a:pPr>
              <a:defRPr/>
            </a:pPr>
            <a:r>
              <a:rPr lang="ja-JP" altLang="en-US" sz="1400" dirty="0"/>
              <a:t>（例　麻薬卸売業者半期届）</a:t>
            </a:r>
            <a:endParaRPr lang="ja-JP" altLang="en-US" sz="1400" dirty="0">
              <a:latin typeface="+mj-ea"/>
              <a:ea typeface="+mj-ea"/>
            </a:endParaRPr>
          </a:p>
        </p:txBody>
      </p:sp>
      <p:sp>
        <p:nvSpPr>
          <p:cNvPr id="16" name="Text Box 8">
            <a:extLst>
              <a:ext uri="{FF2B5EF4-FFF2-40B4-BE49-F238E27FC236}">
                <a16:creationId xmlns:a16="http://schemas.microsoft.com/office/drawing/2014/main" id="{DEFA54E4-ECD0-418E-A3EA-2F8995CE38DE}"/>
              </a:ext>
            </a:extLst>
          </p:cNvPr>
          <p:cNvSpPr txBox="1">
            <a:spLocks noChangeArrowheads="1"/>
          </p:cNvSpPr>
          <p:nvPr/>
        </p:nvSpPr>
        <p:spPr bwMode="auto">
          <a:xfrm>
            <a:off x="398168" y="2201716"/>
            <a:ext cx="4104456" cy="707886"/>
          </a:xfrm>
          <a:prstGeom prst="rect">
            <a:avLst/>
          </a:prstGeom>
          <a:noFill/>
          <a:ln w="9525">
            <a:noFill/>
            <a:miter lim="800000"/>
            <a:headEnd/>
            <a:tailEnd/>
          </a:ln>
        </p:spPr>
        <p:txBody>
          <a:bodyPr wrap="square">
            <a:spAutoFit/>
          </a:bodyPr>
          <a:lstStyle/>
          <a:p>
            <a:pPr>
              <a:defRPr/>
            </a:pPr>
            <a:r>
              <a:rPr lang="ja-JP" altLang="en-US" sz="2000" dirty="0"/>
              <a:t>２）</a:t>
            </a:r>
            <a:r>
              <a:rPr lang="en-US" altLang="ja-JP" sz="2000" dirty="0"/>
              <a:t>ID</a:t>
            </a:r>
            <a:r>
              <a:rPr lang="ja-JP" altLang="en-US" sz="2000" dirty="0"/>
              <a:t>とパスワードを入力し，ログイン</a:t>
            </a:r>
            <a:endParaRPr lang="en-US" altLang="ja-JP" sz="2000" dirty="0"/>
          </a:p>
          <a:p>
            <a:pPr>
              <a:defRPr/>
            </a:pPr>
            <a:r>
              <a:rPr lang="ja-JP" altLang="en-US" sz="2000" dirty="0"/>
              <a:t>してください。　</a:t>
            </a:r>
            <a:endParaRPr lang="ja-JP" altLang="en-US" sz="2000" dirty="0">
              <a:latin typeface="+mj-ea"/>
              <a:ea typeface="+mj-ea"/>
            </a:endParaRPr>
          </a:p>
        </p:txBody>
      </p:sp>
      <p:pic>
        <p:nvPicPr>
          <p:cNvPr id="25" name="図 24">
            <a:extLst>
              <a:ext uri="{FF2B5EF4-FFF2-40B4-BE49-F238E27FC236}">
                <a16:creationId xmlns:a16="http://schemas.microsoft.com/office/drawing/2014/main" id="{7273B081-9AAB-4EC6-99C3-08FC762807B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10137" y="1426062"/>
            <a:ext cx="4392487" cy="1675765"/>
          </a:xfrm>
          <a:prstGeom prst="rect">
            <a:avLst/>
          </a:prstGeom>
        </p:spPr>
      </p:pic>
      <p:sp>
        <p:nvSpPr>
          <p:cNvPr id="27" name="正方形/長方形 26">
            <a:extLst>
              <a:ext uri="{FF2B5EF4-FFF2-40B4-BE49-F238E27FC236}">
                <a16:creationId xmlns:a16="http://schemas.microsoft.com/office/drawing/2014/main" id="{63F73145-1EAE-4CC9-B487-B8D9D81F85DE}"/>
              </a:ext>
            </a:extLst>
          </p:cNvPr>
          <p:cNvSpPr/>
          <p:nvPr/>
        </p:nvSpPr>
        <p:spPr>
          <a:xfrm>
            <a:off x="1115616" y="2080856"/>
            <a:ext cx="2117088" cy="6394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sp>
        <p:nvSpPr>
          <p:cNvPr id="29" name="Text Box 8">
            <a:extLst>
              <a:ext uri="{FF2B5EF4-FFF2-40B4-BE49-F238E27FC236}">
                <a16:creationId xmlns:a16="http://schemas.microsoft.com/office/drawing/2014/main" id="{CD2F7DA1-33A0-49F2-8E53-187D90017E09}"/>
              </a:ext>
            </a:extLst>
          </p:cNvPr>
          <p:cNvSpPr txBox="1">
            <a:spLocks noChangeArrowheads="1"/>
          </p:cNvSpPr>
          <p:nvPr/>
        </p:nvSpPr>
        <p:spPr bwMode="auto">
          <a:xfrm>
            <a:off x="47122" y="3151615"/>
            <a:ext cx="4455502" cy="523220"/>
          </a:xfrm>
          <a:prstGeom prst="rect">
            <a:avLst/>
          </a:prstGeom>
          <a:noFill/>
          <a:ln w="9525">
            <a:noFill/>
            <a:miter lim="800000"/>
            <a:headEnd/>
            <a:tailEnd/>
          </a:ln>
        </p:spPr>
        <p:txBody>
          <a:bodyPr wrap="square">
            <a:spAutoFit/>
          </a:bodyPr>
          <a:lstStyle/>
          <a:p>
            <a:pPr>
              <a:defRPr/>
            </a:pPr>
            <a:r>
              <a:rPr lang="ja-JP" altLang="en-US" sz="1400" dirty="0"/>
              <a:t>６）申請画面で必要事項を入力し，「次へ」をクリックしてください。</a:t>
            </a:r>
            <a:endParaRPr lang="ja-JP" altLang="en-US" sz="1400" dirty="0">
              <a:latin typeface="+mj-ea"/>
              <a:ea typeface="+mj-ea"/>
            </a:endParaRPr>
          </a:p>
        </p:txBody>
      </p:sp>
      <p:grpSp>
        <p:nvGrpSpPr>
          <p:cNvPr id="2" name="グループ化 1">
            <a:extLst>
              <a:ext uri="{FF2B5EF4-FFF2-40B4-BE49-F238E27FC236}">
                <a16:creationId xmlns:a16="http://schemas.microsoft.com/office/drawing/2014/main" id="{0A9F56E1-9792-4D64-9842-4FD80259A2DD}"/>
              </a:ext>
            </a:extLst>
          </p:cNvPr>
          <p:cNvGrpSpPr/>
          <p:nvPr/>
        </p:nvGrpSpPr>
        <p:grpSpPr>
          <a:xfrm>
            <a:off x="47122" y="3685256"/>
            <a:ext cx="4511864" cy="3181538"/>
            <a:chOff x="50448" y="3685256"/>
            <a:chExt cx="4511864" cy="3181538"/>
          </a:xfrm>
        </p:grpSpPr>
        <p:pic>
          <p:nvPicPr>
            <p:cNvPr id="30" name="図 29">
              <a:extLst>
                <a:ext uri="{FF2B5EF4-FFF2-40B4-BE49-F238E27FC236}">
                  <a16:creationId xmlns:a16="http://schemas.microsoft.com/office/drawing/2014/main" id="{117F1798-7483-44DA-B31F-C4B1C56DC9C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0448" y="3685256"/>
              <a:ext cx="4511864" cy="3181538"/>
            </a:xfrm>
            <a:prstGeom prst="rect">
              <a:avLst/>
            </a:prstGeom>
            <a:noFill/>
            <a:ln>
              <a:noFill/>
            </a:ln>
          </p:spPr>
        </p:pic>
        <p:sp>
          <p:nvSpPr>
            <p:cNvPr id="31" name="正方形/長方形 30">
              <a:extLst>
                <a:ext uri="{FF2B5EF4-FFF2-40B4-BE49-F238E27FC236}">
                  <a16:creationId xmlns:a16="http://schemas.microsoft.com/office/drawing/2014/main" id="{4E5AFC40-70AD-4EC8-B809-6CEB1346DD92}"/>
                </a:ext>
              </a:extLst>
            </p:cNvPr>
            <p:cNvSpPr/>
            <p:nvPr/>
          </p:nvSpPr>
          <p:spPr>
            <a:xfrm>
              <a:off x="755576" y="4868213"/>
              <a:ext cx="3168352" cy="13690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dirty="0"/>
            </a:p>
          </p:txBody>
        </p:sp>
        <p:sp>
          <p:nvSpPr>
            <p:cNvPr id="32" name="正方形/長方形 31">
              <a:extLst>
                <a:ext uri="{FF2B5EF4-FFF2-40B4-BE49-F238E27FC236}">
                  <a16:creationId xmlns:a16="http://schemas.microsoft.com/office/drawing/2014/main" id="{7DB42974-0F00-4597-B5CF-9DF36A9B87BB}"/>
                </a:ext>
              </a:extLst>
            </p:cNvPr>
            <p:cNvSpPr/>
            <p:nvPr/>
          </p:nvSpPr>
          <p:spPr>
            <a:xfrm>
              <a:off x="1971555" y="6332238"/>
              <a:ext cx="669649" cy="1730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dirty="0"/>
            </a:p>
          </p:txBody>
        </p:sp>
      </p:grpSp>
      <p:grpSp>
        <p:nvGrpSpPr>
          <p:cNvPr id="3" name="グループ化 2">
            <a:extLst>
              <a:ext uri="{FF2B5EF4-FFF2-40B4-BE49-F238E27FC236}">
                <a16:creationId xmlns:a16="http://schemas.microsoft.com/office/drawing/2014/main" id="{F0CFABCE-5B75-4A5A-8DD0-EB9721EF236E}"/>
              </a:ext>
            </a:extLst>
          </p:cNvPr>
          <p:cNvGrpSpPr/>
          <p:nvPr/>
        </p:nvGrpSpPr>
        <p:grpSpPr>
          <a:xfrm>
            <a:off x="4599628" y="1502071"/>
            <a:ext cx="4534252" cy="2378075"/>
            <a:chOff x="4559300" y="1699742"/>
            <a:chExt cx="4534252" cy="2378075"/>
          </a:xfrm>
        </p:grpSpPr>
        <p:pic>
          <p:nvPicPr>
            <p:cNvPr id="34" name="図 33">
              <a:extLst>
                <a:ext uri="{FF2B5EF4-FFF2-40B4-BE49-F238E27FC236}">
                  <a16:creationId xmlns:a16="http://schemas.microsoft.com/office/drawing/2014/main" id="{048815C0-C3EC-413C-AB4C-DF069E206E9F}"/>
                </a:ext>
              </a:extLst>
            </p:cNvPr>
            <p:cNvPicPr/>
            <p:nvPr/>
          </p:nvPicPr>
          <p:blipFill rotWithShape="1">
            <a:blip r:embed="rId5"/>
            <a:srcRect t="14666" b="2685"/>
            <a:stretch/>
          </p:blipFill>
          <p:spPr>
            <a:xfrm>
              <a:off x="4559300" y="1699742"/>
              <a:ext cx="4534252" cy="2378075"/>
            </a:xfrm>
            <a:prstGeom prst="rect">
              <a:avLst/>
            </a:prstGeom>
          </p:spPr>
        </p:pic>
        <p:sp>
          <p:nvSpPr>
            <p:cNvPr id="35" name="正方形/長方形 34">
              <a:extLst>
                <a:ext uri="{FF2B5EF4-FFF2-40B4-BE49-F238E27FC236}">
                  <a16:creationId xmlns:a16="http://schemas.microsoft.com/office/drawing/2014/main" id="{94D30112-C43A-4A16-8A2B-99329CAA2063}"/>
                </a:ext>
              </a:extLst>
            </p:cNvPr>
            <p:cNvSpPr/>
            <p:nvPr/>
          </p:nvSpPr>
          <p:spPr>
            <a:xfrm>
              <a:off x="4578776" y="2994893"/>
              <a:ext cx="4514776"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dirty="0"/>
            </a:p>
          </p:txBody>
        </p:sp>
        <p:sp>
          <p:nvSpPr>
            <p:cNvPr id="36" name="正方形/長方形 35">
              <a:extLst>
                <a:ext uri="{FF2B5EF4-FFF2-40B4-BE49-F238E27FC236}">
                  <a16:creationId xmlns:a16="http://schemas.microsoft.com/office/drawing/2014/main" id="{3578F57E-E25A-4F42-ACD2-30C43510F290}"/>
                </a:ext>
              </a:extLst>
            </p:cNvPr>
            <p:cNvSpPr/>
            <p:nvPr/>
          </p:nvSpPr>
          <p:spPr>
            <a:xfrm>
              <a:off x="6491601" y="3501797"/>
              <a:ext cx="669649" cy="1730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dirty="0"/>
            </a:p>
          </p:txBody>
        </p:sp>
      </p:grpSp>
      <p:pic>
        <p:nvPicPr>
          <p:cNvPr id="37" name="図 36">
            <a:extLst>
              <a:ext uri="{FF2B5EF4-FFF2-40B4-BE49-F238E27FC236}">
                <a16:creationId xmlns:a16="http://schemas.microsoft.com/office/drawing/2014/main" id="{AC265E2F-C261-4448-8E78-C7C9157C0186}"/>
              </a:ext>
            </a:extLst>
          </p:cNvPr>
          <p:cNvPicPr/>
          <p:nvPr/>
        </p:nvPicPr>
        <p:blipFill rotWithShape="1">
          <a:blip r:embed="rId6"/>
          <a:srcRect t="17080" b="3266"/>
          <a:stretch/>
        </p:blipFill>
        <p:spPr>
          <a:xfrm>
            <a:off x="4558985" y="4145168"/>
            <a:ext cx="4505570" cy="2360107"/>
          </a:xfrm>
          <a:prstGeom prst="rect">
            <a:avLst/>
          </a:prstGeom>
        </p:spPr>
      </p:pic>
      <p:sp>
        <p:nvSpPr>
          <p:cNvPr id="38" name="Text Box 8">
            <a:extLst>
              <a:ext uri="{FF2B5EF4-FFF2-40B4-BE49-F238E27FC236}">
                <a16:creationId xmlns:a16="http://schemas.microsoft.com/office/drawing/2014/main" id="{EEA42C42-B524-4C8E-B5AB-DE341FC86D3E}"/>
              </a:ext>
            </a:extLst>
          </p:cNvPr>
          <p:cNvSpPr txBox="1">
            <a:spLocks noChangeArrowheads="1"/>
          </p:cNvSpPr>
          <p:nvPr/>
        </p:nvSpPr>
        <p:spPr bwMode="auto">
          <a:xfrm>
            <a:off x="4601545" y="3819126"/>
            <a:ext cx="4455502" cy="307777"/>
          </a:xfrm>
          <a:prstGeom prst="rect">
            <a:avLst/>
          </a:prstGeom>
          <a:noFill/>
          <a:ln w="9525">
            <a:noFill/>
            <a:miter lim="800000"/>
            <a:headEnd/>
            <a:tailEnd/>
          </a:ln>
        </p:spPr>
        <p:txBody>
          <a:bodyPr wrap="square">
            <a:spAutoFit/>
          </a:bodyPr>
          <a:lstStyle/>
          <a:p>
            <a:r>
              <a:rPr lang="ja-JP" altLang="en-US" sz="1400" dirty="0"/>
              <a:t>８）不備がなければ「送信」を押してください。</a:t>
            </a:r>
            <a:endParaRPr lang="ja-JP" altLang="en-US" sz="1400" dirty="0">
              <a:latin typeface="+mj-ea"/>
              <a:ea typeface="+mj-ea"/>
            </a:endParaRPr>
          </a:p>
        </p:txBody>
      </p:sp>
      <p:sp>
        <p:nvSpPr>
          <p:cNvPr id="39" name="正方形/長方形 38">
            <a:extLst>
              <a:ext uri="{FF2B5EF4-FFF2-40B4-BE49-F238E27FC236}">
                <a16:creationId xmlns:a16="http://schemas.microsoft.com/office/drawing/2014/main" id="{E4B5F016-A70A-4740-B0AA-5FD9913344E9}"/>
              </a:ext>
            </a:extLst>
          </p:cNvPr>
          <p:cNvSpPr/>
          <p:nvPr/>
        </p:nvSpPr>
        <p:spPr>
          <a:xfrm>
            <a:off x="6459972" y="5875730"/>
            <a:ext cx="669649" cy="1730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dirty="0"/>
          </a:p>
        </p:txBody>
      </p:sp>
      <p:sp>
        <p:nvSpPr>
          <p:cNvPr id="40" name="Text Box 8">
            <a:extLst>
              <a:ext uri="{FF2B5EF4-FFF2-40B4-BE49-F238E27FC236}">
                <a16:creationId xmlns:a16="http://schemas.microsoft.com/office/drawing/2014/main" id="{A37FE378-440C-4A30-98B7-DDD674A22881}"/>
              </a:ext>
            </a:extLst>
          </p:cNvPr>
          <p:cNvSpPr txBox="1">
            <a:spLocks noChangeArrowheads="1"/>
          </p:cNvSpPr>
          <p:nvPr/>
        </p:nvSpPr>
        <p:spPr bwMode="auto">
          <a:xfrm>
            <a:off x="4558984" y="6147199"/>
            <a:ext cx="3832766" cy="523220"/>
          </a:xfrm>
          <a:prstGeom prst="rect">
            <a:avLst/>
          </a:prstGeom>
          <a:solidFill>
            <a:schemeClr val="bg1"/>
          </a:solidFill>
          <a:ln w="9525">
            <a:noFill/>
            <a:miter lim="800000"/>
            <a:headEnd/>
            <a:tailEnd/>
          </a:ln>
        </p:spPr>
        <p:txBody>
          <a:bodyPr wrap="square">
            <a:spAutoFit/>
          </a:bodyPr>
          <a:lstStyle/>
          <a:p>
            <a:pPr>
              <a:defRPr/>
            </a:pPr>
            <a:r>
              <a:rPr lang="ja-JP" altLang="en-US" sz="1400" dirty="0"/>
              <a:t>９）送信後，受付番号が入った「受付票」を印刷できるようになりますので，適宜保管してください。</a:t>
            </a:r>
            <a:endParaRPr lang="ja-JP" altLang="en-US" sz="1400" dirty="0">
              <a:latin typeface="+mj-ea"/>
              <a:ea typeface="+mj-ea"/>
            </a:endParaRPr>
          </a:p>
        </p:txBody>
      </p:sp>
      <p:sp>
        <p:nvSpPr>
          <p:cNvPr id="33" name="Text Box 8">
            <a:extLst>
              <a:ext uri="{FF2B5EF4-FFF2-40B4-BE49-F238E27FC236}">
                <a16:creationId xmlns:a16="http://schemas.microsoft.com/office/drawing/2014/main" id="{B32055A6-4923-4032-9F33-894801BE1273}"/>
              </a:ext>
            </a:extLst>
          </p:cNvPr>
          <p:cNvSpPr txBox="1">
            <a:spLocks noChangeArrowheads="1"/>
          </p:cNvSpPr>
          <p:nvPr/>
        </p:nvSpPr>
        <p:spPr bwMode="auto">
          <a:xfrm>
            <a:off x="4572000" y="805910"/>
            <a:ext cx="4559300" cy="1169551"/>
          </a:xfrm>
          <a:prstGeom prst="rect">
            <a:avLst/>
          </a:prstGeom>
          <a:solidFill>
            <a:schemeClr val="bg1"/>
          </a:solidFill>
          <a:ln w="9525">
            <a:noFill/>
            <a:miter lim="800000"/>
            <a:headEnd/>
            <a:tailEnd/>
          </a:ln>
        </p:spPr>
        <p:txBody>
          <a:bodyPr wrap="square">
            <a:spAutoFit/>
          </a:bodyPr>
          <a:lstStyle/>
          <a:p>
            <a:r>
              <a:rPr lang="ja-JP" altLang="en-US" sz="1400" dirty="0"/>
              <a:t>７）</a:t>
            </a:r>
            <a:r>
              <a:rPr lang="ja-JP" altLang="ja-JP" sz="1400" dirty="0"/>
              <a:t>作成した麻薬卸売業者半期報告書（</a:t>
            </a:r>
            <a:r>
              <a:rPr lang="en-US" altLang="ja-JP" sz="1400" dirty="0"/>
              <a:t>Excel</a:t>
            </a:r>
            <a:r>
              <a:rPr lang="ja-JP" altLang="ja-JP" sz="1400" dirty="0"/>
              <a:t>ファイル）をアップロードしてください。</a:t>
            </a:r>
          </a:p>
          <a:p>
            <a:r>
              <a:rPr lang="ja-JP" altLang="ja-JP" sz="1400" dirty="0"/>
              <a:t>必要に応じて遅延理由書を添付してください。</a:t>
            </a:r>
            <a:endParaRPr lang="en-US" altLang="ja-JP" sz="1400" dirty="0"/>
          </a:p>
          <a:p>
            <a:r>
              <a:rPr lang="ja-JP" altLang="en-US" sz="1400" dirty="0">
                <a:latin typeface="+mj-ea"/>
                <a:ea typeface="+mj-ea"/>
              </a:rPr>
              <a:t>　ファイル添付のほか，本システムに必要事項を直接入力し，提出できるものもあります。（調剤済麻薬廃棄届等）</a:t>
            </a:r>
          </a:p>
        </p:txBody>
      </p:sp>
    </p:spTree>
    <p:extLst>
      <p:ext uri="{BB962C8B-B14F-4D97-AF65-F5344CB8AC3E}">
        <p14:creationId xmlns:p14="http://schemas.microsoft.com/office/powerpoint/2010/main" val="9447272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タイトル 1">
            <a:extLst>
              <a:ext uri="{FF2B5EF4-FFF2-40B4-BE49-F238E27FC236}">
                <a16:creationId xmlns:a16="http://schemas.microsoft.com/office/drawing/2014/main" id="{FEADF3A1-5DF7-4BB4-8145-3594641EC3FE}"/>
              </a:ext>
            </a:extLst>
          </p:cNvPr>
          <p:cNvSpPr>
            <a:spLocks noGrp="1"/>
          </p:cNvSpPr>
          <p:nvPr>
            <p:ph type="title"/>
          </p:nvPr>
        </p:nvSpPr>
        <p:spPr>
          <a:xfrm>
            <a:off x="0" y="3037520"/>
            <a:ext cx="9144000" cy="782960"/>
          </a:xfrm>
        </p:spPr>
        <p:txBody>
          <a:bodyPr/>
          <a:lstStyle/>
          <a:p>
            <a:pPr algn="ctr" eaLnBrk="1" hangingPunct="1">
              <a:defRPr/>
            </a:pPr>
            <a:r>
              <a:rPr lang="ja-JP" altLang="en-US" sz="4800" dirty="0">
                <a:latin typeface="NSimSun" panose="02010609030101010101" pitchFamily="49" charset="-122"/>
                <a:ea typeface="NSimSun" panose="02010609030101010101" pitchFamily="49" charset="-122"/>
              </a:rPr>
              <a:t>ご清聴ありがとうございました</a:t>
            </a:r>
            <a:endParaRPr lang="en-US" altLang="ja-JP" sz="4800" dirty="0">
              <a:latin typeface="NSimSun" panose="02010609030101010101" pitchFamily="49" charset="-122"/>
              <a:ea typeface="NSimSun" panose="02010609030101010101" pitchFamily="49" charset="-122"/>
            </a:endParaRPr>
          </a:p>
        </p:txBody>
      </p:sp>
      <p:sp>
        <p:nvSpPr>
          <p:cNvPr id="69635" name="スライド番号プレースホルダー 3">
            <a:extLst>
              <a:ext uri="{FF2B5EF4-FFF2-40B4-BE49-F238E27FC236}">
                <a16:creationId xmlns:a16="http://schemas.microsoft.com/office/drawing/2014/main" id="{FE6413BF-FDB8-4620-B4E3-CF7CF25B09E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spcBef>
                <a:spcPct val="0"/>
              </a:spcBef>
              <a:buClrTx/>
              <a:buSzTx/>
              <a:buFontTx/>
              <a:buNone/>
            </a:pPr>
            <a:fld id="{00EDF788-95A6-460A-B8B9-2BFEE9557453}" type="slidenum">
              <a:rPr kumimoji="0" lang="en-US" altLang="ja-JP" sz="1800" smtClean="0">
                <a:solidFill>
                  <a:srgbClr val="42424F"/>
                </a:solidFill>
                <a:latin typeface="Arial" panose="020B0604020202020204" pitchFamily="34" charset="0"/>
                <a:ea typeface="ＭＳ Ｐゴシック" panose="020B0600070205080204" pitchFamily="50" charset="-128"/>
              </a:rPr>
              <a:pPr>
                <a:spcBef>
                  <a:spcPct val="0"/>
                </a:spcBef>
                <a:buClrTx/>
                <a:buSzTx/>
                <a:buFontTx/>
                <a:buNone/>
              </a:pPr>
              <a:t>67</a:t>
            </a:fld>
            <a:endParaRPr kumimoji="0" lang="en-US" altLang="ja-JP" sz="1800">
              <a:solidFill>
                <a:srgbClr val="42424F"/>
              </a:solidFill>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885043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番号プレースホルダー 3">
            <a:extLst>
              <a:ext uri="{FF2B5EF4-FFF2-40B4-BE49-F238E27FC236}">
                <a16:creationId xmlns:a16="http://schemas.microsoft.com/office/drawing/2014/main" id="{9ABF0685-44FC-4AF8-991F-630822ECE35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CAA273B8-705F-4E16-859B-F86EF357BBE3}" type="slidenum">
              <a:rPr kumimoji="0" lang="en-US" altLang="ja-JP" smtClean="0">
                <a:solidFill>
                  <a:srgbClr val="42424F"/>
                </a:solidFill>
              </a:rPr>
              <a:pPr/>
              <a:t>7</a:t>
            </a:fld>
            <a:endParaRPr kumimoji="0" lang="en-US" altLang="ja-JP" dirty="0">
              <a:solidFill>
                <a:srgbClr val="42424F"/>
              </a:solidFill>
            </a:endParaRPr>
          </a:p>
        </p:txBody>
      </p:sp>
      <p:graphicFrame>
        <p:nvGraphicFramePr>
          <p:cNvPr id="17" name="Group 58">
            <a:extLst>
              <a:ext uri="{FF2B5EF4-FFF2-40B4-BE49-F238E27FC236}">
                <a16:creationId xmlns:a16="http://schemas.microsoft.com/office/drawing/2014/main" id="{09CB382F-2A12-48BF-9AF7-59604BA9C472}"/>
              </a:ext>
            </a:extLst>
          </p:cNvPr>
          <p:cNvGraphicFramePr>
            <a:graphicFrameLocks noGrp="1"/>
          </p:cNvGraphicFramePr>
          <p:nvPr/>
        </p:nvGraphicFramePr>
        <p:xfrm>
          <a:off x="142875" y="2786063"/>
          <a:ext cx="8796338" cy="2589212"/>
        </p:xfrm>
        <a:graphic>
          <a:graphicData uri="http://schemas.openxmlformats.org/drawingml/2006/table">
            <a:tbl>
              <a:tblPr/>
              <a:tblGrid>
                <a:gridCol w="1836738">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1296987">
                  <a:extLst>
                    <a:ext uri="{9D8B030D-6E8A-4147-A177-3AD203B41FA5}">
                      <a16:colId xmlns:a16="http://schemas.microsoft.com/office/drawing/2014/main" val="20002"/>
                    </a:ext>
                  </a:extLst>
                </a:gridCol>
                <a:gridCol w="1150938">
                  <a:extLst>
                    <a:ext uri="{9D8B030D-6E8A-4147-A177-3AD203B41FA5}">
                      <a16:colId xmlns:a16="http://schemas.microsoft.com/office/drawing/2014/main" val="20003"/>
                    </a:ext>
                  </a:extLst>
                </a:gridCol>
                <a:gridCol w="1225550">
                  <a:extLst>
                    <a:ext uri="{9D8B030D-6E8A-4147-A177-3AD203B41FA5}">
                      <a16:colId xmlns:a16="http://schemas.microsoft.com/office/drawing/2014/main" val="20004"/>
                    </a:ext>
                  </a:extLst>
                </a:gridCol>
                <a:gridCol w="1223962">
                  <a:extLst>
                    <a:ext uri="{9D8B030D-6E8A-4147-A177-3AD203B41FA5}">
                      <a16:colId xmlns:a16="http://schemas.microsoft.com/office/drawing/2014/main" val="20005"/>
                    </a:ext>
                  </a:extLst>
                </a:gridCol>
                <a:gridCol w="1630363">
                  <a:extLst>
                    <a:ext uri="{9D8B030D-6E8A-4147-A177-3AD203B41FA5}">
                      <a16:colId xmlns:a16="http://schemas.microsoft.com/office/drawing/2014/main" val="20006"/>
                    </a:ext>
                  </a:extLst>
                </a:gridCol>
              </a:tblGrid>
              <a:tr h="640258">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品名</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単　　位</a:t>
                      </a:r>
                    </a:p>
                  </a:txBody>
                  <a:tcPr marT="45751" marB="45751" vert="eaVert"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前年</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10</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月</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1</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日</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在庫数量</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前年</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10</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月</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1</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日から</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本年</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9</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月</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30</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日までの</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本年</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9</a:t>
                      </a:r>
                      <a:r>
                        <a:rPr kumimoji="1" lang="ja-JP" altLang="en-US" sz="1800" b="1" i="0" u="none" strike="noStrike" cap="none" normalizeH="0" baseline="0">
                          <a:ln>
                            <a:noFill/>
                          </a:ln>
                          <a:solidFill>
                            <a:schemeClr val="tx1"/>
                          </a:solidFill>
                          <a:effectLst/>
                          <a:latin typeface="ＭＳ Ｐゴシック" charset="-128"/>
                          <a:ea typeface="ＭＳ Ｐゴシック" charset="-128"/>
                        </a:rPr>
                        <a:t>月</a:t>
                      </a:r>
                      <a:r>
                        <a:rPr kumimoji="1" lang="en-US" altLang="ja-JP" sz="1800" b="1" i="0" u="none" strike="noStrike" cap="none" normalizeH="0" baseline="0">
                          <a:ln>
                            <a:noFill/>
                          </a:ln>
                          <a:solidFill>
                            <a:schemeClr val="tx1"/>
                          </a:solidFill>
                          <a:effectLst/>
                          <a:latin typeface="ＭＳ Ｐゴシック" charset="-128"/>
                          <a:ea typeface="ＭＳ Ｐゴシック" charset="-128"/>
                        </a:rPr>
                        <a:t>30</a:t>
                      </a:r>
                      <a:r>
                        <a:rPr kumimoji="1" lang="ja-JP" altLang="en-US" sz="1800" b="1" i="0" u="none" strike="noStrike" cap="none" normalizeH="0" baseline="0">
                          <a:ln>
                            <a:noFill/>
                          </a:ln>
                          <a:solidFill>
                            <a:schemeClr val="tx1"/>
                          </a:solidFill>
                          <a:effectLst/>
                          <a:latin typeface="ＭＳ Ｐゴシック" charset="-128"/>
                          <a:ea typeface="ＭＳ Ｐゴシック" charset="-128"/>
                        </a:rPr>
                        <a:t>日</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在庫数量</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備考</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36588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受入数量</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払出数量</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1"/>
                  </a:ext>
                </a:extLst>
              </a:tr>
              <a:tr h="790743">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MS</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ｺﾝﾁﾝ錠</a:t>
                      </a:r>
                    </a:p>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10mg </a:t>
                      </a:r>
                      <a:r>
                        <a:rPr kumimoji="1" lang="ja-JP" altLang="en-US" sz="1800" b="1" i="0" u="none" strike="noStrike" cap="none" normalizeH="0" baseline="0" dirty="0">
                          <a:ln>
                            <a:noFill/>
                          </a:ln>
                          <a:solidFill>
                            <a:srgbClr val="FF0000"/>
                          </a:solidFill>
                          <a:effectLst/>
                          <a:latin typeface="ＭＳ Ｐゴシック" charset="-128"/>
                          <a:ea typeface="ＭＳ Ｐゴシック" charset="-128"/>
                        </a:rPr>
                        <a:t>（返却分）</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T</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0</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20</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20</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0</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endParaRPr kumimoji="1" lang="en-US" altLang="ja-JP"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792331">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MS</a:t>
                      </a:r>
                      <a:r>
                        <a:rPr kumimoji="1" lang="ja-JP" altLang="en-US" sz="1800" b="1" i="0" u="none" strike="noStrike" cap="none" normalizeH="0" baseline="0">
                          <a:ln>
                            <a:noFill/>
                          </a:ln>
                          <a:solidFill>
                            <a:schemeClr val="tx1"/>
                          </a:solidFill>
                          <a:effectLst/>
                          <a:latin typeface="ＭＳ Ｐゴシック" charset="-128"/>
                          <a:ea typeface="ＭＳ Ｐゴシック" charset="-128"/>
                        </a:rPr>
                        <a:t>ｺﾝﾁﾝ錠</a:t>
                      </a:r>
                    </a:p>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１</a:t>
                      </a:r>
                      <a:r>
                        <a:rPr kumimoji="1" lang="en-US" altLang="ja-JP" sz="1800" b="1" i="0" u="none" strike="noStrike" cap="none" normalizeH="0" baseline="0">
                          <a:ln>
                            <a:noFill/>
                          </a:ln>
                          <a:solidFill>
                            <a:schemeClr val="tx1"/>
                          </a:solidFill>
                          <a:effectLst/>
                          <a:latin typeface="ＭＳ Ｐゴシック" charset="-128"/>
                          <a:ea typeface="ＭＳ Ｐゴシック" charset="-128"/>
                        </a:rPr>
                        <a:t>0mg</a:t>
                      </a:r>
                      <a:endParaRPr kumimoji="1" lang="ja-JP" altLang="en-US"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T</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200</a:t>
                      </a:r>
                      <a:endParaRPr kumimoji="1" lang="ja-JP" altLang="ja-JP"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100</a:t>
                      </a:r>
                      <a:endParaRPr kumimoji="1" lang="ja-JP" altLang="ja-JP"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250</a:t>
                      </a:r>
                      <a:endParaRPr kumimoji="1" lang="ja-JP" altLang="ja-JP"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50</a:t>
                      </a:r>
                      <a:endParaRPr kumimoji="1" lang="ja-JP" altLang="ja-JP"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endParaRPr kumimoji="1" lang="ja-JP" altLang="en-US" sz="1800" b="1" i="0" u="none" strike="noStrike" cap="none" normalizeH="0" baseline="0" dirty="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bl>
          </a:graphicData>
        </a:graphic>
      </p:graphicFrame>
      <p:sp>
        <p:nvSpPr>
          <p:cNvPr id="82983" name="AutoShape 45">
            <a:extLst>
              <a:ext uri="{FF2B5EF4-FFF2-40B4-BE49-F238E27FC236}">
                <a16:creationId xmlns:a16="http://schemas.microsoft.com/office/drawing/2014/main" id="{0CE1A5D6-1E33-4697-B9CD-E84C6E71AEC5}"/>
              </a:ext>
            </a:extLst>
          </p:cNvPr>
          <p:cNvSpPr>
            <a:spLocks noChangeArrowheads="1"/>
          </p:cNvSpPr>
          <p:nvPr/>
        </p:nvSpPr>
        <p:spPr bwMode="auto">
          <a:xfrm>
            <a:off x="250825" y="3860800"/>
            <a:ext cx="8569325" cy="647700"/>
          </a:xfrm>
          <a:prstGeom prst="roundRect">
            <a:avLst>
              <a:gd name="adj" fmla="val 16667"/>
            </a:avLst>
          </a:prstGeom>
          <a:noFill/>
          <a:ln w="57150">
            <a:solidFill>
              <a:srgbClr val="CDD87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1800">
              <a:latin typeface="ＭＳ Ｐゴシック" panose="020B0600070205080204" pitchFamily="50" charset="-128"/>
              <a:ea typeface="ＭＳ Ｐゴシック" panose="020B0600070205080204" pitchFamily="50" charset="-128"/>
            </a:endParaRPr>
          </a:p>
        </p:txBody>
      </p:sp>
      <p:sp>
        <p:nvSpPr>
          <p:cNvPr id="82984" name="AutoShape 46">
            <a:extLst>
              <a:ext uri="{FF2B5EF4-FFF2-40B4-BE49-F238E27FC236}">
                <a16:creationId xmlns:a16="http://schemas.microsoft.com/office/drawing/2014/main" id="{2D1A2C67-3ACB-48AC-A6E5-FC9E95C3E3A7}"/>
              </a:ext>
            </a:extLst>
          </p:cNvPr>
          <p:cNvSpPr>
            <a:spLocks noChangeArrowheads="1"/>
          </p:cNvSpPr>
          <p:nvPr/>
        </p:nvSpPr>
        <p:spPr bwMode="auto">
          <a:xfrm>
            <a:off x="122238" y="1555750"/>
            <a:ext cx="4752975" cy="1009650"/>
          </a:xfrm>
          <a:prstGeom prst="roundRect">
            <a:avLst>
              <a:gd name="adj" fmla="val 16667"/>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r>
              <a:rPr lang="ja-JP" altLang="en-US" sz="2800" dirty="0">
                <a:latin typeface="ＭＳ Ｐゴシック" panose="020B0600070205080204" pitchFamily="50" charset="-128"/>
                <a:ea typeface="ＭＳ Ｐゴシック" panose="020B0600070205080204" pitchFamily="50" charset="-128"/>
              </a:rPr>
              <a:t>患者家族から</a:t>
            </a:r>
            <a:r>
              <a:rPr lang="en-US" altLang="ja-JP" sz="2800" dirty="0">
                <a:latin typeface="ＭＳ Ｐゴシック" panose="020B0600070205080204" pitchFamily="50" charset="-128"/>
                <a:ea typeface="ＭＳ Ｐゴシック" panose="020B0600070205080204" pitchFamily="50" charset="-128"/>
              </a:rPr>
              <a:t>20</a:t>
            </a:r>
            <a:r>
              <a:rPr lang="ja-JP" altLang="en-US" sz="2800" dirty="0">
                <a:latin typeface="ＭＳ Ｐゴシック" panose="020B0600070205080204" pitchFamily="50" charset="-128"/>
                <a:ea typeface="ＭＳ Ｐゴシック" panose="020B0600070205080204" pitchFamily="50" charset="-128"/>
              </a:rPr>
              <a:t>錠の返品を</a:t>
            </a:r>
          </a:p>
          <a:p>
            <a:pPr algn="ctr" eaLnBrk="1" hangingPunct="1">
              <a:spcBef>
                <a:spcPct val="0"/>
              </a:spcBef>
              <a:buClrTx/>
              <a:buSzTx/>
              <a:buFontTx/>
              <a:buNone/>
            </a:pPr>
            <a:r>
              <a:rPr lang="ja-JP" altLang="en-US" sz="2800" dirty="0">
                <a:latin typeface="ＭＳ Ｐゴシック" panose="020B0600070205080204" pitchFamily="50" charset="-128"/>
                <a:ea typeface="ＭＳ Ｐゴシック" panose="020B0600070205080204" pitchFamily="50" charset="-128"/>
              </a:rPr>
              <a:t>受け，その</a:t>
            </a:r>
            <a:r>
              <a:rPr lang="en-US" altLang="ja-JP" sz="2800" dirty="0">
                <a:latin typeface="ＭＳ Ｐゴシック" panose="020B0600070205080204" pitchFamily="50" charset="-128"/>
                <a:ea typeface="ＭＳ Ｐゴシック" panose="020B0600070205080204" pitchFamily="50" charset="-128"/>
              </a:rPr>
              <a:t>20</a:t>
            </a:r>
            <a:r>
              <a:rPr lang="ja-JP" altLang="en-US" sz="2800" dirty="0">
                <a:latin typeface="ＭＳ Ｐゴシック" panose="020B0600070205080204" pitchFamily="50" charset="-128"/>
                <a:ea typeface="ＭＳ Ｐゴシック" panose="020B0600070205080204" pitchFamily="50" charset="-128"/>
              </a:rPr>
              <a:t>錠を廃棄した場合</a:t>
            </a:r>
          </a:p>
        </p:txBody>
      </p:sp>
      <p:sp>
        <p:nvSpPr>
          <p:cNvPr id="82985" name="Line 47">
            <a:extLst>
              <a:ext uri="{FF2B5EF4-FFF2-40B4-BE49-F238E27FC236}">
                <a16:creationId xmlns:a16="http://schemas.microsoft.com/office/drawing/2014/main" id="{C81F0EC6-F9B9-487F-A976-9A1EC5F54114}"/>
              </a:ext>
            </a:extLst>
          </p:cNvPr>
          <p:cNvSpPr>
            <a:spLocks noChangeShapeType="1"/>
          </p:cNvSpPr>
          <p:nvPr/>
        </p:nvSpPr>
        <p:spPr bwMode="auto">
          <a:xfrm flipH="1" flipV="1">
            <a:off x="6084888" y="2565400"/>
            <a:ext cx="0" cy="1223963"/>
          </a:xfrm>
          <a:prstGeom prst="line">
            <a:avLst/>
          </a:prstGeom>
          <a:noFill/>
          <a:ln w="76200">
            <a:solidFill>
              <a:srgbClr val="CDD87A"/>
            </a:solidFill>
            <a:round/>
            <a:headEnd/>
            <a:tailEnd type="arrow" w="med" len="med"/>
          </a:ln>
          <a:extLst>
            <a:ext uri="{909E8E84-426E-40DD-AFC4-6F175D3DCCD1}">
              <a14:hiddenFill xmlns:a14="http://schemas.microsoft.com/office/drawing/2010/main">
                <a:noFill/>
              </a14:hiddenFill>
            </a:ext>
          </a:extLst>
        </p:spPr>
        <p:txBody>
          <a:bodyPr/>
          <a:lstStyle/>
          <a:p>
            <a:endParaRPr lang="ja-JP" altLang="en-US"/>
          </a:p>
        </p:txBody>
      </p:sp>
      <p:sp>
        <p:nvSpPr>
          <p:cNvPr id="82986" name="Rectangle 38">
            <a:extLst>
              <a:ext uri="{FF2B5EF4-FFF2-40B4-BE49-F238E27FC236}">
                <a16:creationId xmlns:a16="http://schemas.microsoft.com/office/drawing/2014/main" id="{9CC2CC05-A47C-4967-8169-D04AB3EA404D}"/>
              </a:ext>
            </a:extLst>
          </p:cNvPr>
          <p:cNvSpPr>
            <a:spLocks noChangeArrowheads="1"/>
          </p:cNvSpPr>
          <p:nvPr/>
        </p:nvSpPr>
        <p:spPr bwMode="auto">
          <a:xfrm>
            <a:off x="457200" y="130175"/>
            <a:ext cx="82296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3500">
              <a:solidFill>
                <a:schemeClr val="tx2"/>
              </a:solidFill>
              <a:latin typeface="ＭＳ Ｐゴシック" panose="020B0600070205080204" pitchFamily="50" charset="-128"/>
              <a:ea typeface="ＭＳ Ｐゴシック" panose="020B0600070205080204" pitchFamily="50" charset="-128"/>
            </a:endParaRPr>
          </a:p>
        </p:txBody>
      </p:sp>
      <p:sp>
        <p:nvSpPr>
          <p:cNvPr id="82987" name="AutoShape 54">
            <a:extLst>
              <a:ext uri="{FF2B5EF4-FFF2-40B4-BE49-F238E27FC236}">
                <a16:creationId xmlns:a16="http://schemas.microsoft.com/office/drawing/2014/main" id="{372D989A-C3D1-421F-B99E-E1654E3E0373}"/>
              </a:ext>
            </a:extLst>
          </p:cNvPr>
          <p:cNvSpPr>
            <a:spLocks noChangeArrowheads="1"/>
          </p:cNvSpPr>
          <p:nvPr/>
        </p:nvSpPr>
        <p:spPr bwMode="auto">
          <a:xfrm>
            <a:off x="5219700" y="1557338"/>
            <a:ext cx="3744913" cy="1009650"/>
          </a:xfrm>
          <a:prstGeom prst="roundRect">
            <a:avLst>
              <a:gd name="adj" fmla="val 16667"/>
            </a:avLst>
          </a:prstGeom>
          <a:solidFill>
            <a:srgbClr val="CDD87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返却分は別枠に記載</a:t>
            </a:r>
          </a:p>
        </p:txBody>
      </p:sp>
      <p:sp>
        <p:nvSpPr>
          <p:cNvPr id="82988" name="AutoShape 55">
            <a:extLst>
              <a:ext uri="{FF2B5EF4-FFF2-40B4-BE49-F238E27FC236}">
                <a16:creationId xmlns:a16="http://schemas.microsoft.com/office/drawing/2014/main" id="{96D84BCE-4770-4BC2-A02C-D773348008DE}"/>
              </a:ext>
            </a:extLst>
          </p:cNvPr>
          <p:cNvSpPr>
            <a:spLocks noChangeArrowheads="1"/>
          </p:cNvSpPr>
          <p:nvPr/>
        </p:nvSpPr>
        <p:spPr bwMode="auto">
          <a:xfrm>
            <a:off x="7523163" y="4005263"/>
            <a:ext cx="1081087" cy="431800"/>
          </a:xfrm>
          <a:prstGeom prst="roundRect">
            <a:avLst>
              <a:gd name="adj" fmla="val 16667"/>
            </a:avLst>
          </a:prstGeom>
          <a:noFill/>
          <a:ln w="57150">
            <a:solidFill>
              <a:srgbClr val="FFCC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1800">
              <a:latin typeface="ＭＳ Ｐゴシック" panose="020B0600070205080204" pitchFamily="50" charset="-128"/>
              <a:ea typeface="ＭＳ Ｐゴシック" panose="020B0600070205080204" pitchFamily="50" charset="-128"/>
            </a:endParaRPr>
          </a:p>
        </p:txBody>
      </p:sp>
      <p:sp>
        <p:nvSpPr>
          <p:cNvPr id="82989" name="AutoShape 56">
            <a:extLst>
              <a:ext uri="{FF2B5EF4-FFF2-40B4-BE49-F238E27FC236}">
                <a16:creationId xmlns:a16="http://schemas.microsoft.com/office/drawing/2014/main" id="{B30F7A1C-3F74-48AF-B77D-37FCEFFD772E}"/>
              </a:ext>
            </a:extLst>
          </p:cNvPr>
          <p:cNvSpPr>
            <a:spLocks noChangeArrowheads="1"/>
          </p:cNvSpPr>
          <p:nvPr/>
        </p:nvSpPr>
        <p:spPr bwMode="auto">
          <a:xfrm>
            <a:off x="4656138" y="5661025"/>
            <a:ext cx="4321175" cy="757238"/>
          </a:xfrm>
          <a:prstGeom prst="roundRect">
            <a:avLst>
              <a:gd name="adj" fmla="val 16667"/>
            </a:avLst>
          </a:pr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備考欄に記載する事項なし</a:t>
            </a:r>
          </a:p>
        </p:txBody>
      </p:sp>
      <p:sp>
        <p:nvSpPr>
          <p:cNvPr id="82990" name="Line 57">
            <a:extLst>
              <a:ext uri="{FF2B5EF4-FFF2-40B4-BE49-F238E27FC236}">
                <a16:creationId xmlns:a16="http://schemas.microsoft.com/office/drawing/2014/main" id="{60ECDE59-7762-42CB-A800-48ABC69387F6}"/>
              </a:ext>
            </a:extLst>
          </p:cNvPr>
          <p:cNvSpPr>
            <a:spLocks noChangeShapeType="1"/>
          </p:cNvSpPr>
          <p:nvPr/>
        </p:nvSpPr>
        <p:spPr bwMode="auto">
          <a:xfrm flipH="1">
            <a:off x="8027988" y="4508500"/>
            <a:ext cx="0" cy="1152525"/>
          </a:xfrm>
          <a:prstGeom prst="line">
            <a:avLst/>
          </a:prstGeom>
          <a:noFill/>
          <a:ln w="76200">
            <a:solidFill>
              <a:srgbClr val="FFCCCC"/>
            </a:solidFill>
            <a:round/>
            <a:headEnd/>
            <a:tailEnd type="arrow" w="med" len="med"/>
          </a:ln>
          <a:extLst>
            <a:ext uri="{909E8E84-426E-40DD-AFC4-6F175D3DCCD1}">
              <a14:hiddenFill xmlns:a14="http://schemas.microsoft.com/office/drawing/2010/main">
                <a:noFill/>
              </a14:hiddenFill>
            </a:ext>
          </a:extLst>
        </p:spPr>
        <p:txBody>
          <a:bodyPr/>
          <a:lstStyle/>
          <a:p>
            <a:endParaRPr lang="ja-JP" altLang="en-US"/>
          </a:p>
        </p:txBody>
      </p:sp>
      <p:sp>
        <p:nvSpPr>
          <p:cNvPr id="27" name="正方形/長方形 26">
            <a:extLst>
              <a:ext uri="{FF2B5EF4-FFF2-40B4-BE49-F238E27FC236}">
                <a16:creationId xmlns:a16="http://schemas.microsoft.com/office/drawing/2014/main" id="{4099B9E7-A635-49BC-AB7E-B55CA11A29F8}"/>
              </a:ext>
            </a:extLst>
          </p:cNvPr>
          <p:cNvSpPr/>
          <p:nvPr/>
        </p:nvSpPr>
        <p:spPr>
          <a:xfrm>
            <a:off x="-26988" y="0"/>
            <a:ext cx="9144001" cy="76993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患者等から返品された麻薬（例１）</a:t>
            </a:r>
          </a:p>
        </p:txBody>
      </p:sp>
      <p:sp>
        <p:nvSpPr>
          <p:cNvPr id="82993" name="正方形/長方形 3">
            <a:extLst>
              <a:ext uri="{FF2B5EF4-FFF2-40B4-BE49-F238E27FC236}">
                <a16:creationId xmlns:a16="http://schemas.microsoft.com/office/drawing/2014/main" id="{66E86170-D310-4918-93A9-CD5385545156}"/>
              </a:ext>
            </a:extLst>
          </p:cNvPr>
          <p:cNvSpPr>
            <a:spLocks noChangeArrowheads="1"/>
          </p:cNvSpPr>
          <p:nvPr/>
        </p:nvSpPr>
        <p:spPr bwMode="auto">
          <a:xfrm>
            <a:off x="34925" y="714375"/>
            <a:ext cx="88233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r>
              <a:rPr lang="ja-JP" altLang="en-US" sz="4400" dirty="0">
                <a:solidFill>
                  <a:srgbClr val="1F497D"/>
                </a:solidFill>
                <a:latin typeface="ＭＳ Ｐゴシック" panose="020B0600070205080204" pitchFamily="50" charset="-128"/>
                <a:ea typeface="ＭＳ Ｐゴシック" panose="020B0600070205080204" pitchFamily="50" charset="-128"/>
              </a:rPr>
              <a:t>→</a:t>
            </a:r>
            <a:r>
              <a:rPr lang="ja-JP" altLang="en-US" sz="3600" dirty="0">
                <a:solidFill>
                  <a:srgbClr val="1F497D"/>
                </a:solidFill>
                <a:latin typeface="ＭＳ Ｐゴシック" panose="020B0600070205080204" pitchFamily="50" charset="-128"/>
                <a:ea typeface="ＭＳ Ｐゴシック" panose="020B0600070205080204" pitchFamily="50" charset="-128"/>
              </a:rPr>
              <a:t>調剤済麻薬廃棄届提出済の例</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234" name="Group 2"/>
          <p:cNvGraphicFramePr>
            <a:graphicFrameLocks noGrp="1"/>
          </p:cNvGraphicFramePr>
          <p:nvPr>
            <p:extLst>
              <p:ext uri="{D42A27DB-BD31-4B8C-83A1-F6EECF244321}">
                <p14:modId xmlns:p14="http://schemas.microsoft.com/office/powerpoint/2010/main" val="581993721"/>
              </p:ext>
            </p:extLst>
          </p:nvPr>
        </p:nvGraphicFramePr>
        <p:xfrm>
          <a:off x="142875" y="2425278"/>
          <a:ext cx="8796338" cy="2588662"/>
        </p:xfrm>
        <a:graphic>
          <a:graphicData uri="http://schemas.openxmlformats.org/drawingml/2006/table">
            <a:tbl>
              <a:tblPr/>
              <a:tblGrid>
                <a:gridCol w="1836738">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gridCol w="1296987">
                  <a:extLst>
                    <a:ext uri="{9D8B030D-6E8A-4147-A177-3AD203B41FA5}">
                      <a16:colId xmlns:a16="http://schemas.microsoft.com/office/drawing/2014/main" val="20002"/>
                    </a:ext>
                  </a:extLst>
                </a:gridCol>
                <a:gridCol w="1150938">
                  <a:extLst>
                    <a:ext uri="{9D8B030D-6E8A-4147-A177-3AD203B41FA5}">
                      <a16:colId xmlns:a16="http://schemas.microsoft.com/office/drawing/2014/main" val="20003"/>
                    </a:ext>
                  </a:extLst>
                </a:gridCol>
                <a:gridCol w="1225550">
                  <a:extLst>
                    <a:ext uri="{9D8B030D-6E8A-4147-A177-3AD203B41FA5}">
                      <a16:colId xmlns:a16="http://schemas.microsoft.com/office/drawing/2014/main" val="20004"/>
                    </a:ext>
                  </a:extLst>
                </a:gridCol>
                <a:gridCol w="1223962">
                  <a:extLst>
                    <a:ext uri="{9D8B030D-6E8A-4147-A177-3AD203B41FA5}">
                      <a16:colId xmlns:a16="http://schemas.microsoft.com/office/drawing/2014/main" val="20005"/>
                    </a:ext>
                  </a:extLst>
                </a:gridCol>
                <a:gridCol w="1630363">
                  <a:extLst>
                    <a:ext uri="{9D8B030D-6E8A-4147-A177-3AD203B41FA5}">
                      <a16:colId xmlns:a16="http://schemas.microsoft.com/office/drawing/2014/main" val="20006"/>
                    </a:ext>
                  </a:extLst>
                </a:gridCol>
              </a:tblGrid>
              <a:tr h="639763">
                <a:tc rowSpan="2">
                  <a:txBody>
                    <a:body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pitchFamily="50" charset="-128"/>
                          <a:ea typeface="ＭＳ Ｐゴシック" pitchFamily="50" charset="-128"/>
                        </a:rPr>
                        <a:t>品名</a:t>
                      </a:r>
                    </a:p>
                  </a:txBody>
                  <a:tcPr marT="45741" marB="4574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pitchFamily="50" charset="-128"/>
                          <a:ea typeface="ＭＳ Ｐゴシック" pitchFamily="50" charset="-128"/>
                        </a:rPr>
                        <a:t>単　　位</a:t>
                      </a:r>
                    </a:p>
                  </a:txBody>
                  <a:tcPr marT="45741" marB="45741" vert="eaVert"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pitchFamily="50" charset="-128"/>
                          <a:ea typeface="ＭＳ Ｐゴシック" pitchFamily="50" charset="-128"/>
                        </a:rPr>
                        <a:t>前年</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pitchFamily="50" charset="-128"/>
                          <a:ea typeface="ＭＳ Ｐゴシック" pitchFamily="50" charset="-128"/>
                        </a:rPr>
                        <a:t>10</a:t>
                      </a:r>
                      <a:r>
                        <a:rPr kumimoji="1" lang="ja-JP" altLang="en-US" sz="1800" b="1" i="0" u="none" strike="noStrike" cap="none" normalizeH="0" baseline="0">
                          <a:ln>
                            <a:noFill/>
                          </a:ln>
                          <a:solidFill>
                            <a:schemeClr val="tx1"/>
                          </a:solidFill>
                          <a:effectLst/>
                          <a:latin typeface="ＭＳ Ｐゴシック" pitchFamily="50" charset="-128"/>
                          <a:ea typeface="ＭＳ Ｐゴシック" pitchFamily="50" charset="-128"/>
                        </a:rPr>
                        <a:t>月</a:t>
                      </a:r>
                      <a:r>
                        <a:rPr kumimoji="1" lang="en-US" altLang="ja-JP" sz="1800" b="1" i="0" u="none" strike="noStrike" cap="none" normalizeH="0" baseline="0">
                          <a:ln>
                            <a:noFill/>
                          </a:ln>
                          <a:solidFill>
                            <a:schemeClr val="tx1"/>
                          </a:solidFill>
                          <a:effectLst/>
                          <a:latin typeface="ＭＳ Ｐゴシック" pitchFamily="50" charset="-128"/>
                          <a:ea typeface="ＭＳ Ｐゴシック" pitchFamily="50" charset="-128"/>
                        </a:rPr>
                        <a:t>1</a:t>
                      </a:r>
                      <a:r>
                        <a:rPr kumimoji="1" lang="ja-JP" altLang="en-US" sz="1800" b="1" i="0" u="none" strike="noStrike" cap="none" normalizeH="0" baseline="0">
                          <a:ln>
                            <a:noFill/>
                          </a:ln>
                          <a:solidFill>
                            <a:schemeClr val="tx1"/>
                          </a:solidFill>
                          <a:effectLst/>
                          <a:latin typeface="ＭＳ Ｐゴシック" pitchFamily="50" charset="-128"/>
                          <a:ea typeface="ＭＳ Ｐゴシック" pitchFamily="50" charset="-128"/>
                        </a:rPr>
                        <a:t>日</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pitchFamily="50" charset="-128"/>
                          <a:ea typeface="ＭＳ Ｐゴシック" pitchFamily="50" charset="-128"/>
                        </a:rPr>
                        <a:t>在庫数量</a:t>
                      </a:r>
                    </a:p>
                  </a:txBody>
                  <a:tcPr marT="45741" marB="4574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pitchFamily="50" charset="-128"/>
                          <a:ea typeface="ＭＳ Ｐゴシック" pitchFamily="50" charset="-128"/>
                        </a:rPr>
                        <a:t>前年</a:t>
                      </a:r>
                      <a:r>
                        <a:rPr kumimoji="1" lang="en-US" altLang="ja-JP" sz="1800" b="1" i="0" u="none" strike="noStrike" cap="none" normalizeH="0" baseline="0" dirty="0">
                          <a:ln>
                            <a:noFill/>
                          </a:ln>
                          <a:solidFill>
                            <a:schemeClr val="tx1"/>
                          </a:solidFill>
                          <a:effectLst/>
                          <a:latin typeface="ＭＳ Ｐゴシック" pitchFamily="50" charset="-128"/>
                          <a:ea typeface="ＭＳ Ｐゴシック" pitchFamily="50" charset="-128"/>
                        </a:rPr>
                        <a:t>10</a:t>
                      </a:r>
                      <a:r>
                        <a:rPr kumimoji="1" lang="ja-JP" altLang="en-US" sz="1800" b="1" i="0" u="none" strike="noStrike" cap="none" normalizeH="0" baseline="0" dirty="0">
                          <a:ln>
                            <a:noFill/>
                          </a:ln>
                          <a:solidFill>
                            <a:schemeClr val="tx1"/>
                          </a:solidFill>
                          <a:effectLst/>
                          <a:latin typeface="ＭＳ Ｐゴシック" pitchFamily="50" charset="-128"/>
                          <a:ea typeface="ＭＳ Ｐゴシック" pitchFamily="50" charset="-128"/>
                        </a:rPr>
                        <a:t>月</a:t>
                      </a:r>
                      <a:r>
                        <a:rPr kumimoji="1" lang="en-US" altLang="ja-JP" sz="1800" b="1" i="0" u="none" strike="noStrike" cap="none" normalizeH="0" baseline="0" dirty="0">
                          <a:ln>
                            <a:noFill/>
                          </a:ln>
                          <a:solidFill>
                            <a:schemeClr val="tx1"/>
                          </a:solidFill>
                          <a:effectLst/>
                          <a:latin typeface="ＭＳ Ｐゴシック" pitchFamily="50" charset="-128"/>
                          <a:ea typeface="ＭＳ Ｐゴシック" pitchFamily="50" charset="-128"/>
                        </a:rPr>
                        <a:t>1</a:t>
                      </a:r>
                      <a:r>
                        <a:rPr kumimoji="1" lang="ja-JP" altLang="en-US" sz="1800" b="1" i="0" u="none" strike="noStrike" cap="none" normalizeH="0" baseline="0" dirty="0">
                          <a:ln>
                            <a:noFill/>
                          </a:ln>
                          <a:solidFill>
                            <a:schemeClr val="tx1"/>
                          </a:solidFill>
                          <a:effectLst/>
                          <a:latin typeface="ＭＳ Ｐゴシック" pitchFamily="50" charset="-128"/>
                          <a:ea typeface="ＭＳ Ｐゴシック" pitchFamily="50" charset="-128"/>
                        </a:rPr>
                        <a:t>日から</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pitchFamily="50" charset="-128"/>
                          <a:ea typeface="ＭＳ Ｐゴシック" pitchFamily="50" charset="-128"/>
                        </a:rPr>
                        <a:t>本年</a:t>
                      </a:r>
                      <a:r>
                        <a:rPr kumimoji="1" lang="en-US" altLang="ja-JP" sz="1800" b="1" i="0" u="none" strike="noStrike" cap="none" normalizeH="0" baseline="0" dirty="0">
                          <a:ln>
                            <a:noFill/>
                          </a:ln>
                          <a:solidFill>
                            <a:schemeClr val="tx1"/>
                          </a:solidFill>
                          <a:effectLst/>
                          <a:latin typeface="ＭＳ Ｐゴシック" pitchFamily="50" charset="-128"/>
                          <a:ea typeface="ＭＳ Ｐゴシック" pitchFamily="50" charset="-128"/>
                        </a:rPr>
                        <a:t>9</a:t>
                      </a:r>
                      <a:r>
                        <a:rPr kumimoji="1" lang="ja-JP" altLang="en-US" sz="1800" b="1" i="0" u="none" strike="noStrike" cap="none" normalizeH="0" baseline="0" dirty="0">
                          <a:ln>
                            <a:noFill/>
                          </a:ln>
                          <a:solidFill>
                            <a:schemeClr val="tx1"/>
                          </a:solidFill>
                          <a:effectLst/>
                          <a:latin typeface="ＭＳ Ｐゴシック" pitchFamily="50" charset="-128"/>
                          <a:ea typeface="ＭＳ Ｐゴシック" pitchFamily="50" charset="-128"/>
                        </a:rPr>
                        <a:t>月</a:t>
                      </a:r>
                      <a:r>
                        <a:rPr kumimoji="1" lang="en-US" altLang="ja-JP" sz="1800" b="1" i="0" u="none" strike="noStrike" cap="none" normalizeH="0" baseline="0" dirty="0">
                          <a:ln>
                            <a:noFill/>
                          </a:ln>
                          <a:solidFill>
                            <a:schemeClr val="tx1"/>
                          </a:solidFill>
                          <a:effectLst/>
                          <a:latin typeface="ＭＳ Ｐゴシック" pitchFamily="50" charset="-128"/>
                          <a:ea typeface="ＭＳ Ｐゴシック" pitchFamily="50" charset="-128"/>
                        </a:rPr>
                        <a:t>30</a:t>
                      </a:r>
                      <a:r>
                        <a:rPr kumimoji="1" lang="ja-JP" altLang="en-US" sz="1800" b="1" i="0" u="none" strike="noStrike" cap="none" normalizeH="0" baseline="0" dirty="0">
                          <a:ln>
                            <a:noFill/>
                          </a:ln>
                          <a:solidFill>
                            <a:schemeClr val="tx1"/>
                          </a:solidFill>
                          <a:effectLst/>
                          <a:latin typeface="ＭＳ Ｐゴシック" pitchFamily="50" charset="-128"/>
                          <a:ea typeface="ＭＳ Ｐゴシック" pitchFamily="50" charset="-128"/>
                        </a:rPr>
                        <a:t>日まで</a:t>
                      </a:r>
                    </a:p>
                  </a:txBody>
                  <a:tcPr marT="45741" marB="4574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rowSpan="2">
                  <a:txBody>
                    <a:body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pitchFamily="50" charset="-128"/>
                          <a:ea typeface="ＭＳ Ｐゴシック" pitchFamily="50" charset="-128"/>
                        </a:rPr>
                        <a:t>本年</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pitchFamily="50" charset="-128"/>
                          <a:ea typeface="ＭＳ Ｐゴシック" pitchFamily="50" charset="-128"/>
                        </a:rPr>
                        <a:t>9</a:t>
                      </a:r>
                      <a:r>
                        <a:rPr kumimoji="1" lang="ja-JP" altLang="en-US" sz="1800" b="1" i="0" u="none" strike="noStrike" cap="none" normalizeH="0" baseline="0">
                          <a:ln>
                            <a:noFill/>
                          </a:ln>
                          <a:solidFill>
                            <a:schemeClr val="tx1"/>
                          </a:solidFill>
                          <a:effectLst/>
                          <a:latin typeface="ＭＳ Ｐゴシック" pitchFamily="50" charset="-128"/>
                          <a:ea typeface="ＭＳ Ｐゴシック" pitchFamily="50" charset="-128"/>
                        </a:rPr>
                        <a:t>月</a:t>
                      </a:r>
                      <a:r>
                        <a:rPr kumimoji="1" lang="en-US" altLang="ja-JP" sz="1800" b="1" i="0" u="none" strike="noStrike" cap="none" normalizeH="0" baseline="0">
                          <a:ln>
                            <a:noFill/>
                          </a:ln>
                          <a:solidFill>
                            <a:schemeClr val="tx1"/>
                          </a:solidFill>
                          <a:effectLst/>
                          <a:latin typeface="ＭＳ Ｐゴシック" pitchFamily="50" charset="-128"/>
                          <a:ea typeface="ＭＳ Ｐゴシック" pitchFamily="50" charset="-128"/>
                        </a:rPr>
                        <a:t>30</a:t>
                      </a:r>
                      <a:r>
                        <a:rPr kumimoji="1" lang="ja-JP" altLang="en-US" sz="1800" b="1" i="0" u="none" strike="noStrike" cap="none" normalizeH="0" baseline="0">
                          <a:ln>
                            <a:noFill/>
                          </a:ln>
                          <a:solidFill>
                            <a:schemeClr val="tx1"/>
                          </a:solidFill>
                          <a:effectLst/>
                          <a:latin typeface="ＭＳ Ｐゴシック" pitchFamily="50" charset="-128"/>
                          <a:ea typeface="ＭＳ Ｐゴシック" pitchFamily="50" charset="-128"/>
                        </a:rPr>
                        <a:t>日</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pitchFamily="50" charset="-128"/>
                          <a:ea typeface="ＭＳ Ｐゴシック" pitchFamily="50" charset="-128"/>
                        </a:rPr>
                        <a:t>在庫数量</a:t>
                      </a:r>
                    </a:p>
                  </a:txBody>
                  <a:tcPr marT="45741" marB="4574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pitchFamily="50" charset="-128"/>
                          <a:ea typeface="ＭＳ Ｐゴシック" pitchFamily="50" charset="-128"/>
                        </a:rPr>
                        <a:t>備考</a:t>
                      </a:r>
                    </a:p>
                  </a:txBody>
                  <a:tcPr marT="45741" marB="4574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365125">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pitchFamily="50" charset="-128"/>
                          <a:ea typeface="ＭＳ Ｐゴシック" pitchFamily="50" charset="-128"/>
                        </a:rPr>
                        <a:t>受入数量</a:t>
                      </a:r>
                    </a:p>
                  </a:txBody>
                  <a:tcPr marT="45741" marB="4574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pitchFamily="50" charset="-128"/>
                          <a:ea typeface="ＭＳ Ｐゴシック" pitchFamily="50" charset="-128"/>
                        </a:rPr>
                        <a:t>払出数量</a:t>
                      </a:r>
                    </a:p>
                  </a:txBody>
                  <a:tcPr marT="45741" marB="4574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1"/>
                  </a:ext>
                </a:extLst>
              </a:tr>
              <a:tr h="790575">
                <a:tc>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pitchFamily="50" charset="-128"/>
                          <a:ea typeface="ＭＳ Ｐゴシック" pitchFamily="50" charset="-128"/>
                        </a:rPr>
                        <a:t>MS</a:t>
                      </a:r>
                      <a:r>
                        <a:rPr kumimoji="1" lang="ja-JP" altLang="en-US" sz="1800" b="1" i="0" u="none" strike="noStrike" cap="none" normalizeH="0" baseline="0" dirty="0">
                          <a:ln>
                            <a:noFill/>
                          </a:ln>
                          <a:solidFill>
                            <a:schemeClr val="tx1"/>
                          </a:solidFill>
                          <a:effectLst/>
                          <a:latin typeface="ＭＳ Ｐゴシック" pitchFamily="50" charset="-128"/>
                          <a:ea typeface="ＭＳ Ｐゴシック" pitchFamily="50" charset="-128"/>
                        </a:rPr>
                        <a:t>ｺﾝﾁﾝ錠</a:t>
                      </a:r>
                    </a:p>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pitchFamily="50" charset="-128"/>
                          <a:ea typeface="ＭＳ Ｐゴシック" pitchFamily="50" charset="-128"/>
                        </a:rPr>
                        <a:t>10mg </a:t>
                      </a:r>
                      <a:r>
                        <a:rPr kumimoji="1" lang="ja-JP" altLang="en-US" sz="1800" b="1" i="0" u="none" strike="noStrike" cap="none" normalizeH="0" baseline="0" dirty="0">
                          <a:ln>
                            <a:noFill/>
                          </a:ln>
                          <a:solidFill>
                            <a:srgbClr val="FF0000"/>
                          </a:solidFill>
                          <a:effectLst/>
                          <a:latin typeface="ＭＳ Ｐゴシック" pitchFamily="50" charset="-128"/>
                          <a:ea typeface="ＭＳ Ｐゴシック" pitchFamily="50" charset="-128"/>
                        </a:rPr>
                        <a:t>（返却）</a:t>
                      </a:r>
                    </a:p>
                  </a:txBody>
                  <a:tcPr marT="45741" marB="4574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pitchFamily="50" charset="-128"/>
                          <a:ea typeface="ＭＳ Ｐゴシック" pitchFamily="50" charset="-128"/>
                        </a:rPr>
                        <a:t>T</a:t>
                      </a:r>
                    </a:p>
                  </a:txBody>
                  <a:tcPr marT="45741" marB="4574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pitchFamily="50" charset="-128"/>
                          <a:ea typeface="ＭＳ Ｐゴシック" pitchFamily="50" charset="-128"/>
                        </a:rPr>
                        <a:t>0</a:t>
                      </a:r>
                    </a:p>
                  </a:txBody>
                  <a:tcPr marT="45741" marB="4574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pitchFamily="50" charset="-128"/>
                          <a:ea typeface="ＭＳ Ｐゴシック" pitchFamily="50" charset="-128"/>
                        </a:rPr>
                        <a:t>85</a:t>
                      </a:r>
                    </a:p>
                  </a:txBody>
                  <a:tcPr marT="45741" marB="4574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pitchFamily="50" charset="-128"/>
                          <a:ea typeface="ＭＳ Ｐゴシック" pitchFamily="50" charset="-128"/>
                        </a:rPr>
                        <a:t>70</a:t>
                      </a:r>
                    </a:p>
                  </a:txBody>
                  <a:tcPr marT="45741" marB="4574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pitchFamily="50" charset="-128"/>
                          <a:ea typeface="ＭＳ Ｐゴシック" pitchFamily="50" charset="-128"/>
                        </a:rPr>
                        <a:t>15</a:t>
                      </a:r>
                    </a:p>
                  </a:txBody>
                  <a:tcPr marT="45741" marB="4574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pitchFamily="50" charset="-128"/>
                          <a:ea typeface="ＭＳ Ｐゴシック" pitchFamily="50" charset="-128"/>
                        </a:rPr>
                        <a:t> 60</a:t>
                      </a:r>
                      <a:r>
                        <a:rPr kumimoji="1" lang="ja-JP" altLang="en-US" sz="1800" b="1" i="0" u="none" strike="noStrike" cap="none" normalizeH="0" baseline="0" dirty="0">
                          <a:ln>
                            <a:noFill/>
                          </a:ln>
                          <a:solidFill>
                            <a:schemeClr val="tx1"/>
                          </a:solidFill>
                          <a:effectLst/>
                          <a:latin typeface="ＭＳ Ｐゴシック" pitchFamily="50" charset="-128"/>
                          <a:ea typeface="ＭＳ Ｐゴシック" pitchFamily="50" charset="-128"/>
                        </a:rPr>
                        <a:t>Ｔ再利用</a:t>
                      </a:r>
                    </a:p>
                  </a:txBody>
                  <a:tcPr marT="45741" marB="4574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792163">
                <a:tc>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pitchFamily="50" charset="-128"/>
                          <a:ea typeface="ＭＳ Ｐゴシック" pitchFamily="50" charset="-128"/>
                        </a:rPr>
                        <a:t>MS</a:t>
                      </a:r>
                      <a:r>
                        <a:rPr kumimoji="1" lang="ja-JP" altLang="en-US" sz="1800" b="1" i="0" u="none" strike="noStrike" cap="none" normalizeH="0" baseline="0">
                          <a:ln>
                            <a:noFill/>
                          </a:ln>
                          <a:solidFill>
                            <a:schemeClr val="tx1"/>
                          </a:solidFill>
                          <a:effectLst/>
                          <a:latin typeface="ＭＳ Ｐゴシック" pitchFamily="50" charset="-128"/>
                          <a:ea typeface="ＭＳ Ｐゴシック" pitchFamily="50" charset="-128"/>
                        </a:rPr>
                        <a:t>ｺﾝﾁﾝ錠</a:t>
                      </a:r>
                    </a:p>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pitchFamily="50" charset="-128"/>
                          <a:ea typeface="ＭＳ Ｐゴシック" pitchFamily="50" charset="-128"/>
                        </a:rPr>
                        <a:t>１</a:t>
                      </a:r>
                      <a:r>
                        <a:rPr kumimoji="1" lang="en-US" altLang="ja-JP" sz="1800" b="1" i="0" u="none" strike="noStrike" cap="none" normalizeH="0" baseline="0">
                          <a:ln>
                            <a:noFill/>
                          </a:ln>
                          <a:solidFill>
                            <a:schemeClr val="tx1"/>
                          </a:solidFill>
                          <a:effectLst/>
                          <a:latin typeface="ＭＳ Ｐゴシック" pitchFamily="50" charset="-128"/>
                          <a:ea typeface="ＭＳ Ｐゴシック" pitchFamily="50" charset="-128"/>
                        </a:rPr>
                        <a:t>0mg</a:t>
                      </a:r>
                      <a:endParaRPr kumimoji="1" lang="ja-JP" altLang="en-US" sz="1800" b="1" i="0" u="none" strike="noStrike" cap="none" normalizeH="0" baseline="0">
                        <a:ln>
                          <a:noFill/>
                        </a:ln>
                        <a:solidFill>
                          <a:schemeClr val="tx1"/>
                        </a:solidFill>
                        <a:effectLst/>
                        <a:latin typeface="ＭＳ Ｐゴシック" pitchFamily="50" charset="-128"/>
                        <a:ea typeface="ＭＳ Ｐゴシック" pitchFamily="50" charset="-128"/>
                      </a:endParaRPr>
                    </a:p>
                  </a:txBody>
                  <a:tcPr marT="45741" marB="4574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pitchFamily="50" charset="-128"/>
                          <a:ea typeface="ＭＳ Ｐゴシック" pitchFamily="50" charset="-128"/>
                        </a:rPr>
                        <a:t>T</a:t>
                      </a:r>
                    </a:p>
                  </a:txBody>
                  <a:tcPr marT="45741" marB="4574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pitchFamily="50" charset="-128"/>
                          <a:ea typeface="ＭＳ Ｐゴシック" pitchFamily="50" charset="-128"/>
                        </a:rPr>
                        <a:t>200</a:t>
                      </a:r>
                      <a:endParaRPr kumimoji="1" lang="ja-JP" altLang="ja-JP" sz="1800" b="1" i="0" u="none" strike="noStrike" cap="none" normalizeH="0" baseline="0">
                        <a:ln>
                          <a:noFill/>
                        </a:ln>
                        <a:solidFill>
                          <a:schemeClr val="tx1"/>
                        </a:solidFill>
                        <a:effectLst/>
                        <a:latin typeface="ＭＳ Ｐゴシック" pitchFamily="50" charset="-128"/>
                        <a:ea typeface="ＭＳ Ｐゴシック" pitchFamily="50" charset="-128"/>
                      </a:endParaRPr>
                    </a:p>
                  </a:txBody>
                  <a:tcPr marT="45741" marB="4574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pitchFamily="50" charset="-128"/>
                          <a:ea typeface="ＭＳ Ｐゴシック" pitchFamily="50" charset="-128"/>
                        </a:rPr>
                        <a:t>100</a:t>
                      </a:r>
                      <a:endParaRPr kumimoji="1" lang="ja-JP" altLang="ja-JP" sz="1800" b="1" i="0" u="none" strike="noStrike" cap="none" normalizeH="0" baseline="0">
                        <a:ln>
                          <a:noFill/>
                        </a:ln>
                        <a:solidFill>
                          <a:schemeClr val="tx1"/>
                        </a:solidFill>
                        <a:effectLst/>
                        <a:latin typeface="ＭＳ Ｐゴシック" pitchFamily="50" charset="-128"/>
                        <a:ea typeface="ＭＳ Ｐゴシック" pitchFamily="50" charset="-128"/>
                      </a:endParaRPr>
                    </a:p>
                  </a:txBody>
                  <a:tcPr marT="45741" marB="4574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pitchFamily="50" charset="-128"/>
                          <a:ea typeface="ＭＳ Ｐゴシック" pitchFamily="50" charset="-128"/>
                        </a:rPr>
                        <a:t>250</a:t>
                      </a:r>
                      <a:endParaRPr kumimoji="1" lang="ja-JP" altLang="ja-JP" sz="1800" b="1" i="0" u="none" strike="noStrike" cap="none" normalizeH="0" baseline="0" dirty="0">
                        <a:ln>
                          <a:noFill/>
                        </a:ln>
                        <a:solidFill>
                          <a:schemeClr val="tx1"/>
                        </a:solidFill>
                        <a:effectLst/>
                        <a:latin typeface="ＭＳ Ｐゴシック" pitchFamily="50" charset="-128"/>
                        <a:ea typeface="ＭＳ Ｐゴシック" pitchFamily="50" charset="-128"/>
                      </a:endParaRPr>
                    </a:p>
                  </a:txBody>
                  <a:tcPr marT="45741" marB="4574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pitchFamily="50" charset="-128"/>
                          <a:ea typeface="ＭＳ Ｐゴシック" pitchFamily="50" charset="-128"/>
                        </a:rPr>
                        <a:t>50</a:t>
                      </a:r>
                      <a:endParaRPr kumimoji="1" lang="ja-JP" altLang="ja-JP" sz="1800" b="1" i="0" u="none" strike="noStrike" cap="none" normalizeH="0" baseline="0">
                        <a:ln>
                          <a:noFill/>
                        </a:ln>
                        <a:solidFill>
                          <a:schemeClr val="tx1"/>
                        </a:solidFill>
                        <a:effectLst/>
                        <a:latin typeface="ＭＳ Ｐゴシック" pitchFamily="50" charset="-128"/>
                        <a:ea typeface="ＭＳ Ｐゴシック" pitchFamily="50" charset="-128"/>
                      </a:endParaRPr>
                    </a:p>
                  </a:txBody>
                  <a:tcPr marT="45741" marB="4574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endParaRPr kumimoji="1" lang="ja-JP" altLang="en-US" sz="1800" b="1" i="0" u="none" strike="noStrike" cap="none" normalizeH="0" baseline="0" dirty="0">
                        <a:ln>
                          <a:noFill/>
                        </a:ln>
                        <a:solidFill>
                          <a:schemeClr val="tx1"/>
                        </a:solidFill>
                        <a:effectLst/>
                        <a:latin typeface="ＭＳ Ｐゴシック" pitchFamily="50" charset="-128"/>
                        <a:ea typeface="ＭＳ Ｐゴシック" pitchFamily="50" charset="-128"/>
                      </a:endParaRPr>
                    </a:p>
                  </a:txBody>
                  <a:tcPr marT="45741" marB="4574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bl>
          </a:graphicData>
        </a:graphic>
      </p:graphicFrame>
      <p:sp>
        <p:nvSpPr>
          <p:cNvPr id="33830" name="AutoShape 38"/>
          <p:cNvSpPr>
            <a:spLocks noChangeArrowheads="1"/>
          </p:cNvSpPr>
          <p:nvPr/>
        </p:nvSpPr>
        <p:spPr bwMode="auto">
          <a:xfrm>
            <a:off x="323850" y="3500015"/>
            <a:ext cx="8496300" cy="647700"/>
          </a:xfrm>
          <a:prstGeom prst="roundRect">
            <a:avLst>
              <a:gd name="adj" fmla="val 16667"/>
            </a:avLst>
          </a:prstGeom>
          <a:noFill/>
          <a:ln w="57150">
            <a:solidFill>
              <a:srgbClr val="CDD87A"/>
            </a:solidFill>
            <a:round/>
            <a:headEnd/>
            <a:tailEnd/>
          </a:ln>
        </p:spPr>
        <p:txBody>
          <a:bodyPr wrap="none" anchor="ctr"/>
          <a:lstStyle/>
          <a:p>
            <a:endParaRPr lang="ja-JP" altLang="en-US">
              <a:latin typeface="+mn-ea"/>
              <a:ea typeface="+mn-ea"/>
            </a:endParaRPr>
          </a:p>
        </p:txBody>
      </p:sp>
      <p:sp>
        <p:nvSpPr>
          <p:cNvPr id="33831" name="AutoShape 39"/>
          <p:cNvSpPr>
            <a:spLocks noChangeArrowheads="1"/>
          </p:cNvSpPr>
          <p:nvPr/>
        </p:nvSpPr>
        <p:spPr bwMode="auto">
          <a:xfrm>
            <a:off x="-121220" y="694353"/>
            <a:ext cx="9324528" cy="1008062"/>
          </a:xfrm>
          <a:prstGeom prst="roundRect">
            <a:avLst>
              <a:gd name="adj" fmla="val 16667"/>
            </a:avLst>
          </a:prstGeom>
          <a:noFill/>
          <a:ln w="9525">
            <a:noFill/>
            <a:round/>
            <a:headEnd/>
            <a:tailEnd/>
          </a:ln>
        </p:spPr>
        <p:txBody>
          <a:bodyPr wrap="none" anchor="ctr"/>
          <a:lstStyle/>
          <a:p>
            <a:r>
              <a:rPr lang="ja-JP" altLang="en-US" sz="2800" dirty="0">
                <a:latin typeface="ＭＳ Ｐゴシック" panose="020B0600070205080204" pitchFamily="50" charset="-128"/>
              </a:rPr>
              <a:t>患者から</a:t>
            </a:r>
            <a:r>
              <a:rPr lang="en-US" altLang="ja-JP" sz="2800" dirty="0">
                <a:latin typeface="+mj-ea"/>
                <a:ea typeface="+mj-ea"/>
              </a:rPr>
              <a:t>85</a:t>
            </a:r>
            <a:r>
              <a:rPr lang="ja-JP" altLang="en-US" sz="2800" dirty="0">
                <a:latin typeface="+mj-ea"/>
                <a:ea typeface="+mj-ea"/>
              </a:rPr>
              <a:t>錠の返品を受け，</a:t>
            </a:r>
            <a:r>
              <a:rPr lang="en-US" altLang="ja-JP" sz="2800" dirty="0">
                <a:latin typeface="+mj-ea"/>
                <a:ea typeface="+mj-ea"/>
              </a:rPr>
              <a:t>60</a:t>
            </a:r>
            <a:r>
              <a:rPr lang="ja-JP" altLang="en-US" sz="2800" dirty="0">
                <a:latin typeface="+mj-ea"/>
                <a:ea typeface="+mj-ea"/>
              </a:rPr>
              <a:t>錠再利用，</a:t>
            </a:r>
            <a:r>
              <a:rPr lang="en-US" altLang="ja-JP" sz="2800" dirty="0">
                <a:latin typeface="+mj-ea"/>
                <a:ea typeface="+mj-ea"/>
              </a:rPr>
              <a:t>10</a:t>
            </a:r>
            <a:r>
              <a:rPr lang="ja-JP" altLang="en-US" sz="2800" dirty="0">
                <a:latin typeface="+mj-ea"/>
                <a:ea typeface="+mj-ea"/>
              </a:rPr>
              <a:t>錠廃棄した場合</a:t>
            </a:r>
          </a:p>
        </p:txBody>
      </p:sp>
      <p:sp>
        <p:nvSpPr>
          <p:cNvPr id="33832" name="Line 40"/>
          <p:cNvSpPr>
            <a:spLocks noChangeShapeType="1"/>
          </p:cNvSpPr>
          <p:nvPr/>
        </p:nvSpPr>
        <p:spPr bwMode="auto">
          <a:xfrm flipH="1" flipV="1">
            <a:off x="1042988" y="2420515"/>
            <a:ext cx="0" cy="936625"/>
          </a:xfrm>
          <a:prstGeom prst="line">
            <a:avLst/>
          </a:prstGeom>
          <a:noFill/>
          <a:ln w="76200">
            <a:solidFill>
              <a:srgbClr val="CDD87A"/>
            </a:solidFill>
            <a:round/>
            <a:headEnd/>
            <a:tailEnd type="arrow" w="med" len="med"/>
          </a:ln>
        </p:spPr>
        <p:txBody>
          <a:bodyPr/>
          <a:lstStyle/>
          <a:p>
            <a:endParaRPr lang="ja-JP" altLang="en-US">
              <a:latin typeface="+mn-ea"/>
              <a:ea typeface="+mn-ea"/>
            </a:endParaRPr>
          </a:p>
        </p:txBody>
      </p:sp>
      <p:sp>
        <p:nvSpPr>
          <p:cNvPr id="33833" name="AutoShape 42"/>
          <p:cNvSpPr>
            <a:spLocks noChangeArrowheads="1"/>
          </p:cNvSpPr>
          <p:nvPr/>
        </p:nvSpPr>
        <p:spPr bwMode="auto">
          <a:xfrm>
            <a:off x="163513" y="1628353"/>
            <a:ext cx="3744912" cy="647700"/>
          </a:xfrm>
          <a:prstGeom prst="roundRect">
            <a:avLst>
              <a:gd name="adj" fmla="val 16667"/>
            </a:avLst>
          </a:prstGeom>
          <a:solidFill>
            <a:srgbClr val="CDD87A"/>
          </a:solidFill>
          <a:ln w="9525">
            <a:noFill/>
            <a:round/>
            <a:headEnd/>
            <a:tailEnd/>
          </a:ln>
          <a:effectLst>
            <a:outerShdw blurRad="50800" dist="38100" dir="2700000" algn="tl" rotWithShape="0">
              <a:prstClr val="black">
                <a:alpha val="40000"/>
              </a:prstClr>
            </a:outerShdw>
          </a:effectLst>
        </p:spPr>
        <p:txBody>
          <a:bodyPr wrap="none" anchor="ctr"/>
          <a:lstStyle/>
          <a:p>
            <a:pPr algn="ctr"/>
            <a:r>
              <a:rPr lang="ja-JP" altLang="en-US" sz="2800" dirty="0">
                <a:latin typeface="+mj-ea"/>
                <a:ea typeface="+mj-ea"/>
              </a:rPr>
              <a:t>返却分は別枠に記載</a:t>
            </a:r>
          </a:p>
        </p:txBody>
      </p:sp>
      <p:sp>
        <p:nvSpPr>
          <p:cNvPr id="33834" name="AutoShape 43"/>
          <p:cNvSpPr>
            <a:spLocks noChangeArrowheads="1"/>
          </p:cNvSpPr>
          <p:nvPr/>
        </p:nvSpPr>
        <p:spPr bwMode="auto">
          <a:xfrm>
            <a:off x="7380288" y="3611140"/>
            <a:ext cx="1295400" cy="433388"/>
          </a:xfrm>
          <a:prstGeom prst="roundRect">
            <a:avLst>
              <a:gd name="adj" fmla="val 16667"/>
            </a:avLst>
          </a:prstGeom>
          <a:noFill/>
          <a:ln w="57150">
            <a:solidFill>
              <a:srgbClr val="FFCCCC"/>
            </a:solidFill>
            <a:round/>
            <a:headEnd/>
            <a:tailEnd/>
          </a:ln>
        </p:spPr>
        <p:txBody>
          <a:bodyPr wrap="none" anchor="ctr"/>
          <a:lstStyle/>
          <a:p>
            <a:endParaRPr lang="ja-JP" altLang="en-US">
              <a:latin typeface="+mn-ea"/>
              <a:ea typeface="+mn-ea"/>
            </a:endParaRPr>
          </a:p>
        </p:txBody>
      </p:sp>
      <p:sp>
        <p:nvSpPr>
          <p:cNvPr id="33835" name="AutoShape 44"/>
          <p:cNvSpPr>
            <a:spLocks noChangeArrowheads="1"/>
          </p:cNvSpPr>
          <p:nvPr/>
        </p:nvSpPr>
        <p:spPr bwMode="auto">
          <a:xfrm>
            <a:off x="2915816" y="5805065"/>
            <a:ext cx="5977359" cy="576263"/>
          </a:xfrm>
          <a:prstGeom prst="roundRect">
            <a:avLst>
              <a:gd name="adj" fmla="val 16667"/>
            </a:avLst>
          </a:prstGeom>
          <a:solidFill>
            <a:srgbClr val="FFCCCC"/>
          </a:solidFill>
          <a:ln w="9525">
            <a:noFill/>
            <a:round/>
            <a:headEnd/>
            <a:tailEnd/>
          </a:ln>
          <a:effectLst>
            <a:outerShdw blurRad="50800" dist="38100" dir="2700000" algn="tl" rotWithShape="0">
              <a:prstClr val="black">
                <a:alpha val="40000"/>
              </a:prstClr>
            </a:outerShdw>
          </a:effectLst>
        </p:spPr>
        <p:txBody>
          <a:bodyPr wrap="none" anchor="ctr"/>
          <a:lstStyle/>
          <a:p>
            <a:pPr algn="ctr"/>
            <a:r>
              <a:rPr lang="ja-JP" altLang="en-US" sz="2800" dirty="0">
                <a:latin typeface="+mj-ea"/>
                <a:ea typeface="+mj-ea"/>
              </a:rPr>
              <a:t>備考欄には再利用した数のみを記載</a:t>
            </a:r>
          </a:p>
        </p:txBody>
      </p:sp>
      <p:sp>
        <p:nvSpPr>
          <p:cNvPr id="33836" name="Line 45"/>
          <p:cNvSpPr>
            <a:spLocks noChangeShapeType="1"/>
          </p:cNvSpPr>
          <p:nvPr/>
        </p:nvSpPr>
        <p:spPr bwMode="auto">
          <a:xfrm flipH="1">
            <a:off x="8027988" y="4292178"/>
            <a:ext cx="0" cy="1439862"/>
          </a:xfrm>
          <a:prstGeom prst="line">
            <a:avLst/>
          </a:prstGeom>
          <a:noFill/>
          <a:ln w="76200">
            <a:solidFill>
              <a:srgbClr val="FFCCCC"/>
            </a:solidFill>
            <a:round/>
            <a:headEnd/>
            <a:tailEnd type="arrow" w="med" len="med"/>
          </a:ln>
        </p:spPr>
        <p:txBody>
          <a:bodyPr/>
          <a:lstStyle/>
          <a:p>
            <a:endParaRPr lang="ja-JP" altLang="en-US">
              <a:latin typeface="+mn-ea"/>
              <a:ea typeface="+mn-ea"/>
            </a:endParaRPr>
          </a:p>
        </p:txBody>
      </p:sp>
      <p:sp>
        <p:nvSpPr>
          <p:cNvPr id="33838" name="AutoShape 47"/>
          <p:cNvSpPr>
            <a:spLocks noChangeArrowheads="1"/>
          </p:cNvSpPr>
          <p:nvPr/>
        </p:nvSpPr>
        <p:spPr bwMode="auto">
          <a:xfrm>
            <a:off x="4987925" y="3628603"/>
            <a:ext cx="936625" cy="433387"/>
          </a:xfrm>
          <a:prstGeom prst="roundRect">
            <a:avLst>
              <a:gd name="adj" fmla="val 16667"/>
            </a:avLst>
          </a:prstGeom>
          <a:noFill/>
          <a:ln w="57150">
            <a:solidFill>
              <a:srgbClr val="CCCCFF"/>
            </a:solidFill>
            <a:round/>
            <a:headEnd/>
            <a:tailEnd/>
          </a:ln>
        </p:spPr>
        <p:txBody>
          <a:bodyPr wrap="none" anchor="ctr"/>
          <a:lstStyle/>
          <a:p>
            <a:endParaRPr lang="ja-JP" altLang="en-US">
              <a:latin typeface="+mn-ea"/>
              <a:ea typeface="+mn-ea"/>
            </a:endParaRPr>
          </a:p>
        </p:txBody>
      </p:sp>
      <p:sp>
        <p:nvSpPr>
          <p:cNvPr id="33839" name="AutoShape 48"/>
          <p:cNvSpPr>
            <a:spLocks noChangeArrowheads="1"/>
          </p:cNvSpPr>
          <p:nvPr/>
        </p:nvSpPr>
        <p:spPr bwMode="auto">
          <a:xfrm>
            <a:off x="1691680" y="5155778"/>
            <a:ext cx="4609108" cy="577850"/>
          </a:xfrm>
          <a:prstGeom prst="roundRect">
            <a:avLst>
              <a:gd name="adj" fmla="val 16667"/>
            </a:avLst>
          </a:prstGeom>
          <a:solidFill>
            <a:srgbClr val="CCCCFF"/>
          </a:solidFill>
          <a:ln w="57150">
            <a:noFill/>
            <a:round/>
            <a:headEnd/>
            <a:tailEnd/>
          </a:ln>
          <a:effectLst>
            <a:outerShdw blurRad="50800" dist="38100" dir="2700000" algn="tl" rotWithShape="0">
              <a:prstClr val="black">
                <a:alpha val="40000"/>
              </a:prstClr>
            </a:outerShdw>
          </a:effectLst>
        </p:spPr>
        <p:txBody>
          <a:bodyPr wrap="none" anchor="ctr"/>
          <a:lstStyle/>
          <a:p>
            <a:pPr algn="ctr"/>
            <a:r>
              <a:rPr lang="ja-JP" altLang="en-US" sz="2800">
                <a:latin typeface="+mj-ea"/>
                <a:ea typeface="+mj-ea"/>
              </a:rPr>
              <a:t>再利用した数＋廃棄した数</a:t>
            </a:r>
          </a:p>
        </p:txBody>
      </p:sp>
      <p:sp>
        <p:nvSpPr>
          <p:cNvPr id="33840" name="Line 49"/>
          <p:cNvSpPr>
            <a:spLocks noChangeShapeType="1"/>
          </p:cNvSpPr>
          <p:nvPr/>
        </p:nvSpPr>
        <p:spPr bwMode="auto">
          <a:xfrm flipH="1">
            <a:off x="5219700" y="4147715"/>
            <a:ext cx="0" cy="936625"/>
          </a:xfrm>
          <a:prstGeom prst="line">
            <a:avLst/>
          </a:prstGeom>
          <a:noFill/>
          <a:ln w="76200">
            <a:solidFill>
              <a:srgbClr val="CCCCFF"/>
            </a:solidFill>
            <a:round/>
            <a:headEnd/>
            <a:tailEnd type="arrow" w="med" len="med"/>
          </a:ln>
        </p:spPr>
        <p:txBody>
          <a:bodyPr/>
          <a:lstStyle/>
          <a:p>
            <a:endParaRPr lang="ja-JP" altLang="en-US">
              <a:latin typeface="+mn-ea"/>
              <a:ea typeface="+mn-ea"/>
            </a:endParaRPr>
          </a:p>
        </p:txBody>
      </p:sp>
      <p:sp>
        <p:nvSpPr>
          <p:cNvPr id="15" name="正方形/長方形 14">
            <a:extLst>
              <a:ext uri="{FF2B5EF4-FFF2-40B4-BE49-F238E27FC236}">
                <a16:creationId xmlns:a16="http://schemas.microsoft.com/office/drawing/2014/main" id="{6E305C54-1D60-43D4-B17E-5B3AC7293046}"/>
              </a:ext>
            </a:extLst>
          </p:cNvPr>
          <p:cNvSpPr/>
          <p:nvPr/>
        </p:nvSpPr>
        <p:spPr>
          <a:xfrm>
            <a:off x="-1" y="16007"/>
            <a:ext cx="9144001" cy="76993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患者等から返品された麻薬（例２）</a:t>
            </a:r>
          </a:p>
        </p:txBody>
      </p:sp>
      <p:sp>
        <p:nvSpPr>
          <p:cNvPr id="16" name="スライド番号プレースホルダー 3">
            <a:extLst>
              <a:ext uri="{FF2B5EF4-FFF2-40B4-BE49-F238E27FC236}">
                <a16:creationId xmlns:a16="http://schemas.microsoft.com/office/drawing/2014/main" id="{9E2C6C78-4D18-4EC7-84E3-729A9CF8DDEE}"/>
              </a:ext>
            </a:extLst>
          </p:cNvPr>
          <p:cNvSpPr txBox="1">
            <a:spLocks/>
          </p:cNvSpPr>
          <p:nvPr/>
        </p:nvSpPr>
        <p:spPr bwMode="auto">
          <a:xfrm>
            <a:off x="7924800" y="6356350"/>
            <a:ext cx="7620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defPPr>
              <a:defRPr lang="ja-JP"/>
            </a:defPPr>
            <a:lvl1pPr algn="r" rtl="0" eaLnBrk="1" fontAlgn="base" hangingPunct="1">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0" fontAlgn="base" latinLnBrk="0"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914400" rtl="0" eaLnBrk="0" fontAlgn="base" latinLnBrk="0"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914400" rtl="0" eaLnBrk="0" fontAlgn="base" latinLnBrk="0"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914400" rtl="0" eaLnBrk="0" fontAlgn="base" latinLnBrk="0"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9pPr>
          </a:lstStyle>
          <a:p>
            <a:fld id="{CAA273B8-705F-4E16-859B-F86EF357BBE3}" type="slidenum">
              <a:rPr kumimoji="0" lang="en-US" altLang="ja-JP" smtClean="0">
                <a:solidFill>
                  <a:srgbClr val="42424F"/>
                </a:solidFill>
              </a:rPr>
              <a:pPr/>
              <a:t>8</a:t>
            </a:fld>
            <a:endParaRPr kumimoji="0" lang="en-US" altLang="ja-JP" dirty="0">
              <a:solidFill>
                <a:srgbClr val="42424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番号プレースホルダー 3">
            <a:extLst>
              <a:ext uri="{FF2B5EF4-FFF2-40B4-BE49-F238E27FC236}">
                <a16:creationId xmlns:a16="http://schemas.microsoft.com/office/drawing/2014/main" id="{CB6A7D0B-B043-4F8D-A5B8-5E19979A78F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BDCDA71C-EE3F-4492-873C-9D91D08496BA}" type="slidenum">
              <a:rPr kumimoji="0" lang="en-US" altLang="ja-JP" smtClean="0">
                <a:solidFill>
                  <a:srgbClr val="42424F"/>
                </a:solidFill>
              </a:rPr>
              <a:pPr/>
              <a:t>9</a:t>
            </a:fld>
            <a:endParaRPr kumimoji="0" lang="en-US" altLang="ja-JP">
              <a:solidFill>
                <a:srgbClr val="42424F"/>
              </a:solidFill>
            </a:endParaRPr>
          </a:p>
        </p:txBody>
      </p:sp>
      <p:graphicFrame>
        <p:nvGraphicFramePr>
          <p:cNvPr id="5" name="Group 84">
            <a:extLst>
              <a:ext uri="{FF2B5EF4-FFF2-40B4-BE49-F238E27FC236}">
                <a16:creationId xmlns:a16="http://schemas.microsoft.com/office/drawing/2014/main" id="{4EFE01E2-5168-462F-AE28-F73E2B15384A}"/>
              </a:ext>
            </a:extLst>
          </p:cNvPr>
          <p:cNvGraphicFramePr>
            <a:graphicFrameLocks noGrp="1"/>
          </p:cNvGraphicFramePr>
          <p:nvPr>
            <p:extLst>
              <p:ext uri="{D42A27DB-BD31-4B8C-83A1-F6EECF244321}">
                <p14:modId xmlns:p14="http://schemas.microsoft.com/office/powerpoint/2010/main" val="3356180340"/>
              </p:ext>
            </p:extLst>
          </p:nvPr>
        </p:nvGraphicFramePr>
        <p:xfrm>
          <a:off x="142875" y="2355850"/>
          <a:ext cx="8796338" cy="2589212"/>
        </p:xfrm>
        <a:graphic>
          <a:graphicData uri="http://schemas.openxmlformats.org/drawingml/2006/table">
            <a:tbl>
              <a:tblPr/>
              <a:tblGrid>
                <a:gridCol w="1476375">
                  <a:extLst>
                    <a:ext uri="{9D8B030D-6E8A-4147-A177-3AD203B41FA5}">
                      <a16:colId xmlns:a16="http://schemas.microsoft.com/office/drawing/2014/main" val="20000"/>
                    </a:ext>
                  </a:extLst>
                </a:gridCol>
                <a:gridCol w="360363">
                  <a:extLst>
                    <a:ext uri="{9D8B030D-6E8A-4147-A177-3AD203B41FA5}">
                      <a16:colId xmlns:a16="http://schemas.microsoft.com/office/drawing/2014/main" val="20001"/>
                    </a:ext>
                  </a:extLst>
                </a:gridCol>
                <a:gridCol w="1152525">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23962">
                  <a:extLst>
                    <a:ext uri="{9D8B030D-6E8A-4147-A177-3AD203B41FA5}">
                      <a16:colId xmlns:a16="http://schemas.microsoft.com/office/drawing/2014/main" val="20004"/>
                    </a:ext>
                  </a:extLst>
                </a:gridCol>
                <a:gridCol w="1152525">
                  <a:extLst>
                    <a:ext uri="{9D8B030D-6E8A-4147-A177-3AD203B41FA5}">
                      <a16:colId xmlns:a16="http://schemas.microsoft.com/office/drawing/2014/main" val="20005"/>
                    </a:ext>
                  </a:extLst>
                </a:gridCol>
                <a:gridCol w="2135188">
                  <a:extLst>
                    <a:ext uri="{9D8B030D-6E8A-4147-A177-3AD203B41FA5}">
                      <a16:colId xmlns:a16="http://schemas.microsoft.com/office/drawing/2014/main" val="20006"/>
                    </a:ext>
                  </a:extLst>
                </a:gridCol>
              </a:tblGrid>
              <a:tr h="640258">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品名</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単　　位</a:t>
                      </a:r>
                    </a:p>
                  </a:txBody>
                  <a:tcPr marT="45751" marB="45751" vert="eaVert"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前年</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10</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月</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1</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日</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在庫数量</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前年</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10</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月</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1</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日から</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本年</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9</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月</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30</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日までの</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本年</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9</a:t>
                      </a:r>
                      <a:r>
                        <a:rPr kumimoji="1" lang="ja-JP" altLang="en-US" sz="1800" b="1" i="0" u="none" strike="noStrike" cap="none" normalizeH="0" baseline="0">
                          <a:ln>
                            <a:noFill/>
                          </a:ln>
                          <a:solidFill>
                            <a:schemeClr val="tx1"/>
                          </a:solidFill>
                          <a:effectLst/>
                          <a:latin typeface="ＭＳ Ｐゴシック" charset="-128"/>
                          <a:ea typeface="ＭＳ Ｐゴシック" charset="-128"/>
                        </a:rPr>
                        <a:t>月</a:t>
                      </a:r>
                      <a:r>
                        <a:rPr kumimoji="1" lang="en-US" altLang="ja-JP" sz="1800" b="1" i="0" u="none" strike="noStrike" cap="none" normalizeH="0" baseline="0">
                          <a:ln>
                            <a:noFill/>
                          </a:ln>
                          <a:solidFill>
                            <a:schemeClr val="tx1"/>
                          </a:solidFill>
                          <a:effectLst/>
                          <a:latin typeface="ＭＳ Ｐゴシック" charset="-128"/>
                          <a:ea typeface="ＭＳ Ｐゴシック" charset="-128"/>
                        </a:rPr>
                        <a:t>30</a:t>
                      </a:r>
                      <a:r>
                        <a:rPr kumimoji="1" lang="ja-JP" altLang="en-US" sz="1800" b="1" i="0" u="none" strike="noStrike" cap="none" normalizeH="0" baseline="0">
                          <a:ln>
                            <a:noFill/>
                          </a:ln>
                          <a:solidFill>
                            <a:schemeClr val="tx1"/>
                          </a:solidFill>
                          <a:effectLst/>
                          <a:latin typeface="ＭＳ Ｐゴシック" charset="-128"/>
                          <a:ea typeface="ＭＳ Ｐゴシック" charset="-128"/>
                        </a:rPr>
                        <a:t>日</a:t>
                      </a:r>
                    </a:p>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在庫数量</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備考</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36588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受入数量</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dist"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払出数量</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0001"/>
                  </a:ext>
                </a:extLst>
              </a:tr>
              <a:tr h="790743">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フェントス</a:t>
                      </a:r>
                    </a:p>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テープ</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4mg</a:t>
                      </a:r>
                      <a:endParaRPr kumimoji="1" lang="ja-JP" altLang="en-US" sz="1800" b="1" i="0" u="none" strike="noStrike" cap="none" normalizeH="0" baseline="0" dirty="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枚</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42</a:t>
                      </a:r>
                      <a:endParaRPr kumimoji="1" lang="ja-JP" altLang="en-US"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35</a:t>
                      </a:r>
                      <a:endParaRPr kumimoji="1" lang="ja-JP" altLang="en-US"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21</a:t>
                      </a:r>
                      <a:endParaRPr kumimoji="1" lang="ja-JP" altLang="en-US"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56</a:t>
                      </a:r>
                      <a:endParaRPr kumimoji="1" lang="ja-JP" altLang="en-US"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 R7.6.1</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麻薬廃棄届</a:t>
                      </a:r>
                    </a:p>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 により廃棄</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(7</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枚</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792331">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MS</a:t>
                      </a:r>
                      <a:r>
                        <a:rPr kumimoji="1" lang="ja-JP" altLang="en-US" sz="1800" b="1" i="0" u="none" strike="noStrike" cap="none" normalizeH="0" baseline="0">
                          <a:ln>
                            <a:noFill/>
                          </a:ln>
                          <a:solidFill>
                            <a:schemeClr val="tx1"/>
                          </a:solidFill>
                          <a:effectLst/>
                          <a:latin typeface="ＭＳ Ｐゴシック" charset="-128"/>
                          <a:ea typeface="ＭＳ Ｐゴシック" charset="-128"/>
                        </a:rPr>
                        <a:t>ｺﾝﾁﾝ錠</a:t>
                      </a:r>
                    </a:p>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60mg</a:t>
                      </a:r>
                      <a:endParaRPr kumimoji="1" lang="ja-JP" altLang="en-US"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T</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142</a:t>
                      </a:r>
                      <a:endParaRPr kumimoji="1" lang="ja-JP" altLang="ja-JP"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a:ln>
                            <a:noFill/>
                          </a:ln>
                          <a:solidFill>
                            <a:schemeClr val="tx1"/>
                          </a:solidFill>
                          <a:effectLst/>
                          <a:latin typeface="ＭＳ Ｐゴシック" charset="-128"/>
                          <a:ea typeface="ＭＳ Ｐゴシック" charset="-128"/>
                        </a:rPr>
                        <a:t>2</a:t>
                      </a:r>
                      <a:r>
                        <a:rPr kumimoji="1" lang="en-US" altLang="ja-JP" sz="1800" b="1" i="0" u="none" strike="noStrike" cap="none" normalizeH="0" baseline="0">
                          <a:ln>
                            <a:noFill/>
                          </a:ln>
                          <a:solidFill>
                            <a:schemeClr val="tx1"/>
                          </a:solidFill>
                          <a:effectLst/>
                          <a:latin typeface="ＭＳ Ｐゴシック" charset="-128"/>
                          <a:ea typeface="ＭＳ Ｐゴシック" charset="-128"/>
                        </a:rPr>
                        <a:t>00</a:t>
                      </a:r>
                      <a:endParaRPr kumimoji="1" lang="ja-JP" altLang="ja-JP"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263</a:t>
                      </a:r>
                      <a:endParaRPr kumimoji="1" lang="ja-JP" altLang="ja-JP"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en-US" altLang="ja-JP" sz="1800" b="1" i="0" u="none" strike="noStrike" cap="none" normalizeH="0" baseline="0">
                          <a:ln>
                            <a:noFill/>
                          </a:ln>
                          <a:solidFill>
                            <a:schemeClr val="tx1"/>
                          </a:solidFill>
                          <a:effectLst/>
                          <a:latin typeface="ＭＳ Ｐゴシック" charset="-128"/>
                          <a:ea typeface="ＭＳ Ｐゴシック" charset="-128"/>
                        </a:rPr>
                        <a:t>79</a:t>
                      </a:r>
                      <a:endParaRPr kumimoji="1" lang="ja-JP" altLang="ja-JP" sz="1800" b="1" i="0" u="none" strike="noStrike" cap="none" normalizeH="0" baseline="0">
                        <a:ln>
                          <a:noFill/>
                        </a:ln>
                        <a:solidFill>
                          <a:schemeClr val="tx1"/>
                        </a:solidFill>
                        <a:effectLst/>
                        <a:latin typeface="ＭＳ Ｐゴシック" charset="-128"/>
                        <a:ea typeface="ＭＳ Ｐゴシック" charset="-128"/>
                      </a:endParaRP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accent1"/>
                        </a:buClr>
                        <a:buSzPct val="65000"/>
                        <a:buFont typeface="Wingdings" pitchFamily="2" charset="2"/>
                        <a:defRPr kumimoji="1" sz="2600">
                          <a:solidFill>
                            <a:schemeClr val="tx1"/>
                          </a:solidFill>
                          <a:latin typeface="Arial" charset="0"/>
                          <a:ea typeface="ＭＳ Ｐゴシック" charset="-128"/>
                        </a:defRPr>
                      </a:lvl1pPr>
                      <a:lvl2pPr marL="742950" indent="-285750" eaLnBrk="0" hangingPunct="0">
                        <a:spcBef>
                          <a:spcPct val="20000"/>
                        </a:spcBef>
                        <a:buClr>
                          <a:schemeClr val="accent2"/>
                        </a:buClr>
                        <a:buSzPct val="60000"/>
                        <a:buFont typeface="Wingdings" pitchFamily="2" charset="2"/>
                        <a:defRPr kumimoji="1" sz="2200">
                          <a:solidFill>
                            <a:schemeClr val="tx1"/>
                          </a:solidFill>
                          <a:latin typeface="Arial" charset="0"/>
                          <a:ea typeface="ＭＳ Ｐゴシック" charset="-128"/>
                        </a:defRPr>
                      </a:lvl2pPr>
                      <a:lvl3pPr marL="1143000" indent="-228600" eaLnBrk="0" hangingPunct="0">
                        <a:spcBef>
                          <a:spcPct val="20000"/>
                        </a:spcBef>
                        <a:buClr>
                          <a:schemeClr val="accent1"/>
                        </a:buClr>
                        <a:buSzPct val="65000"/>
                        <a:buFont typeface="Wingdings" pitchFamily="2" charset="2"/>
                        <a:defRPr kumimoji="1" sz="20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defRPr kumimoji="1">
                          <a:solidFill>
                            <a:schemeClr val="tx1"/>
                          </a:solidFill>
                          <a:latin typeface="Arial" charset="0"/>
                          <a:ea typeface="ＭＳ Ｐゴシック" charset="-128"/>
                        </a:defRPr>
                      </a:lvl4pPr>
                      <a:lvl5pPr marL="2057400" indent="-228600" eaLnBrk="0" hangingPunct="0">
                        <a:spcBef>
                          <a:spcPct val="20000"/>
                        </a:spcBef>
                        <a:buClr>
                          <a:schemeClr val="accent1"/>
                        </a:buClr>
                        <a:buSzPct val="75000"/>
                        <a:buFont typeface="Wingdings" pitchFamily="2" charset="2"/>
                        <a:defRPr kumimoji="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1"/>
                        </a:buClr>
                        <a:buSzPct val="75000"/>
                        <a:buFont typeface="Wingdings" pitchFamily="2" charset="2"/>
                        <a:defRPr kumimoji="1">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 払出中１Ｔは紛失</a:t>
                      </a:r>
                    </a:p>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tabLst/>
                      </a:pP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 （</a:t>
                      </a:r>
                      <a:r>
                        <a:rPr kumimoji="1" lang="en-US" altLang="ja-JP" sz="1800" b="1" i="0" u="none" strike="noStrike" cap="none" normalizeH="0" baseline="0" dirty="0">
                          <a:ln>
                            <a:noFill/>
                          </a:ln>
                          <a:solidFill>
                            <a:schemeClr val="tx1"/>
                          </a:solidFill>
                          <a:effectLst/>
                          <a:latin typeface="ＭＳ Ｐゴシック" charset="-128"/>
                          <a:ea typeface="ＭＳ Ｐゴシック" charset="-128"/>
                        </a:rPr>
                        <a:t>R6.11.1</a:t>
                      </a:r>
                      <a:r>
                        <a:rPr kumimoji="1" lang="ja-JP" altLang="en-US" sz="1800" b="1" i="0" u="none" strike="noStrike" cap="none" normalizeH="0" baseline="0" dirty="0">
                          <a:ln>
                            <a:noFill/>
                          </a:ln>
                          <a:solidFill>
                            <a:schemeClr val="tx1"/>
                          </a:solidFill>
                          <a:effectLst/>
                          <a:latin typeface="ＭＳ Ｐゴシック" charset="-128"/>
                          <a:ea typeface="ＭＳ Ｐゴシック" charset="-128"/>
                        </a:rPr>
                        <a:t>事故届）</a:t>
                      </a:r>
                    </a:p>
                  </a:txBody>
                  <a:tcPr marT="45751" marB="45751"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bl>
          </a:graphicData>
        </a:graphic>
      </p:graphicFrame>
      <p:sp>
        <p:nvSpPr>
          <p:cNvPr id="84007" name="AutoShape 38">
            <a:extLst>
              <a:ext uri="{FF2B5EF4-FFF2-40B4-BE49-F238E27FC236}">
                <a16:creationId xmlns:a16="http://schemas.microsoft.com/office/drawing/2014/main" id="{92C18BA6-76C9-44F1-8DB2-41B226069E6E}"/>
              </a:ext>
            </a:extLst>
          </p:cNvPr>
          <p:cNvSpPr>
            <a:spLocks noChangeArrowheads="1"/>
          </p:cNvSpPr>
          <p:nvPr/>
        </p:nvSpPr>
        <p:spPr bwMode="auto">
          <a:xfrm>
            <a:off x="4643438" y="3430588"/>
            <a:ext cx="792162" cy="647700"/>
          </a:xfrm>
          <a:prstGeom prst="roundRect">
            <a:avLst>
              <a:gd name="adj" fmla="val 16667"/>
            </a:avLst>
          </a:prstGeom>
          <a:noFill/>
          <a:ln w="57150">
            <a:solidFill>
              <a:srgbClr val="CC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1800">
              <a:latin typeface="ＭＳ Ｐゴシック" panose="020B0600070205080204" pitchFamily="50" charset="-128"/>
              <a:ea typeface="ＭＳ Ｐゴシック" panose="020B0600070205080204" pitchFamily="50" charset="-128"/>
            </a:endParaRPr>
          </a:p>
        </p:txBody>
      </p:sp>
      <p:sp>
        <p:nvSpPr>
          <p:cNvPr id="84008" name="AutoShape 43">
            <a:extLst>
              <a:ext uri="{FF2B5EF4-FFF2-40B4-BE49-F238E27FC236}">
                <a16:creationId xmlns:a16="http://schemas.microsoft.com/office/drawing/2014/main" id="{267DE515-2DBD-4695-9511-A841E737740F}"/>
              </a:ext>
            </a:extLst>
          </p:cNvPr>
          <p:cNvSpPr>
            <a:spLocks noChangeArrowheads="1"/>
          </p:cNvSpPr>
          <p:nvPr/>
        </p:nvSpPr>
        <p:spPr bwMode="auto">
          <a:xfrm>
            <a:off x="6891338" y="3446463"/>
            <a:ext cx="1944687" cy="649287"/>
          </a:xfrm>
          <a:prstGeom prst="roundRect">
            <a:avLst>
              <a:gd name="adj" fmla="val 16667"/>
            </a:avLst>
          </a:prstGeom>
          <a:noFill/>
          <a:ln w="57150">
            <a:solidFill>
              <a:srgbClr val="FFCC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1800">
              <a:latin typeface="ＭＳ Ｐゴシック" panose="020B0600070205080204" pitchFamily="50" charset="-128"/>
              <a:ea typeface="ＭＳ Ｐゴシック" panose="020B0600070205080204" pitchFamily="50" charset="-128"/>
            </a:endParaRPr>
          </a:p>
        </p:txBody>
      </p:sp>
      <p:sp>
        <p:nvSpPr>
          <p:cNvPr id="84009" name="AutoShape 77">
            <a:extLst>
              <a:ext uri="{FF2B5EF4-FFF2-40B4-BE49-F238E27FC236}">
                <a16:creationId xmlns:a16="http://schemas.microsoft.com/office/drawing/2014/main" id="{EB9ABD46-CCD8-4082-BC02-2B334F3D78DF}"/>
              </a:ext>
            </a:extLst>
          </p:cNvPr>
          <p:cNvSpPr>
            <a:spLocks noChangeArrowheads="1"/>
          </p:cNvSpPr>
          <p:nvPr/>
        </p:nvSpPr>
        <p:spPr bwMode="auto">
          <a:xfrm>
            <a:off x="898525" y="1125538"/>
            <a:ext cx="4752975" cy="1009650"/>
          </a:xfrm>
          <a:prstGeom prst="roundRect">
            <a:avLst>
              <a:gd name="adj" fmla="val 16667"/>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調剤で払い出した数と，</a:t>
            </a:r>
          </a:p>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廃棄届で廃棄した数の合計</a:t>
            </a:r>
          </a:p>
        </p:txBody>
      </p:sp>
      <p:sp>
        <p:nvSpPr>
          <p:cNvPr id="84010" name="AutoShape 78">
            <a:extLst>
              <a:ext uri="{FF2B5EF4-FFF2-40B4-BE49-F238E27FC236}">
                <a16:creationId xmlns:a16="http://schemas.microsoft.com/office/drawing/2014/main" id="{F4275F8F-5943-475D-9804-B227DC4685D5}"/>
              </a:ext>
            </a:extLst>
          </p:cNvPr>
          <p:cNvSpPr>
            <a:spLocks noChangeArrowheads="1"/>
          </p:cNvSpPr>
          <p:nvPr/>
        </p:nvSpPr>
        <p:spPr bwMode="auto">
          <a:xfrm>
            <a:off x="6227763" y="1127125"/>
            <a:ext cx="2520950" cy="1009650"/>
          </a:xfrm>
          <a:prstGeom prst="roundRect">
            <a:avLst>
              <a:gd name="adj" fmla="val 16667"/>
            </a:avLst>
          </a:pr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廃棄した数量と</a:t>
            </a:r>
          </a:p>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日付を記載</a:t>
            </a:r>
          </a:p>
        </p:txBody>
      </p:sp>
      <p:sp>
        <p:nvSpPr>
          <p:cNvPr id="84011" name="Line 79">
            <a:extLst>
              <a:ext uri="{FF2B5EF4-FFF2-40B4-BE49-F238E27FC236}">
                <a16:creationId xmlns:a16="http://schemas.microsoft.com/office/drawing/2014/main" id="{22604B4D-DFF3-4A1C-B87F-C344D3F58BD1}"/>
              </a:ext>
            </a:extLst>
          </p:cNvPr>
          <p:cNvSpPr>
            <a:spLocks noChangeShapeType="1"/>
          </p:cNvSpPr>
          <p:nvPr/>
        </p:nvSpPr>
        <p:spPr bwMode="auto">
          <a:xfrm flipH="1" flipV="1">
            <a:off x="5040313" y="2135188"/>
            <a:ext cx="0" cy="1223962"/>
          </a:xfrm>
          <a:prstGeom prst="line">
            <a:avLst/>
          </a:prstGeom>
          <a:noFill/>
          <a:ln w="76200">
            <a:solidFill>
              <a:srgbClr val="CCCCFF"/>
            </a:solidFill>
            <a:round/>
            <a:headEnd/>
            <a:tailEnd type="arrow" w="med" len="med"/>
          </a:ln>
          <a:extLst>
            <a:ext uri="{909E8E84-426E-40DD-AFC4-6F175D3DCCD1}">
              <a14:hiddenFill xmlns:a14="http://schemas.microsoft.com/office/drawing/2010/main">
                <a:noFill/>
              </a14:hiddenFill>
            </a:ext>
          </a:extLst>
        </p:spPr>
        <p:txBody>
          <a:bodyPr/>
          <a:lstStyle/>
          <a:p>
            <a:endParaRPr lang="ja-JP" altLang="en-US"/>
          </a:p>
        </p:txBody>
      </p:sp>
      <p:sp>
        <p:nvSpPr>
          <p:cNvPr id="84012" name="Line 80">
            <a:extLst>
              <a:ext uri="{FF2B5EF4-FFF2-40B4-BE49-F238E27FC236}">
                <a16:creationId xmlns:a16="http://schemas.microsoft.com/office/drawing/2014/main" id="{2E5333EA-D5D2-4053-84F3-9E5FD4B8CC04}"/>
              </a:ext>
            </a:extLst>
          </p:cNvPr>
          <p:cNvSpPr>
            <a:spLocks noChangeShapeType="1"/>
          </p:cNvSpPr>
          <p:nvPr/>
        </p:nvSpPr>
        <p:spPr bwMode="auto">
          <a:xfrm flipH="1" flipV="1">
            <a:off x="7885113" y="2135188"/>
            <a:ext cx="0" cy="1223962"/>
          </a:xfrm>
          <a:prstGeom prst="line">
            <a:avLst/>
          </a:prstGeom>
          <a:noFill/>
          <a:ln w="76200">
            <a:solidFill>
              <a:srgbClr val="FFCCCC"/>
            </a:solidFill>
            <a:round/>
            <a:headEnd/>
            <a:tailEnd type="arrow" w="med" len="med"/>
          </a:ln>
          <a:extLst>
            <a:ext uri="{909E8E84-426E-40DD-AFC4-6F175D3DCCD1}">
              <a14:hiddenFill xmlns:a14="http://schemas.microsoft.com/office/drawing/2010/main">
                <a:noFill/>
              </a14:hiddenFill>
            </a:ext>
          </a:extLst>
        </p:spPr>
        <p:txBody>
          <a:bodyPr/>
          <a:lstStyle/>
          <a:p>
            <a:endParaRPr lang="ja-JP" altLang="en-US"/>
          </a:p>
        </p:txBody>
      </p:sp>
      <p:sp>
        <p:nvSpPr>
          <p:cNvPr id="84013" name="AutoShape 83">
            <a:extLst>
              <a:ext uri="{FF2B5EF4-FFF2-40B4-BE49-F238E27FC236}">
                <a16:creationId xmlns:a16="http://schemas.microsoft.com/office/drawing/2014/main" id="{45B6C23E-F78A-473F-A19C-4C21538211D9}"/>
              </a:ext>
            </a:extLst>
          </p:cNvPr>
          <p:cNvSpPr>
            <a:spLocks noChangeArrowheads="1"/>
          </p:cNvSpPr>
          <p:nvPr/>
        </p:nvSpPr>
        <p:spPr bwMode="auto">
          <a:xfrm>
            <a:off x="4659313" y="4198938"/>
            <a:ext cx="792162" cy="647700"/>
          </a:xfrm>
          <a:prstGeom prst="roundRect">
            <a:avLst>
              <a:gd name="adj" fmla="val 16667"/>
            </a:avLst>
          </a:prstGeom>
          <a:noFill/>
          <a:ln w="57150">
            <a:solidFill>
              <a:srgbClr val="CC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1800">
              <a:latin typeface="ＭＳ Ｐゴシック" panose="020B0600070205080204" pitchFamily="50" charset="-128"/>
              <a:ea typeface="ＭＳ Ｐゴシック" panose="020B0600070205080204" pitchFamily="50" charset="-128"/>
            </a:endParaRPr>
          </a:p>
        </p:txBody>
      </p:sp>
      <p:sp>
        <p:nvSpPr>
          <p:cNvPr id="84014" name="AutoShape 85">
            <a:extLst>
              <a:ext uri="{FF2B5EF4-FFF2-40B4-BE49-F238E27FC236}">
                <a16:creationId xmlns:a16="http://schemas.microsoft.com/office/drawing/2014/main" id="{B0DD3EC8-4742-4351-A56A-A9595E629E4A}"/>
              </a:ext>
            </a:extLst>
          </p:cNvPr>
          <p:cNvSpPr>
            <a:spLocks noChangeArrowheads="1"/>
          </p:cNvSpPr>
          <p:nvPr/>
        </p:nvSpPr>
        <p:spPr bwMode="auto">
          <a:xfrm>
            <a:off x="1547813" y="5700713"/>
            <a:ext cx="4103687" cy="979487"/>
          </a:xfrm>
          <a:prstGeom prst="roundRect">
            <a:avLst>
              <a:gd name="adj" fmla="val 16667"/>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調剤で払い出した数＋</a:t>
            </a:r>
          </a:p>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事故の対象となった数</a:t>
            </a:r>
          </a:p>
        </p:txBody>
      </p:sp>
      <p:sp>
        <p:nvSpPr>
          <p:cNvPr id="84015" name="Line 86">
            <a:extLst>
              <a:ext uri="{FF2B5EF4-FFF2-40B4-BE49-F238E27FC236}">
                <a16:creationId xmlns:a16="http://schemas.microsoft.com/office/drawing/2014/main" id="{B1E25973-2E3F-47C4-9987-7E5C6C148ABC}"/>
              </a:ext>
            </a:extLst>
          </p:cNvPr>
          <p:cNvSpPr>
            <a:spLocks noChangeShapeType="1"/>
          </p:cNvSpPr>
          <p:nvPr/>
        </p:nvSpPr>
        <p:spPr bwMode="auto">
          <a:xfrm flipH="1">
            <a:off x="5040313" y="4887913"/>
            <a:ext cx="0" cy="863600"/>
          </a:xfrm>
          <a:prstGeom prst="line">
            <a:avLst/>
          </a:prstGeom>
          <a:noFill/>
          <a:ln w="76200">
            <a:solidFill>
              <a:srgbClr val="CCCCFF"/>
            </a:solidFill>
            <a:round/>
            <a:headEnd/>
            <a:tailEnd type="arrow" w="med" len="med"/>
          </a:ln>
          <a:extLst>
            <a:ext uri="{909E8E84-426E-40DD-AFC4-6F175D3DCCD1}">
              <a14:hiddenFill xmlns:a14="http://schemas.microsoft.com/office/drawing/2010/main">
                <a:noFill/>
              </a14:hiddenFill>
            </a:ext>
          </a:extLst>
        </p:spPr>
        <p:txBody>
          <a:bodyPr/>
          <a:lstStyle/>
          <a:p>
            <a:endParaRPr lang="ja-JP" altLang="en-US"/>
          </a:p>
        </p:txBody>
      </p:sp>
      <p:sp>
        <p:nvSpPr>
          <p:cNvPr id="84016" name="AutoShape 87">
            <a:extLst>
              <a:ext uri="{FF2B5EF4-FFF2-40B4-BE49-F238E27FC236}">
                <a16:creationId xmlns:a16="http://schemas.microsoft.com/office/drawing/2014/main" id="{9A13D80D-3A33-40DA-A5D6-2FDE8063678A}"/>
              </a:ext>
            </a:extLst>
          </p:cNvPr>
          <p:cNvSpPr>
            <a:spLocks noChangeArrowheads="1"/>
          </p:cNvSpPr>
          <p:nvPr/>
        </p:nvSpPr>
        <p:spPr bwMode="auto">
          <a:xfrm>
            <a:off x="6877050" y="4238625"/>
            <a:ext cx="1944688" cy="649288"/>
          </a:xfrm>
          <a:prstGeom prst="roundRect">
            <a:avLst>
              <a:gd name="adj" fmla="val 16667"/>
            </a:avLst>
          </a:prstGeom>
          <a:noFill/>
          <a:ln w="57150">
            <a:solidFill>
              <a:srgbClr val="CDD87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eaLnBrk="1" hangingPunct="1">
              <a:spcBef>
                <a:spcPct val="0"/>
              </a:spcBef>
              <a:buClrTx/>
              <a:buSzTx/>
              <a:buFontTx/>
              <a:buNone/>
            </a:pPr>
            <a:endParaRPr lang="ja-JP" altLang="en-US" sz="1800">
              <a:latin typeface="ＭＳ Ｐゴシック" panose="020B0600070205080204" pitchFamily="50" charset="-128"/>
              <a:ea typeface="ＭＳ Ｐゴシック" panose="020B0600070205080204" pitchFamily="50" charset="-128"/>
            </a:endParaRPr>
          </a:p>
        </p:txBody>
      </p:sp>
      <p:sp>
        <p:nvSpPr>
          <p:cNvPr id="84017" name="AutoShape 88">
            <a:extLst>
              <a:ext uri="{FF2B5EF4-FFF2-40B4-BE49-F238E27FC236}">
                <a16:creationId xmlns:a16="http://schemas.microsoft.com/office/drawing/2014/main" id="{6E8CF93F-5C9B-4D99-B4CD-422BBA3B30F4}"/>
              </a:ext>
            </a:extLst>
          </p:cNvPr>
          <p:cNvSpPr>
            <a:spLocks noChangeArrowheads="1"/>
          </p:cNvSpPr>
          <p:nvPr/>
        </p:nvSpPr>
        <p:spPr bwMode="auto">
          <a:xfrm>
            <a:off x="5934075" y="5072063"/>
            <a:ext cx="3097213" cy="936625"/>
          </a:xfrm>
          <a:prstGeom prst="roundRect">
            <a:avLst>
              <a:gd name="adj" fmla="val 16667"/>
            </a:avLst>
          </a:prstGeom>
          <a:solidFill>
            <a:srgbClr val="CDD87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rgbClr val="0BD0D9"/>
              </a:buClr>
              <a:buSzPct val="95000"/>
              <a:buFont typeface="Wingdings 2" panose="05020102010507070707" pitchFamily="18" charset="2"/>
              <a:buChar char=""/>
              <a:defRPr kumimoji="1" sz="2600">
                <a:solidFill>
                  <a:schemeClr val="tx1"/>
                </a:solidFill>
                <a:latin typeface="Constantia" panose="02030602050306030303" pitchFamily="18" charset="0"/>
                <a:ea typeface="HGP明朝E" panose="02020900000000000000" pitchFamily="18" charset="-128"/>
              </a:defRPr>
            </a:lvl1pPr>
            <a:lvl2pPr marL="742950" indent="-285750">
              <a:spcBef>
                <a:spcPct val="20000"/>
              </a:spcBef>
              <a:buClr>
                <a:schemeClr val="accent1"/>
              </a:buClr>
              <a:buSzPct val="85000"/>
              <a:buFont typeface="Wingdings 2" panose="05020102010507070707" pitchFamily="18" charset="2"/>
              <a:buChar char=""/>
              <a:defRPr kumimoji="1" sz="2400">
                <a:solidFill>
                  <a:schemeClr val="tx1"/>
                </a:solidFill>
                <a:latin typeface="Constantia" panose="02030602050306030303" pitchFamily="18" charset="0"/>
                <a:ea typeface="HGP明朝E" panose="02020900000000000000" pitchFamily="18" charset="-128"/>
              </a:defRPr>
            </a:lvl2pPr>
            <a:lvl3pPr marL="1143000" indent="-228600">
              <a:spcBef>
                <a:spcPct val="20000"/>
              </a:spcBef>
              <a:buClr>
                <a:schemeClr val="accent2"/>
              </a:buClr>
              <a:buSzPct val="70000"/>
              <a:buFont typeface="Wingdings 2" panose="05020102010507070707" pitchFamily="18" charset="2"/>
              <a:buChar char=""/>
              <a:defRPr kumimoji="1" sz="2100">
                <a:solidFill>
                  <a:schemeClr val="tx1"/>
                </a:solidFill>
                <a:latin typeface="Constantia" panose="02030602050306030303" pitchFamily="18" charset="0"/>
                <a:ea typeface="HGP明朝E" panose="02020900000000000000" pitchFamily="18" charset="-128"/>
              </a:defRPr>
            </a:lvl3pPr>
            <a:lvl4pPr marL="1600200" indent="-228600">
              <a:spcBef>
                <a:spcPct val="20000"/>
              </a:spcBef>
              <a:buClr>
                <a:srgbClr val="0BD0D9"/>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4pPr>
            <a:lvl5pPr marL="2057400" indent="-228600">
              <a:spcBef>
                <a:spcPct val="20000"/>
              </a:spcBef>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kumimoji="1" sz="2000">
                <a:solidFill>
                  <a:schemeClr val="tx1"/>
                </a:solidFill>
                <a:latin typeface="Constantia" panose="02030602050306030303" pitchFamily="18" charset="0"/>
                <a:ea typeface="HGP明朝E" panose="02020900000000000000" pitchFamily="18" charset="-128"/>
              </a:defRPr>
            </a:lvl9pPr>
          </a:lstStyle>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事故の対象の数＋</a:t>
            </a:r>
          </a:p>
          <a:p>
            <a:pPr algn="ctr" eaLnBrk="1" hangingPunct="1">
              <a:spcBef>
                <a:spcPct val="0"/>
              </a:spcBef>
              <a:buClrTx/>
              <a:buSzTx/>
              <a:buFontTx/>
              <a:buNone/>
            </a:pPr>
            <a:r>
              <a:rPr lang="ja-JP" altLang="en-US" sz="2800">
                <a:latin typeface="ＭＳ Ｐゴシック" panose="020B0600070205080204" pitchFamily="50" charset="-128"/>
                <a:ea typeface="ＭＳ Ｐゴシック" panose="020B0600070205080204" pitchFamily="50" charset="-128"/>
              </a:rPr>
              <a:t>事故届の提出日</a:t>
            </a:r>
          </a:p>
        </p:txBody>
      </p:sp>
      <p:sp>
        <p:nvSpPr>
          <p:cNvPr id="17" name="正方形/長方形 16">
            <a:extLst>
              <a:ext uri="{FF2B5EF4-FFF2-40B4-BE49-F238E27FC236}">
                <a16:creationId xmlns:a16="http://schemas.microsoft.com/office/drawing/2014/main" id="{06D5E5BF-576F-4FE9-9533-3AD49CBCC763}"/>
              </a:ext>
            </a:extLst>
          </p:cNvPr>
          <p:cNvSpPr/>
          <p:nvPr/>
        </p:nvSpPr>
        <p:spPr>
          <a:xfrm>
            <a:off x="0" y="0"/>
            <a:ext cx="9144000" cy="77787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lvl1pPr defTabSz="912813"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defRPr/>
            </a:pPr>
            <a:r>
              <a:rPr lang="ja-JP" altLang="en-US" sz="3600" b="1" dirty="0">
                <a:solidFill>
                  <a:srgbClr val="FFFFFF"/>
                </a:solidFill>
                <a:latin typeface="ＭＳ Ｐゴシック" panose="020B0600070205080204" pitchFamily="50" charset="-128"/>
                <a:ea typeface="ＭＳ Ｐゴシック" panose="020B0600070205080204" pitchFamily="50" charset="-128"/>
                <a:cs typeface="メイリオ" pitchFamily="50" charset="-128"/>
              </a:rPr>
              <a:t>麻薬廃棄届例と麻薬事故届例</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リゾート">
  <a:themeElements>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Technic</Template>
  <TotalTime>13655</TotalTime>
  <Words>7316</Words>
  <Application>Microsoft Office PowerPoint</Application>
  <PresentationFormat>画面に合わせる (4:3)</PresentationFormat>
  <Paragraphs>1010</Paragraphs>
  <Slides>67</Slides>
  <Notes>53</Notes>
  <HiddenSlides>0</HiddenSlides>
  <MMClips>0</MMClips>
  <ScaleCrop>false</ScaleCrop>
  <HeadingPairs>
    <vt:vector size="8" baseType="variant">
      <vt:variant>
        <vt:lpstr>使用されているフォント</vt:lpstr>
      </vt:variant>
      <vt:variant>
        <vt:i4>12</vt:i4>
      </vt:variant>
      <vt:variant>
        <vt:lpstr>テーマ</vt:lpstr>
      </vt:variant>
      <vt:variant>
        <vt:i4>2</vt:i4>
      </vt:variant>
      <vt:variant>
        <vt:lpstr>埋め込まれた OLE サーバー</vt:lpstr>
      </vt:variant>
      <vt:variant>
        <vt:i4>1</vt:i4>
      </vt:variant>
      <vt:variant>
        <vt:lpstr>スライド タイトル</vt:lpstr>
      </vt:variant>
      <vt:variant>
        <vt:i4>67</vt:i4>
      </vt:variant>
    </vt:vector>
  </HeadingPairs>
  <TitlesOfParts>
    <vt:vector size="82" baseType="lpstr">
      <vt:lpstr>HGP明朝E</vt:lpstr>
      <vt:lpstr>ＭＳ Ｐゴシック</vt:lpstr>
      <vt:lpstr>ＭＳ Ｐ明朝</vt:lpstr>
      <vt:lpstr>NSimSun</vt:lpstr>
      <vt:lpstr>新細明體</vt:lpstr>
      <vt:lpstr>メイリオ</vt:lpstr>
      <vt:lpstr>Arial</vt:lpstr>
      <vt:lpstr>Calibri</vt:lpstr>
      <vt:lpstr>Constantia</vt:lpstr>
      <vt:lpstr>Times New Roman</vt:lpstr>
      <vt:lpstr>Wingdings</vt:lpstr>
      <vt:lpstr>Wingdings 2</vt:lpstr>
      <vt:lpstr>リゾート</vt:lpstr>
      <vt:lpstr>デザインの設定</vt:lpstr>
      <vt:lpstr>Chart</vt:lpstr>
      <vt:lpstr>PowerPoint プレゼンテーション</vt:lpstr>
      <vt:lpstr>内容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業務所を移転する場合</vt:lpstr>
      <vt:lpstr>個人開設→法人化の場合</vt:lpstr>
      <vt:lpstr>向精神薬の取扱いについて</vt:lpstr>
      <vt:lpstr>PowerPoint プレゼンテーション</vt:lpstr>
      <vt:lpstr>PowerPoint プレゼンテーション</vt:lpstr>
      <vt:lpstr>PowerPoint プレゼンテーション</vt:lpstr>
      <vt:lpstr>PowerPoint プレゼンテーション</vt:lpstr>
      <vt:lpstr>覚醒剤原料の取扱いについて</vt:lpstr>
      <vt:lpstr>PowerPoint プレゼンテーション</vt:lpstr>
      <vt:lpstr>PowerPoint プレゼンテーション</vt:lpstr>
      <vt:lpstr>PowerPoint プレゼンテーション</vt:lpstr>
      <vt:lpstr>PowerPoint プレゼンテーション</vt:lpstr>
      <vt:lpstr>医療用麻薬及び向精神薬等に 関する違反・事故事例について</vt:lpstr>
      <vt:lpstr>令和６年度の監視状況（県内・麻薬）</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ご清聴ありがとうございました</vt:lpstr>
    </vt:vector>
  </TitlesOfParts>
  <Company>鹿児島県</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麻 薬 等 講 習 会</dc:title>
  <dc:creator>鹿児島県</dc:creator>
  <cp:lastModifiedBy>鹿児島県</cp:lastModifiedBy>
  <cp:revision>859</cp:revision>
  <cp:lastPrinted>2025-09-24T23:47:48Z</cp:lastPrinted>
  <dcterms:created xsi:type="dcterms:W3CDTF">2010-08-27T00:27:08Z</dcterms:created>
  <dcterms:modified xsi:type="dcterms:W3CDTF">2025-09-26T02:08:43Z</dcterms:modified>
</cp:coreProperties>
</file>