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323" userDrawn="1">
          <p15:clr>
            <a:srgbClr val="A4A3A4"/>
          </p15:clr>
        </p15:guide>
        <p15:guide id="4" pos="4110" userDrawn="1">
          <p15:clr>
            <a:srgbClr val="A4A3A4"/>
          </p15:clr>
        </p15:guide>
        <p15:guide id="5" pos="3612" userDrawn="1">
          <p15:clr>
            <a:srgbClr val="A4A3A4"/>
          </p15:clr>
        </p15:guide>
        <p15:guide id="6" pos="210" userDrawn="1">
          <p15:clr>
            <a:srgbClr val="A4A3A4"/>
          </p15:clr>
        </p15:guide>
        <p15:guide id="7" pos="96" userDrawn="1">
          <p15:clr>
            <a:srgbClr val="A4A3A4"/>
          </p15:clr>
        </p15:guide>
        <p15:guide id="8" pos="42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芳賀 光里(haga-misato.2h6)" initials="芳賀" lastIdx="1" clrIdx="0">
    <p:extLst>
      <p:ext uri="{19B8F6BF-5375-455C-9EA6-DF929625EA0E}">
        <p15:presenceInfo xmlns:p15="http://schemas.microsoft.com/office/powerpoint/2012/main" userId="S-1-5-21-4175116151-3849908774-3845857867-5466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FF"/>
    <a:srgbClr val="FFE5FF"/>
    <a:srgbClr val="E1FFFF"/>
    <a:srgbClr val="CCFFFF"/>
    <a:srgbClr val="FF99FF"/>
    <a:srgbClr val="FFFFE1"/>
    <a:srgbClr val="FFFFCC"/>
    <a:srgbClr val="EBFFEB"/>
    <a:srgbClr val="FFD1FF"/>
    <a:srgbClr val="FFF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380" y="72"/>
      </p:cViewPr>
      <p:guideLst>
        <p:guide orient="horz" pos="3097"/>
        <p:guide pos="2160"/>
        <p:guide pos="323"/>
        <p:guide pos="4110"/>
        <p:guide pos="3612"/>
        <p:guide pos="210"/>
        <p:guide pos="96"/>
        <p:guide pos="4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49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914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94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05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1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41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06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05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98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11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79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8399C-65A1-4E7D-917B-C900B4D568C6}" type="datetimeFigureOut">
              <a:rPr kumimoji="1" lang="ja-JP" altLang="en-US" smtClean="0"/>
              <a:t>2022/4/26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5E45-A458-45F6-ADB4-64D51C267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2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mailto:boshi@pref.kagoshima.lg.jp" TargetMode="External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hyperlink" Target="mailto:boshihoken@city.kagoshima.lg.j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95865" y="277074"/>
            <a:ext cx="6704193" cy="1344135"/>
          </a:xfrm>
          <a:prstGeom prst="roundRect">
            <a:avLst>
              <a:gd name="adj" fmla="val 12163"/>
            </a:avLst>
          </a:prstGeom>
          <a:solidFill>
            <a:srgbClr val="FFE5FF"/>
          </a:solidFill>
          <a:ln>
            <a:solidFill>
              <a:srgbClr val="FF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8970" y="367643"/>
            <a:ext cx="587360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新型</a:t>
            </a:r>
            <a:r>
              <a:rPr lang="ja-JP" altLang="ja-JP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コロナウイルス</a:t>
            </a:r>
            <a:r>
              <a:rPr lang="ja-JP" altLang="en-US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により不安を抱える</a:t>
            </a:r>
            <a:r>
              <a:rPr lang="ja-JP" altLang="ja-JP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妊</a:t>
            </a:r>
            <a:r>
              <a:rPr lang="ja-JP" altLang="en-US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産</a:t>
            </a:r>
            <a:r>
              <a:rPr lang="ja-JP" altLang="ja-JP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婦</a:t>
            </a:r>
            <a:r>
              <a:rPr lang="ja-JP" altLang="ja-JP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ja-JP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方</a:t>
            </a:r>
            <a:r>
              <a:rPr lang="ja-JP" altLang="en-US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へ</a:t>
            </a:r>
            <a:endParaRPr lang="en-US" altLang="ja-JP" dirty="0" smtClean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900" dirty="0" smtClean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保健師等が訪問や電話により</a:t>
            </a:r>
            <a:endParaRPr lang="en-US" altLang="ja-JP" sz="2400" dirty="0" smtClean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40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寄り添った支援を行います</a:t>
            </a:r>
            <a:endParaRPr lang="ja-JP" altLang="ja-JP" sz="24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706" b="82353" l="13025" r="852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394" t="16088" r="12864" b="17621"/>
          <a:stretch/>
        </p:blipFill>
        <p:spPr>
          <a:xfrm>
            <a:off x="184827" y="494969"/>
            <a:ext cx="1213318" cy="1076133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147866" y="1852487"/>
            <a:ext cx="6517684" cy="60016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妊産婦の方は、出産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や育児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を控え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，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新型コロナウイルス感染症の流行に不安を感じていると思います。皆さまの不安を少しでも軽減できるよう，希望者に対し，お住まいの地域において保健師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が支援を行います。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7866" y="2627875"/>
            <a:ext cx="6560910" cy="448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76200" y="2602478"/>
            <a:ext cx="6704216" cy="7214621"/>
          </a:xfrm>
          <a:prstGeom prst="roundRect">
            <a:avLst>
              <a:gd name="adj" fmla="val 1654"/>
            </a:avLst>
          </a:prstGeom>
          <a:solidFill>
            <a:srgbClr val="FFE5FF"/>
          </a:solidFill>
          <a:ln>
            <a:solidFill>
              <a:srgbClr val="FF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87149" y="3115138"/>
            <a:ext cx="6521627" cy="6587662"/>
          </a:xfrm>
          <a:prstGeom prst="roundRect">
            <a:avLst>
              <a:gd name="adj" fmla="val 1794"/>
            </a:avLst>
          </a:prstGeom>
          <a:solidFill>
            <a:srgbClr val="FFFF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img594135" descr="c7393d31-0a03-442d-9d2a-8b72806d1f1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backgroundMark x1="75122" y1="15041" x2="75122" y2="15041"/>
                        <a14:backgroundMark x1="9268" y1="8943" x2="9268" y2="8943"/>
                        <a14:backgroundMark x1="11220" y1="72764" x2="11220" y2="72764"/>
                        <a14:backgroundMark x1="91220" y1="82114" x2="91220" y2="82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09" y="3799829"/>
            <a:ext cx="1099977" cy="1319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758069" y="3369760"/>
            <a:ext cx="5634102" cy="19543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ja-JP" sz="11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・新型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コロナウイルス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の感染が確認された妊産婦の方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・新型コロナウイルスの影響により，健康面や出産後の育児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などに不安を感じ支援を希望する方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1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お住まいの地域に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おいて，保健師等の専門職が支援を行います。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・訪問や電話などで，妊産婦の方のさまざまな不安や悩みをうかがい，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妊娠や出産，育児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関する助言や支援を寄り添いながら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行います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・費用は無料です。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7149" y="2708235"/>
            <a:ext cx="6535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希望者に対し，保健師等が訪問や電話による相談支援を行います。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1058078" y="3241825"/>
            <a:ext cx="3663477" cy="282071"/>
          </a:xfrm>
          <a:prstGeom prst="roundRect">
            <a:avLst/>
          </a:prstGeom>
          <a:solidFill>
            <a:srgbClr val="FF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対象となる方は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ja-JP" altLang="en-US" sz="900" strike="sngStrike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1058079" y="4110226"/>
            <a:ext cx="3663477" cy="282071"/>
          </a:xfrm>
          <a:prstGeom prst="roundRect">
            <a:avLst/>
          </a:prstGeom>
          <a:solidFill>
            <a:srgbClr val="FF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支援する内容は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1058077" y="7347374"/>
            <a:ext cx="3663477" cy="282071"/>
          </a:xfrm>
          <a:prstGeom prst="roundRect">
            <a:avLst/>
          </a:prstGeom>
          <a:solidFill>
            <a:srgbClr val="FF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お申し込み先は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11035" y="5263101"/>
            <a:ext cx="6569381" cy="1924461"/>
            <a:chOff x="7141863" y="6430570"/>
            <a:chExt cx="6569381" cy="1924461"/>
          </a:xfrm>
        </p:grpSpPr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0" b="100000" l="0" r="100000">
                          <a14:foregroundMark x1="62882" y1="27273" x2="62882" y2="27273"/>
                          <a14:foregroundMark x1="67249" y1="44545" x2="67249" y2="44545"/>
                          <a14:foregroundMark x1="71616" y1="55909" x2="71616" y2="55909"/>
                          <a14:foregroundMark x1="85590" y1="55909" x2="85590" y2="55909"/>
                          <a14:foregroundMark x1="23581" y1="90909" x2="23581" y2="90909"/>
                          <a14:foregroundMark x1="69869" y1="86364" x2="69869" y2="86364"/>
                          <a14:foregroundMark x1="62882" y1="86818" x2="62882" y2="86818"/>
                          <a14:foregroundMark x1="60262" y1="52727" x2="60262" y2="52727"/>
                          <a14:foregroundMark x1="74236" y1="75909" x2="74236" y2="75909"/>
                          <a14:foregroundMark x1="84716" y1="70000" x2="84716" y2="70000"/>
                          <a14:foregroundMark x1="57642" y1="71818" x2="57642" y2="71818"/>
                          <a14:foregroundMark x1="71179" y1="71818" x2="71179" y2="71818"/>
                          <a14:foregroundMark x1="65502" y1="63182" x2="65502" y2="63182"/>
                          <a14:foregroundMark x1="54148" y1="60000" x2="54148" y2="60000"/>
                          <a14:foregroundMark x1="10044" y1="77727" x2="10044" y2="77727"/>
                          <a14:foregroundMark x1="10480" y1="81364" x2="13537" y2="81364"/>
                          <a14:foregroundMark x1="6987" y1="81818" x2="6987" y2="81818"/>
                          <a14:foregroundMark x1="77729" y1="81818" x2="77729" y2="81818"/>
                          <a14:foregroundMark x1="84716" y1="80000" x2="84716" y2="80000"/>
                          <a14:foregroundMark x1="89083" y1="70909" x2="89083" y2="70909"/>
                          <a14:foregroundMark x1="89083" y1="65455" x2="89083" y2="65455"/>
                          <a14:foregroundMark x1="86463" y1="65000" x2="86463" y2="65000"/>
                          <a14:foregroundMark x1="81659" y1="64545" x2="81659" y2="64545"/>
                          <a14:foregroundMark x1="72926" y1="64545" x2="72926" y2="64545"/>
                          <a14:foregroundMark x1="60262" y1="72727" x2="60262" y2="72727"/>
                          <a14:foregroundMark x1="51528" y1="69091" x2="51528" y2="69091"/>
                          <a14:foregroundMark x1="48035" y1="62727" x2="48035" y2="62727"/>
                          <a14:foregroundMark x1="49782" y1="60909" x2="49782" y2="60909"/>
                          <a14:foregroundMark x1="62009" y1="75455" x2="62009" y2="75455"/>
                          <a14:foregroundMark x1="58952" y1="75909" x2="58952" y2="75909"/>
                          <a14:foregroundMark x1="57642" y1="79545" x2="57642" y2="79545"/>
                          <a14:foregroundMark x1="56769" y1="82727" x2="56769" y2="82727"/>
                          <a14:foregroundMark x1="55022" y1="85455" x2="55022" y2="85455"/>
                          <a14:foregroundMark x1="68996" y1="80909" x2="68996" y2="80909"/>
                          <a14:foregroundMark x1="76856" y1="85455" x2="76856" y2="85455"/>
                          <a14:foregroundMark x1="94323" y1="65455" x2="94323" y2="65455"/>
                          <a14:foregroundMark x1="66376" y1="66818" x2="66376" y2="66818"/>
                          <a14:foregroundMark x1="59389" y1="68636" x2="59389" y2="68636"/>
                          <a14:foregroundMark x1="60262" y1="61818" x2="60262" y2="61818"/>
                          <a14:foregroundMark x1="72489" y1="54545" x2="72489" y2="54545"/>
                          <a14:foregroundMark x1="82969" y1="53636" x2="82969" y2="53636"/>
                          <a14:foregroundMark x1="28821" y1="90000" x2="30568" y2="90455"/>
                          <a14:foregroundMark x1="15721" y1="72273" x2="15721" y2="72273"/>
                          <a14:foregroundMark x1="65939" y1="52273" x2="65939" y2="52273"/>
                          <a14:foregroundMark x1="53275" y1="76364" x2="53275" y2="76364"/>
                          <a14:foregroundMark x1="53275" y1="76364" x2="53275" y2="76364"/>
                          <a14:foregroundMark x1="78166" y1="39091" x2="78166" y2="39091"/>
                          <a14:foregroundMark x1="78166" y1="71818" x2="78166" y2="71818"/>
                          <a14:foregroundMark x1="80349" y1="76364" x2="80349" y2="76364"/>
                          <a14:foregroundMark x1="86463" y1="75909" x2="86463" y2="75909"/>
                          <a14:foregroundMark x1="64192" y1="80000" x2="64192" y2="80000"/>
                          <a14:foregroundMark x1="10044" y1="83182" x2="10044" y2="83182"/>
                          <a14:foregroundMark x1="13537" y1="77273" x2="15284" y2="76364"/>
                          <a14:foregroundMark x1="43668" y1="63636" x2="43668" y2="63636"/>
                          <a14:foregroundMark x1="52402" y1="67273" x2="52402" y2="67273"/>
                          <a14:foregroundMark x1="58515" y1="63182" x2="58515" y2="63182"/>
                          <a14:foregroundMark x1="67249" y1="72727" x2="67249" y2="72727"/>
                          <a14:foregroundMark x1="51528" y1="86818" x2="51528" y2="86818"/>
                          <a14:foregroundMark x1="75983" y1="68636" x2="75983" y2="68636"/>
                          <a14:foregroundMark x1="73362" y1="79091" x2="73362" y2="79091"/>
                          <a14:foregroundMark x1="72489" y1="87273" x2="72489" y2="87273"/>
                          <a14:foregroundMark x1="73362" y1="84545" x2="73362" y2="84545"/>
                          <a14:foregroundMark x1="79913" y1="85000" x2="79913" y2="85000"/>
                          <a14:foregroundMark x1="77729" y1="87273" x2="77729" y2="87273"/>
                          <a14:foregroundMark x1="93450" y1="70455" x2="93450" y2="70455"/>
                          <a14:foregroundMark x1="90393" y1="62727" x2="90393" y2="62727"/>
                          <a14:foregroundMark x1="95197" y1="62727" x2="95197" y2="62727"/>
                          <a14:foregroundMark x1="48472" y1="66818" x2="48472" y2="66818"/>
                          <a14:foregroundMark x1="75109" y1="48636" x2="75109" y2="48636"/>
                          <a14:foregroundMark x1="67249" y1="77273" x2="67249" y2="77273"/>
                          <a14:foregroundMark x1="65939" y1="85000" x2="65939" y2="85000"/>
                          <a14:foregroundMark x1="58952" y1="82727" x2="58952" y2="82727"/>
                          <a14:foregroundMark x1="50655" y1="73636" x2="50655" y2="73636"/>
                          <a14:foregroundMark x1="15284" y1="83182" x2="15284" y2="83182"/>
                          <a14:foregroundMark x1="63755" y1="70000" x2="63755" y2="70000"/>
                          <a14:foregroundMark x1="79476" y1="70000" x2="79476" y2="70000"/>
                          <a14:foregroundMark x1="35808" y1="88636" x2="35808" y2="88636"/>
                          <a14:foregroundMark x1="53712" y1="70909" x2="55895" y2="70909"/>
                          <a14:foregroundMark x1="81223" y1="80000" x2="81223" y2="80000"/>
                          <a14:foregroundMark x1="82096" y1="73636" x2="82096" y2="73636"/>
                          <a14:foregroundMark x1="89083" y1="74545" x2="89083" y2="74545"/>
                          <a14:foregroundMark x1="78166" y1="81818" x2="78166" y2="81818"/>
                          <a14:foregroundMark x1="69869" y1="69091" x2="75983" y2="69091"/>
                          <a14:foregroundMark x1="13100" y1="74091" x2="15284" y2="74091"/>
                          <a14:foregroundMark x1="11354" y1="80000" x2="15284" y2="80000"/>
                          <a14:foregroundMark x1="11354" y1="77273" x2="11354" y2="77273"/>
                          <a14:foregroundMark x1="60699" y1="45455" x2="60699" y2="45455"/>
                          <a14:foregroundMark x1="77729" y1="49091" x2="77729" y2="49091"/>
                          <a14:foregroundMark x1="20524" y1="90909" x2="20524" y2="9090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5994" y="6430570"/>
              <a:ext cx="1468389" cy="1410680"/>
            </a:xfrm>
            <a:prstGeom prst="rect">
              <a:avLst/>
            </a:prstGeom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99497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618114" y="6965273"/>
              <a:ext cx="1093130" cy="1389758"/>
            </a:xfrm>
            <a:prstGeom prst="rect">
              <a:avLst/>
            </a:prstGeom>
          </p:spPr>
        </p:pic>
        <p:sp>
          <p:nvSpPr>
            <p:cNvPr id="13" name="角丸四角形吹き出し 12"/>
            <p:cNvSpPr/>
            <p:nvPr/>
          </p:nvSpPr>
          <p:spPr>
            <a:xfrm>
              <a:off x="7141863" y="7730444"/>
              <a:ext cx="1719272" cy="562659"/>
            </a:xfrm>
            <a:prstGeom prst="wedgeRoundRectCallout">
              <a:avLst>
                <a:gd name="adj1" fmla="val -1"/>
                <a:gd name="adj2" fmla="val -84399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7180185" y="7829420"/>
              <a:ext cx="1729732" cy="43088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ja-JP" altLang="en-US" sz="1100" b="1" cap="none" spc="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心配なことがあれば</a:t>
              </a:r>
              <a:endParaRPr lang="en-US" altLang="ja-JP" sz="1100" b="1" cap="none" spc="0" dirty="0" smtClean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1100" b="1" cap="none" spc="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気軽にご相談ください！</a:t>
              </a:r>
              <a:endParaRPr lang="ja-JP" altLang="en-US" sz="1100" b="1" cap="none" spc="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角丸四角形吹き出し 21"/>
            <p:cNvSpPr/>
            <p:nvPr/>
          </p:nvSpPr>
          <p:spPr>
            <a:xfrm>
              <a:off x="9527667" y="6493190"/>
              <a:ext cx="3115183" cy="554779"/>
            </a:xfrm>
            <a:prstGeom prst="wedgeRoundRectCallout">
              <a:avLst>
                <a:gd name="adj1" fmla="val -61740"/>
                <a:gd name="adj2" fmla="val -4538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新型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コロナウイルスに感染し，帝王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切開で出産。</a:t>
              </a:r>
              <a:endParaRPr lang="en-US" altLang="ja-JP" sz="100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母子分離となった期間があり授乳の仕方が不安</a:t>
              </a:r>
              <a:r>
                <a:rPr lang="en-US" altLang="ja-JP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lang="ja-JP" altLang="en-US" sz="100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2" name="角丸四角形吹き出し 51"/>
            <p:cNvSpPr/>
            <p:nvPr/>
          </p:nvSpPr>
          <p:spPr>
            <a:xfrm>
              <a:off x="9527666" y="7128622"/>
              <a:ext cx="3115183" cy="554779"/>
            </a:xfrm>
            <a:prstGeom prst="wedgeRoundRectCallout">
              <a:avLst>
                <a:gd name="adj1" fmla="val -61057"/>
                <a:gd name="adj2" fmla="val -52451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新型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コロナウイルスの影響で，母親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教室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や育児教室に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できず，育児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について不安</a:t>
              </a:r>
              <a:r>
                <a:rPr lang="en-US" altLang="ja-JP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</a:p>
          </p:txBody>
        </p:sp>
        <p:sp>
          <p:nvSpPr>
            <p:cNvPr id="53" name="角丸四角形吹き出し 52"/>
            <p:cNvSpPr/>
            <p:nvPr/>
          </p:nvSpPr>
          <p:spPr>
            <a:xfrm>
              <a:off x="9529736" y="7757409"/>
              <a:ext cx="3115183" cy="554779"/>
            </a:xfrm>
            <a:prstGeom prst="wedgeRoundRectCallout">
              <a:avLst>
                <a:gd name="adj1" fmla="val -60716"/>
                <a:gd name="adj2" fmla="val -60117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新型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コロナウイルスの影響で，里帰り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lang="ja-JP" altLang="en-US" sz="1000" dirty="0" smtClean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できず，身近に</a:t>
              </a:r>
              <a:r>
                <a:rPr lang="ja-JP" altLang="en-US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相談する人がいなくて不安</a:t>
              </a:r>
              <a:r>
                <a:rPr lang="en-US" altLang="ja-JP" sz="100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lang="ja-JP" altLang="en-US" sz="100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図 2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58034" y1="88889" x2="58034" y2="88889"/>
                        <a14:foregroundMark x1="60911" y1="82000" x2="60911" y2="82000"/>
                        <a14:foregroundMark x1="39568" y1="68444" x2="39568" y2="68444"/>
                        <a14:foregroundMark x1="45084" y1="74000" x2="45084" y2="74000"/>
                        <a14:foregroundMark x1="60432" y1="92000" x2="60432" y2="92000"/>
                        <a14:foregroundMark x1="42686" y1="67111" x2="42686" y2="67111"/>
                        <a14:foregroundMark x1="31894" y1="67778" x2="31894" y2="67778"/>
                        <a14:foregroundMark x1="56115" y1="84444" x2="56115" y2="84444"/>
                        <a14:backgroundMark x1="19904" y1="7556" x2="19904" y2="7556"/>
                        <a14:backgroundMark x1="86571" y1="82667" x2="86571" y2="82667"/>
                        <a14:backgroundMark x1="24221" y1="86222" x2="24221" y2="862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99309" y="3134364"/>
            <a:ext cx="2032997" cy="219388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042919" y="3399623"/>
            <a:ext cx="148772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新型コロナウイルス</a:t>
            </a:r>
            <a:endParaRPr kumimoji="1" lang="en-US" altLang="ja-JP" sz="1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に感染したけど、</a:t>
            </a:r>
            <a:endParaRPr kumimoji="1" lang="en-US" altLang="ja-JP" sz="1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無事に出産や育児が</a:t>
            </a:r>
            <a:endParaRPr kumimoji="1" lang="en-US" altLang="ja-JP" sz="1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できるかな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･･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･</a:t>
            </a:r>
            <a:endParaRPr kumimoji="1"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相談したいなあ。　　　　</a:t>
            </a:r>
            <a:endParaRPr kumimoji="1" lang="en-US" altLang="ja-JP" sz="1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58069" y="7413033"/>
            <a:ext cx="5634102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ja-JP" sz="11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・かかりつけの産科医療機関や，お住まいの地域の市町村，または，保健所へ電話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またはメールにて御相談ください。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9466" y="8149926"/>
            <a:ext cx="6382773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n-ea"/>
              </a:rPr>
              <a:t>＜</a:t>
            </a:r>
            <a:r>
              <a:rPr kumimoji="1" lang="ja-JP" altLang="en-US" sz="1100" dirty="0" smtClean="0">
                <a:latin typeface="+mn-ea"/>
              </a:rPr>
              <a:t>鹿児島市内にお住まいの方＞</a:t>
            </a:r>
            <a:endParaRPr kumimoji="1" lang="en-US" altLang="ja-JP" sz="1100" dirty="0" smtClean="0">
              <a:latin typeface="+mn-ea"/>
            </a:endParaRPr>
          </a:p>
          <a:p>
            <a:r>
              <a:rPr kumimoji="1"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zh-TW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鹿児島市</a:t>
            </a:r>
            <a:r>
              <a:rPr kumimoji="1"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母子保健課</a:t>
            </a:r>
            <a:r>
              <a:rPr kumimoji="1" lang="zh-TW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 </a:t>
            </a:r>
            <a:r>
              <a:rPr kumimoji="1" lang="en-US" altLang="zh-TW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099-216-</a:t>
            </a:r>
            <a:r>
              <a:rPr kumimoji="1" lang="en-US" altLang="ja-JP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1485</a:t>
            </a:r>
            <a:r>
              <a:rPr kumimoji="1"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kumimoji="1" lang="en-US" altLang="ja-JP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mail</a:t>
            </a:r>
            <a:r>
              <a:rPr kumimoji="1"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kumimoji="1" lang="en-US" altLang="ja-JP" sz="1100" dirty="0" smtClean="0">
                <a:latin typeface="游ゴシック" panose="020B0400000000000000" pitchFamily="50" charset="-128"/>
                <a:ea typeface="游ゴシック" panose="020B0400000000000000" pitchFamily="50" charset="-128"/>
                <a:hlinkClick r:id="rId12"/>
              </a:rPr>
              <a:t>boshihoken@city.kagoshima.lg.jp</a:t>
            </a:r>
            <a:endParaRPr kumimoji="1" lang="en-US" altLang="ja-JP" sz="11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＜鹿児島市以外にお住まいの方＞</a:t>
            </a:r>
            <a:endParaRPr kumimoji="1"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00" dirty="0" smtClean="0">
                <a:latin typeface="+mn-ea"/>
              </a:rPr>
              <a:t>　指宿</a:t>
            </a:r>
            <a:r>
              <a:rPr kumimoji="1" lang="ja-JP" altLang="en-US" sz="1100" dirty="0">
                <a:latin typeface="+mn-ea"/>
              </a:rPr>
              <a:t>保健所 </a:t>
            </a:r>
            <a:r>
              <a:rPr kumimoji="1" lang="ja-JP" altLang="en-US" sz="1100" dirty="0" smtClean="0">
                <a:latin typeface="+mn-ea"/>
              </a:rPr>
              <a:t>　  </a:t>
            </a:r>
            <a:r>
              <a:rPr kumimoji="1" lang="en-US" altLang="ja-JP" sz="1100" dirty="0" smtClean="0">
                <a:latin typeface="+mn-ea"/>
              </a:rPr>
              <a:t>0993-23-3854</a:t>
            </a:r>
            <a:r>
              <a:rPr kumimoji="1" lang="ja-JP" altLang="en-US" sz="1100" dirty="0" smtClean="0">
                <a:latin typeface="+mn-ea"/>
              </a:rPr>
              <a:t>　 加世田保健所   </a:t>
            </a:r>
            <a:r>
              <a:rPr kumimoji="1" lang="en-US" altLang="ja-JP" sz="1100" dirty="0" smtClean="0">
                <a:latin typeface="+mn-ea"/>
              </a:rPr>
              <a:t>0993-53-2315</a:t>
            </a:r>
            <a:r>
              <a:rPr kumimoji="1" lang="ja-JP" altLang="en-US" sz="1100" dirty="0" smtClean="0">
                <a:latin typeface="+mn-ea"/>
              </a:rPr>
              <a:t>　伊集院保健所　  </a:t>
            </a:r>
            <a:r>
              <a:rPr kumimoji="1" lang="en-US" altLang="ja-JP" sz="1100" dirty="0" smtClean="0">
                <a:latin typeface="+mn-ea"/>
              </a:rPr>
              <a:t>099-273-2332</a:t>
            </a:r>
            <a:r>
              <a:rPr kumimoji="1" lang="ja-JP" altLang="en-US" sz="1100" dirty="0" smtClean="0">
                <a:latin typeface="+mn-ea"/>
              </a:rPr>
              <a:t>　　　</a:t>
            </a:r>
            <a:endParaRPr kumimoji="1" lang="en-US" altLang="ja-JP" sz="1100" dirty="0" smtClean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smtClean="0">
                <a:latin typeface="+mn-ea"/>
              </a:rPr>
              <a:t>川</a:t>
            </a:r>
            <a:r>
              <a:rPr kumimoji="1" lang="ja-JP" altLang="en-US" sz="1100" dirty="0">
                <a:latin typeface="+mn-ea"/>
              </a:rPr>
              <a:t>薩保健所 </a:t>
            </a:r>
            <a:r>
              <a:rPr kumimoji="1" lang="en-US" altLang="ja-JP" sz="1100" dirty="0" smtClean="0">
                <a:latin typeface="+mn-ea"/>
              </a:rPr>
              <a:t>      0996-23-3165</a:t>
            </a:r>
            <a:r>
              <a:rPr kumimoji="1" lang="ja-JP" altLang="en-US" sz="1100" dirty="0" smtClean="0">
                <a:latin typeface="+mn-ea"/>
              </a:rPr>
              <a:t>　出水保健所　    </a:t>
            </a:r>
            <a:r>
              <a:rPr kumimoji="1" lang="en-US" altLang="ja-JP" sz="1100" dirty="0" smtClean="0">
                <a:latin typeface="+mn-ea"/>
              </a:rPr>
              <a:t>0996-62-1636</a:t>
            </a:r>
            <a:r>
              <a:rPr kumimoji="1" lang="ja-JP" altLang="en-US" sz="1100" dirty="0" smtClean="0">
                <a:latin typeface="+mn-ea"/>
              </a:rPr>
              <a:t>　大口保健所         </a:t>
            </a:r>
            <a:r>
              <a:rPr kumimoji="1" lang="en-US" altLang="ja-JP" sz="1100" dirty="0" smtClean="0">
                <a:latin typeface="+mn-ea"/>
              </a:rPr>
              <a:t>0995-23-5103</a:t>
            </a:r>
            <a:r>
              <a:rPr kumimoji="1" lang="ja-JP" altLang="en-US" sz="1100" dirty="0" smtClean="0">
                <a:latin typeface="+mn-ea"/>
              </a:rPr>
              <a:t>　</a:t>
            </a:r>
            <a:endParaRPr kumimoji="1" lang="en-US" altLang="ja-JP" sz="1100" dirty="0" smtClean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smtClean="0">
                <a:latin typeface="+mn-ea"/>
              </a:rPr>
              <a:t>姶良</a:t>
            </a:r>
            <a:r>
              <a:rPr kumimoji="1" lang="ja-JP" altLang="en-US" sz="1100" dirty="0">
                <a:latin typeface="+mn-ea"/>
              </a:rPr>
              <a:t>保健所 </a:t>
            </a:r>
            <a:r>
              <a:rPr kumimoji="1" lang="ja-JP" altLang="en-US" sz="1100" dirty="0" smtClean="0">
                <a:latin typeface="+mn-ea"/>
              </a:rPr>
              <a:t>　  </a:t>
            </a:r>
            <a:r>
              <a:rPr kumimoji="1" lang="en-US" altLang="ja-JP" sz="1100" dirty="0" smtClean="0">
                <a:latin typeface="+mn-ea"/>
              </a:rPr>
              <a:t>0995-44-7956</a:t>
            </a:r>
            <a:r>
              <a:rPr kumimoji="1" lang="ja-JP" altLang="en-US" sz="1100" dirty="0" smtClean="0">
                <a:latin typeface="+mn-ea"/>
              </a:rPr>
              <a:t>　 志布志</a:t>
            </a:r>
            <a:r>
              <a:rPr kumimoji="1" lang="ja-JP" altLang="en-US" sz="1100" dirty="0">
                <a:latin typeface="+mn-ea"/>
              </a:rPr>
              <a:t>保健所 </a:t>
            </a:r>
            <a:r>
              <a:rPr kumimoji="1" lang="ja-JP" altLang="en-US" sz="1100" dirty="0" smtClean="0">
                <a:latin typeface="+mn-ea"/>
              </a:rPr>
              <a:t>   </a:t>
            </a:r>
            <a:r>
              <a:rPr kumimoji="1" lang="en-US" altLang="ja-JP" sz="1100" dirty="0" smtClean="0">
                <a:latin typeface="+mn-ea"/>
              </a:rPr>
              <a:t>099-472-1021</a:t>
            </a:r>
            <a:r>
              <a:rPr kumimoji="1" lang="ja-JP" altLang="en-US" sz="1100" dirty="0" smtClean="0">
                <a:latin typeface="+mn-ea"/>
              </a:rPr>
              <a:t>　鹿屋</a:t>
            </a:r>
            <a:r>
              <a:rPr kumimoji="1" lang="ja-JP" altLang="en-US" sz="1100" dirty="0">
                <a:latin typeface="+mn-ea"/>
              </a:rPr>
              <a:t>保健所 </a:t>
            </a:r>
            <a:r>
              <a:rPr kumimoji="1" lang="ja-JP" altLang="en-US" sz="1100" dirty="0" smtClean="0">
                <a:latin typeface="+mn-ea"/>
              </a:rPr>
              <a:t>        </a:t>
            </a:r>
            <a:r>
              <a:rPr kumimoji="1" lang="en-US" altLang="ja-JP" sz="1100" dirty="0" smtClean="0">
                <a:latin typeface="+mn-ea"/>
              </a:rPr>
              <a:t>0994-52-2106</a:t>
            </a:r>
            <a:r>
              <a:rPr kumimoji="1" lang="ja-JP" altLang="en-US" sz="1100" dirty="0" smtClean="0">
                <a:latin typeface="+mn-ea"/>
              </a:rPr>
              <a:t>　　</a:t>
            </a:r>
            <a:endParaRPr kumimoji="1" lang="en-US" altLang="ja-JP" sz="1100" dirty="0" smtClean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smtClean="0">
                <a:latin typeface="+mn-ea"/>
              </a:rPr>
              <a:t>西之表保健所　</a:t>
            </a:r>
            <a:r>
              <a:rPr kumimoji="1" lang="en-US" altLang="ja-JP" sz="1100" dirty="0" smtClean="0">
                <a:latin typeface="+mn-ea"/>
              </a:rPr>
              <a:t>0997-22-0018</a:t>
            </a:r>
            <a:r>
              <a:rPr kumimoji="1" lang="ja-JP" altLang="en-US" sz="1100" dirty="0" smtClean="0">
                <a:latin typeface="+mn-ea"/>
              </a:rPr>
              <a:t>　屋</a:t>
            </a:r>
            <a:r>
              <a:rPr kumimoji="1" lang="ja-JP" altLang="en-US" sz="1100" dirty="0">
                <a:latin typeface="+mn-ea"/>
              </a:rPr>
              <a:t>久島保健所 </a:t>
            </a:r>
            <a:r>
              <a:rPr kumimoji="1" lang="ja-JP" altLang="en-US" sz="1100" dirty="0" smtClean="0">
                <a:latin typeface="+mn-ea"/>
              </a:rPr>
              <a:t>   </a:t>
            </a:r>
            <a:r>
              <a:rPr kumimoji="1" lang="en-US" altLang="ja-JP" sz="1100" dirty="0" smtClean="0">
                <a:latin typeface="+mn-ea"/>
              </a:rPr>
              <a:t>0997-46-2024</a:t>
            </a:r>
            <a:r>
              <a:rPr kumimoji="1" lang="ja-JP" altLang="en-US" sz="1100" dirty="0" smtClean="0">
                <a:latin typeface="+mn-ea"/>
              </a:rPr>
              <a:t>　名瀬保健所         </a:t>
            </a:r>
            <a:r>
              <a:rPr kumimoji="1" lang="en-US" altLang="ja-JP" sz="1100" dirty="0" smtClean="0">
                <a:latin typeface="+mn-ea"/>
              </a:rPr>
              <a:t>0997-52-5411</a:t>
            </a:r>
            <a:r>
              <a:rPr kumimoji="1" lang="ja-JP" altLang="en-US" sz="1100" dirty="0" smtClean="0">
                <a:latin typeface="+mn-ea"/>
              </a:rPr>
              <a:t>　</a:t>
            </a:r>
            <a:endParaRPr kumimoji="1" lang="en-US" altLang="ja-JP" sz="1100" dirty="0" smtClean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smtClean="0">
                <a:latin typeface="+mn-ea"/>
              </a:rPr>
              <a:t>徳之島保健所　</a:t>
            </a:r>
            <a:r>
              <a:rPr kumimoji="1" lang="en-US" altLang="ja-JP" sz="1100" dirty="0" smtClean="0">
                <a:latin typeface="+mn-ea"/>
              </a:rPr>
              <a:t>0997-82-0149 </a:t>
            </a:r>
            <a:r>
              <a:rPr kumimoji="1" lang="ja-JP" altLang="en-US" sz="1100" dirty="0" smtClean="0">
                <a:latin typeface="+mn-ea"/>
              </a:rPr>
              <a:t>　</a:t>
            </a:r>
            <a:r>
              <a:rPr kumimoji="1" lang="en-US" altLang="ja-JP" sz="1100" dirty="0" smtClean="0">
                <a:latin typeface="+mn-ea"/>
              </a:rPr>
              <a:t>mail</a:t>
            </a:r>
            <a:r>
              <a:rPr kumimoji="1" lang="ja-JP" altLang="en-US" sz="1100" dirty="0" smtClean="0">
                <a:latin typeface="+mn-ea"/>
              </a:rPr>
              <a:t>：</a:t>
            </a:r>
            <a:r>
              <a:rPr kumimoji="1" lang="en-US" altLang="ja-JP" sz="1100" dirty="0" smtClean="0">
                <a:latin typeface="+mn-ea"/>
                <a:hlinkClick r:id="rId13"/>
              </a:rPr>
              <a:t>boshi@pref.kagoshima.lg.jp</a:t>
            </a:r>
            <a:r>
              <a:rPr kumimoji="1" lang="ja-JP" altLang="en-US" sz="1100" dirty="0" smtClean="0">
                <a:latin typeface="+mn-ea"/>
              </a:rPr>
              <a:t>（鹿児島県子ども家庭課）</a:t>
            </a:r>
            <a:endParaRPr kumimoji="1" lang="en-US" altLang="ja-JP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632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4094</TotalTime>
  <Words>457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富永 沙彩</cp:lastModifiedBy>
  <cp:revision>351</cp:revision>
  <cp:lastPrinted>2022-04-20T06:49:07Z</cp:lastPrinted>
  <dcterms:created xsi:type="dcterms:W3CDTF">2020-03-27T09:38:29Z</dcterms:created>
  <dcterms:modified xsi:type="dcterms:W3CDTF">2022-04-26T02:51:26Z</dcterms:modified>
</cp:coreProperties>
</file>