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16256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FFABD5"/>
    <a:srgbClr val="FF99FF"/>
    <a:srgbClr val="009900"/>
    <a:srgbClr val="DAA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911" autoAdjust="0"/>
    <p:restoredTop sz="94660"/>
  </p:normalViewPr>
  <p:slideViewPr>
    <p:cSldViewPr snapToGrid="0">
      <p:cViewPr>
        <p:scale>
          <a:sx n="58" d="100"/>
          <a:sy n="58" d="100"/>
        </p:scale>
        <p:origin x="1336" y="-15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2660416"/>
            <a:ext cx="9144000" cy="5659496"/>
          </a:xfrm>
        </p:spPr>
        <p:txBody>
          <a:bodyPr anchor="b"/>
          <a:lstStyle>
            <a:lvl1pPr algn="ctr">
              <a:defRPr sz="2531"/>
            </a:lvl1pPr>
          </a:lstStyle>
          <a:p>
            <a:r>
              <a:rPr kumimoji="1" lang="ja-JP" altLang="en-US"/>
              <a:t>マスター タイトルの書式設定</a:t>
            </a:r>
          </a:p>
        </p:txBody>
      </p:sp>
      <p:sp>
        <p:nvSpPr>
          <p:cNvPr id="3" name="サブタイトル 2"/>
          <p:cNvSpPr>
            <a:spLocks noGrp="1"/>
          </p:cNvSpPr>
          <p:nvPr>
            <p:ph type="subTitle" idx="1"/>
          </p:nvPr>
        </p:nvSpPr>
        <p:spPr>
          <a:xfrm>
            <a:off x="1524000" y="8538166"/>
            <a:ext cx="9144000" cy="3924769"/>
          </a:xfrm>
        </p:spPr>
        <p:txBody>
          <a:bodyPr/>
          <a:lstStyle>
            <a:lvl1pPr marL="0" indent="0" algn="ctr">
              <a:buNone/>
              <a:defRPr sz="1013"/>
            </a:lvl1pPr>
            <a:lvl2pPr marL="192881" indent="0" algn="ctr">
              <a:buNone/>
              <a:defRPr sz="844"/>
            </a:lvl2pPr>
            <a:lvl3pPr marL="385763" indent="0" algn="ctr">
              <a:buNone/>
              <a:defRPr sz="760"/>
            </a:lvl3pPr>
            <a:lvl4pPr marL="578644" indent="0" algn="ctr">
              <a:buNone/>
              <a:defRPr sz="675"/>
            </a:lvl4pPr>
            <a:lvl5pPr marL="771525" indent="0" algn="ctr">
              <a:buNone/>
              <a:defRPr sz="675"/>
            </a:lvl5pPr>
            <a:lvl6pPr marL="964406" indent="0" algn="ctr">
              <a:buNone/>
              <a:defRPr sz="675"/>
            </a:lvl6pPr>
            <a:lvl7pPr marL="1157288" indent="0" algn="ctr">
              <a:buNone/>
              <a:defRPr sz="675"/>
            </a:lvl7pPr>
            <a:lvl8pPr marL="1350169" indent="0" algn="ctr">
              <a:buNone/>
              <a:defRPr sz="675"/>
            </a:lvl8pPr>
            <a:lvl9pPr marL="1543050" indent="0" algn="ctr">
              <a:buNone/>
              <a:defRPr sz="675"/>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B1030D5-7855-4FFF-9BD7-E67B847BC022}" type="datetimeFigureOut">
              <a:rPr kumimoji="1" lang="ja-JP" altLang="en-US" smtClean="0"/>
              <a:t>2026/5/7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2716864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B1030D5-7855-4FFF-9BD7-E67B847BC022}" type="datetimeFigureOut">
              <a:rPr kumimoji="1" lang="ja-JP" altLang="en-US" smtClean="0"/>
              <a:t>2026/5/7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732346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1" y="865481"/>
            <a:ext cx="2628899" cy="1377620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865481"/>
            <a:ext cx="7734301" cy="1377620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B1030D5-7855-4FFF-9BD7-E67B847BC022}" type="datetimeFigureOut">
              <a:rPr kumimoji="1" lang="ja-JP" altLang="en-US" smtClean="0"/>
              <a:t>2026/5/7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1855442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B1030D5-7855-4FFF-9BD7-E67B847BC022}" type="datetimeFigureOut">
              <a:rPr kumimoji="1" lang="ja-JP" altLang="en-US" smtClean="0"/>
              <a:t>2026/5/7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771545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1" y="4052713"/>
            <a:ext cx="10515600" cy="6762043"/>
          </a:xfrm>
        </p:spPr>
        <p:txBody>
          <a:bodyPr anchor="b"/>
          <a:lstStyle>
            <a:lvl1pPr>
              <a:defRPr sz="2531"/>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1" y="10878730"/>
            <a:ext cx="10515600" cy="3555999"/>
          </a:xfrm>
        </p:spPr>
        <p:txBody>
          <a:bodyPr/>
          <a:lstStyle>
            <a:lvl1pPr marL="0" indent="0">
              <a:buNone/>
              <a:defRPr sz="1013">
                <a:solidFill>
                  <a:schemeClr val="tx1">
                    <a:tint val="75000"/>
                  </a:schemeClr>
                </a:solidFill>
              </a:defRPr>
            </a:lvl1pPr>
            <a:lvl2pPr marL="192881" indent="0">
              <a:buNone/>
              <a:defRPr sz="844">
                <a:solidFill>
                  <a:schemeClr val="tx1">
                    <a:tint val="75000"/>
                  </a:schemeClr>
                </a:solidFill>
              </a:defRPr>
            </a:lvl2pPr>
            <a:lvl3pPr marL="385763" indent="0">
              <a:buNone/>
              <a:defRPr sz="760">
                <a:solidFill>
                  <a:schemeClr val="tx1">
                    <a:tint val="75000"/>
                  </a:schemeClr>
                </a:solidFill>
              </a:defRPr>
            </a:lvl3pPr>
            <a:lvl4pPr marL="578644" indent="0">
              <a:buNone/>
              <a:defRPr sz="675">
                <a:solidFill>
                  <a:schemeClr val="tx1">
                    <a:tint val="75000"/>
                  </a:schemeClr>
                </a:solidFill>
              </a:defRPr>
            </a:lvl4pPr>
            <a:lvl5pPr marL="771525" indent="0">
              <a:buNone/>
              <a:defRPr sz="675">
                <a:solidFill>
                  <a:schemeClr val="tx1">
                    <a:tint val="75000"/>
                  </a:schemeClr>
                </a:solidFill>
              </a:defRPr>
            </a:lvl5pPr>
            <a:lvl6pPr marL="964406" indent="0">
              <a:buNone/>
              <a:defRPr sz="675">
                <a:solidFill>
                  <a:schemeClr val="tx1">
                    <a:tint val="75000"/>
                  </a:schemeClr>
                </a:solidFill>
              </a:defRPr>
            </a:lvl6pPr>
            <a:lvl7pPr marL="1157288" indent="0">
              <a:buNone/>
              <a:defRPr sz="675">
                <a:solidFill>
                  <a:schemeClr val="tx1">
                    <a:tint val="75000"/>
                  </a:schemeClr>
                </a:solidFill>
              </a:defRPr>
            </a:lvl7pPr>
            <a:lvl8pPr marL="1350169" indent="0">
              <a:buNone/>
              <a:defRPr sz="675">
                <a:solidFill>
                  <a:schemeClr val="tx1">
                    <a:tint val="75000"/>
                  </a:schemeClr>
                </a:solidFill>
              </a:defRPr>
            </a:lvl8pPr>
            <a:lvl9pPr marL="1543050" indent="0">
              <a:buNone/>
              <a:defRPr sz="675">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B1030D5-7855-4FFF-9BD7-E67B847BC022}" type="datetimeFigureOut">
              <a:rPr kumimoji="1" lang="ja-JP" altLang="en-US" smtClean="0"/>
              <a:t>2026/5/7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32553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1" y="4327408"/>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1" y="4327408"/>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B1030D5-7855-4FFF-9BD7-E67B847BC022}" type="datetimeFigureOut">
              <a:rPr kumimoji="1" lang="ja-JP" altLang="en-US" smtClean="0"/>
              <a:t>2026/5/7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2582567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9" y="865483"/>
            <a:ext cx="10515600" cy="3142075"/>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90" y="3984979"/>
            <a:ext cx="5157787" cy="1952976"/>
          </a:xfrm>
        </p:spPr>
        <p:txBody>
          <a:bodyPr anchor="b"/>
          <a:lstStyle>
            <a:lvl1pPr marL="0" indent="0">
              <a:buNone/>
              <a:defRPr sz="1013" b="1"/>
            </a:lvl1pPr>
            <a:lvl2pPr marL="192881" indent="0">
              <a:buNone/>
              <a:defRPr sz="844" b="1"/>
            </a:lvl2pPr>
            <a:lvl3pPr marL="385763" indent="0">
              <a:buNone/>
              <a:defRPr sz="760" b="1"/>
            </a:lvl3pPr>
            <a:lvl4pPr marL="578644" indent="0">
              <a:buNone/>
              <a:defRPr sz="675" b="1"/>
            </a:lvl4pPr>
            <a:lvl5pPr marL="771525" indent="0">
              <a:buNone/>
              <a:defRPr sz="675" b="1"/>
            </a:lvl5pPr>
            <a:lvl6pPr marL="964406" indent="0">
              <a:buNone/>
              <a:defRPr sz="675" b="1"/>
            </a:lvl6pPr>
            <a:lvl7pPr marL="1157288" indent="0">
              <a:buNone/>
              <a:defRPr sz="675" b="1"/>
            </a:lvl7pPr>
            <a:lvl8pPr marL="1350169" indent="0">
              <a:buNone/>
              <a:defRPr sz="675" b="1"/>
            </a:lvl8pPr>
            <a:lvl9pPr marL="1543050" indent="0">
              <a:buNone/>
              <a:defRPr sz="675"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90" y="5937958"/>
            <a:ext cx="5157787" cy="87338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2" y="3984979"/>
            <a:ext cx="5183188" cy="1952976"/>
          </a:xfrm>
        </p:spPr>
        <p:txBody>
          <a:bodyPr anchor="b"/>
          <a:lstStyle>
            <a:lvl1pPr marL="0" indent="0">
              <a:buNone/>
              <a:defRPr sz="1013" b="1"/>
            </a:lvl1pPr>
            <a:lvl2pPr marL="192881" indent="0">
              <a:buNone/>
              <a:defRPr sz="844" b="1"/>
            </a:lvl2pPr>
            <a:lvl3pPr marL="385763" indent="0">
              <a:buNone/>
              <a:defRPr sz="760" b="1"/>
            </a:lvl3pPr>
            <a:lvl4pPr marL="578644" indent="0">
              <a:buNone/>
              <a:defRPr sz="675" b="1"/>
            </a:lvl4pPr>
            <a:lvl5pPr marL="771525" indent="0">
              <a:buNone/>
              <a:defRPr sz="675" b="1"/>
            </a:lvl5pPr>
            <a:lvl6pPr marL="964406" indent="0">
              <a:buNone/>
              <a:defRPr sz="675" b="1"/>
            </a:lvl6pPr>
            <a:lvl7pPr marL="1157288" indent="0">
              <a:buNone/>
              <a:defRPr sz="675" b="1"/>
            </a:lvl7pPr>
            <a:lvl8pPr marL="1350169" indent="0">
              <a:buNone/>
              <a:defRPr sz="675" b="1"/>
            </a:lvl8pPr>
            <a:lvl9pPr marL="1543050" indent="0">
              <a:buNone/>
              <a:defRPr sz="675"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2" y="5937958"/>
            <a:ext cx="5183188" cy="87338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B1030D5-7855-4FFF-9BD7-E67B847BC022}" type="datetimeFigureOut">
              <a:rPr kumimoji="1" lang="ja-JP" altLang="en-US" smtClean="0"/>
              <a:t>2026/5/7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2443047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B1030D5-7855-4FFF-9BD7-E67B847BC022}" type="datetimeFigureOut">
              <a:rPr kumimoji="1" lang="ja-JP" altLang="en-US" smtClean="0"/>
              <a:t>2026/5/7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3272263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B1030D5-7855-4FFF-9BD7-E67B847BC022}" type="datetimeFigureOut">
              <a:rPr kumimoji="1" lang="ja-JP" altLang="en-US" smtClean="0"/>
              <a:t>2026/5/7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179843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9" y="1083733"/>
            <a:ext cx="3932237" cy="3793067"/>
          </a:xfrm>
        </p:spPr>
        <p:txBody>
          <a:bodyPr anchor="b"/>
          <a:lstStyle>
            <a:lvl1pPr>
              <a:defRPr sz="135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9" y="2340564"/>
            <a:ext cx="6172201" cy="11552296"/>
          </a:xfrm>
        </p:spPr>
        <p:txBody>
          <a:bodyPr/>
          <a:lstStyle>
            <a:lvl1pPr>
              <a:defRPr sz="1350"/>
            </a:lvl1pPr>
            <a:lvl2pPr>
              <a:defRPr sz="1181"/>
            </a:lvl2pPr>
            <a:lvl3pPr>
              <a:defRPr sz="1013"/>
            </a:lvl3pPr>
            <a:lvl4pPr>
              <a:defRPr sz="844"/>
            </a:lvl4pPr>
            <a:lvl5pPr>
              <a:defRPr sz="844"/>
            </a:lvl5pPr>
            <a:lvl6pPr>
              <a:defRPr sz="844"/>
            </a:lvl6pPr>
            <a:lvl7pPr>
              <a:defRPr sz="844"/>
            </a:lvl7pPr>
            <a:lvl8pPr>
              <a:defRPr sz="844"/>
            </a:lvl8pPr>
            <a:lvl9pPr>
              <a:defRPr sz="84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9" y="4876800"/>
            <a:ext cx="3932237" cy="9034875"/>
          </a:xfrm>
        </p:spPr>
        <p:txBody>
          <a:bodyPr/>
          <a:lstStyle>
            <a:lvl1pPr marL="0" indent="0">
              <a:buNone/>
              <a:defRPr sz="675"/>
            </a:lvl1pPr>
            <a:lvl2pPr marL="192881" indent="0">
              <a:buNone/>
              <a:defRPr sz="591"/>
            </a:lvl2pPr>
            <a:lvl3pPr marL="385763" indent="0">
              <a:buNone/>
              <a:defRPr sz="506"/>
            </a:lvl3pPr>
            <a:lvl4pPr marL="578644" indent="0">
              <a:buNone/>
              <a:defRPr sz="422"/>
            </a:lvl4pPr>
            <a:lvl5pPr marL="771525" indent="0">
              <a:buNone/>
              <a:defRPr sz="422"/>
            </a:lvl5pPr>
            <a:lvl6pPr marL="964406" indent="0">
              <a:buNone/>
              <a:defRPr sz="422"/>
            </a:lvl6pPr>
            <a:lvl7pPr marL="1157288" indent="0">
              <a:buNone/>
              <a:defRPr sz="422"/>
            </a:lvl7pPr>
            <a:lvl8pPr marL="1350169" indent="0">
              <a:buNone/>
              <a:defRPr sz="422"/>
            </a:lvl8pPr>
            <a:lvl9pPr marL="1543050" indent="0">
              <a:buNone/>
              <a:defRPr sz="422"/>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B1030D5-7855-4FFF-9BD7-E67B847BC022}" type="datetimeFigureOut">
              <a:rPr kumimoji="1" lang="ja-JP" altLang="en-US" smtClean="0"/>
              <a:t>2026/5/7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1052558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9" y="1083733"/>
            <a:ext cx="3932237" cy="3793067"/>
          </a:xfrm>
        </p:spPr>
        <p:txBody>
          <a:bodyPr anchor="b"/>
          <a:lstStyle>
            <a:lvl1pPr>
              <a:defRPr sz="1350"/>
            </a:lvl1pPr>
          </a:lstStyle>
          <a:p>
            <a:r>
              <a:rPr kumimoji="1" lang="ja-JP" altLang="en-US"/>
              <a:t>マスター タイトルの書式設定</a:t>
            </a:r>
          </a:p>
        </p:txBody>
      </p:sp>
      <p:sp>
        <p:nvSpPr>
          <p:cNvPr id="3" name="図プレースホルダー 2"/>
          <p:cNvSpPr>
            <a:spLocks noGrp="1"/>
          </p:cNvSpPr>
          <p:nvPr>
            <p:ph type="pic" idx="1"/>
          </p:nvPr>
        </p:nvSpPr>
        <p:spPr>
          <a:xfrm>
            <a:off x="5183189" y="2340564"/>
            <a:ext cx="6172201" cy="11552296"/>
          </a:xfrm>
        </p:spPr>
        <p:txBody>
          <a:bodyPr/>
          <a:lstStyle>
            <a:lvl1pPr marL="0" indent="0">
              <a:buNone/>
              <a:defRPr sz="1350"/>
            </a:lvl1pPr>
            <a:lvl2pPr marL="192881" indent="0">
              <a:buNone/>
              <a:defRPr sz="1181"/>
            </a:lvl2pPr>
            <a:lvl3pPr marL="385763" indent="0">
              <a:buNone/>
              <a:defRPr sz="1013"/>
            </a:lvl3pPr>
            <a:lvl4pPr marL="578644" indent="0">
              <a:buNone/>
              <a:defRPr sz="844"/>
            </a:lvl4pPr>
            <a:lvl5pPr marL="771525" indent="0">
              <a:buNone/>
              <a:defRPr sz="844"/>
            </a:lvl5pPr>
            <a:lvl6pPr marL="964406" indent="0">
              <a:buNone/>
              <a:defRPr sz="844"/>
            </a:lvl6pPr>
            <a:lvl7pPr marL="1157288" indent="0">
              <a:buNone/>
              <a:defRPr sz="844"/>
            </a:lvl7pPr>
            <a:lvl8pPr marL="1350169" indent="0">
              <a:buNone/>
              <a:defRPr sz="844"/>
            </a:lvl8pPr>
            <a:lvl9pPr marL="1543050" indent="0">
              <a:buNone/>
              <a:defRPr sz="844"/>
            </a:lvl9pPr>
          </a:lstStyle>
          <a:p>
            <a:r>
              <a:rPr kumimoji="1" lang="ja-JP" altLang="en-US"/>
              <a:t>図を追加</a:t>
            </a:r>
          </a:p>
        </p:txBody>
      </p:sp>
      <p:sp>
        <p:nvSpPr>
          <p:cNvPr id="4" name="テキスト プレースホルダー 3"/>
          <p:cNvSpPr>
            <a:spLocks noGrp="1"/>
          </p:cNvSpPr>
          <p:nvPr>
            <p:ph type="body" sz="half" idx="2"/>
          </p:nvPr>
        </p:nvSpPr>
        <p:spPr>
          <a:xfrm>
            <a:off x="839789" y="4876800"/>
            <a:ext cx="3932237" cy="9034875"/>
          </a:xfrm>
        </p:spPr>
        <p:txBody>
          <a:bodyPr/>
          <a:lstStyle>
            <a:lvl1pPr marL="0" indent="0">
              <a:buNone/>
              <a:defRPr sz="675"/>
            </a:lvl1pPr>
            <a:lvl2pPr marL="192881" indent="0">
              <a:buNone/>
              <a:defRPr sz="591"/>
            </a:lvl2pPr>
            <a:lvl3pPr marL="385763" indent="0">
              <a:buNone/>
              <a:defRPr sz="506"/>
            </a:lvl3pPr>
            <a:lvl4pPr marL="578644" indent="0">
              <a:buNone/>
              <a:defRPr sz="422"/>
            </a:lvl4pPr>
            <a:lvl5pPr marL="771525" indent="0">
              <a:buNone/>
              <a:defRPr sz="422"/>
            </a:lvl5pPr>
            <a:lvl6pPr marL="964406" indent="0">
              <a:buNone/>
              <a:defRPr sz="422"/>
            </a:lvl6pPr>
            <a:lvl7pPr marL="1157288" indent="0">
              <a:buNone/>
              <a:defRPr sz="422"/>
            </a:lvl7pPr>
            <a:lvl8pPr marL="1350169" indent="0">
              <a:buNone/>
              <a:defRPr sz="422"/>
            </a:lvl8pPr>
            <a:lvl9pPr marL="1543050" indent="0">
              <a:buNone/>
              <a:defRPr sz="422"/>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B1030D5-7855-4FFF-9BD7-E67B847BC022}" type="datetimeFigureOut">
              <a:rPr kumimoji="1" lang="ja-JP" altLang="en-US" smtClean="0"/>
              <a:t>2026/5/7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137581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2" y="865483"/>
            <a:ext cx="10515600" cy="3142075"/>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2" y="4327408"/>
            <a:ext cx="10515600" cy="1031428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1" y="15066908"/>
            <a:ext cx="2743200" cy="865481"/>
          </a:xfrm>
          <a:prstGeom prst="rect">
            <a:avLst/>
          </a:prstGeom>
        </p:spPr>
        <p:txBody>
          <a:bodyPr vert="horz" lIns="91440" tIns="45720" rIns="91440" bIns="45720" rtlCol="0" anchor="ctr"/>
          <a:lstStyle>
            <a:lvl1pPr algn="l">
              <a:defRPr sz="506">
                <a:solidFill>
                  <a:schemeClr val="tx1">
                    <a:tint val="75000"/>
                  </a:schemeClr>
                </a:solidFill>
              </a:defRPr>
            </a:lvl1pPr>
          </a:lstStyle>
          <a:p>
            <a:fld id="{8B1030D5-7855-4FFF-9BD7-E67B847BC022}" type="datetimeFigureOut">
              <a:rPr kumimoji="1" lang="ja-JP" altLang="en-US" smtClean="0"/>
              <a:t>2026/5/7</a:t>
            </a:fld>
            <a:endParaRPr kumimoji="1" lang="ja-JP" altLang="en-US"/>
          </a:p>
        </p:txBody>
      </p:sp>
      <p:sp>
        <p:nvSpPr>
          <p:cNvPr id="5" name="フッター プレースホルダー 4"/>
          <p:cNvSpPr>
            <a:spLocks noGrp="1"/>
          </p:cNvSpPr>
          <p:nvPr>
            <p:ph type="ftr" sz="quarter" idx="3"/>
          </p:nvPr>
        </p:nvSpPr>
        <p:spPr>
          <a:xfrm>
            <a:off x="4038602" y="15066908"/>
            <a:ext cx="4114800" cy="865481"/>
          </a:xfrm>
          <a:prstGeom prst="rect">
            <a:avLst/>
          </a:prstGeom>
        </p:spPr>
        <p:txBody>
          <a:bodyPr vert="horz" lIns="91440" tIns="45720" rIns="91440" bIns="45720" rtlCol="0" anchor="ctr"/>
          <a:lstStyle>
            <a:lvl1pPr algn="ctr">
              <a:defRPr sz="506">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1" y="15066908"/>
            <a:ext cx="2743200" cy="865481"/>
          </a:xfrm>
          <a:prstGeom prst="rect">
            <a:avLst/>
          </a:prstGeom>
        </p:spPr>
        <p:txBody>
          <a:bodyPr vert="horz" lIns="91440" tIns="45720" rIns="91440" bIns="45720" rtlCol="0" anchor="ctr"/>
          <a:lstStyle>
            <a:lvl1pPr algn="r">
              <a:defRPr sz="506">
                <a:solidFill>
                  <a:schemeClr val="tx1">
                    <a:tint val="75000"/>
                  </a:schemeClr>
                </a:solidFill>
              </a:defRPr>
            </a:lvl1p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923381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85763" rtl="0" eaLnBrk="1" latinLnBrk="0" hangingPunct="1">
        <a:lnSpc>
          <a:spcPct val="90000"/>
        </a:lnSpc>
        <a:spcBef>
          <a:spcPct val="0"/>
        </a:spcBef>
        <a:buNone/>
        <a:defRPr kumimoji="1" sz="1856" kern="1200">
          <a:solidFill>
            <a:schemeClr val="tx1"/>
          </a:solidFill>
          <a:latin typeface="+mj-lt"/>
          <a:ea typeface="+mj-ea"/>
          <a:cs typeface="+mj-cs"/>
        </a:defRPr>
      </a:lvl1pPr>
    </p:titleStyle>
    <p:bodyStyle>
      <a:lvl1pPr marL="96441" indent="-96441" algn="l" defTabSz="385763" rtl="0" eaLnBrk="1" latinLnBrk="0" hangingPunct="1">
        <a:lnSpc>
          <a:spcPct val="90000"/>
        </a:lnSpc>
        <a:spcBef>
          <a:spcPts val="422"/>
        </a:spcBef>
        <a:buFont typeface="Arial" panose="020B0604020202020204" pitchFamily="34" charset="0"/>
        <a:buChar char="•"/>
        <a:defRPr kumimoji="1" sz="1181" kern="1200">
          <a:solidFill>
            <a:schemeClr val="tx1"/>
          </a:solidFill>
          <a:latin typeface="+mn-lt"/>
          <a:ea typeface="+mn-ea"/>
          <a:cs typeface="+mn-cs"/>
        </a:defRPr>
      </a:lvl1pPr>
      <a:lvl2pPr marL="289322" indent="-96441" algn="l" defTabSz="385763" rtl="0" eaLnBrk="1" latinLnBrk="0" hangingPunct="1">
        <a:lnSpc>
          <a:spcPct val="90000"/>
        </a:lnSpc>
        <a:spcBef>
          <a:spcPts val="211"/>
        </a:spcBef>
        <a:buFont typeface="Arial" panose="020B0604020202020204" pitchFamily="34" charset="0"/>
        <a:buChar char="•"/>
        <a:defRPr kumimoji="1" sz="1013" kern="1200">
          <a:solidFill>
            <a:schemeClr val="tx1"/>
          </a:solidFill>
          <a:latin typeface="+mn-lt"/>
          <a:ea typeface="+mn-ea"/>
          <a:cs typeface="+mn-cs"/>
        </a:defRPr>
      </a:lvl2pPr>
      <a:lvl3pPr marL="482204" indent="-96441" algn="l" defTabSz="385763" rtl="0" eaLnBrk="1" latinLnBrk="0" hangingPunct="1">
        <a:lnSpc>
          <a:spcPct val="90000"/>
        </a:lnSpc>
        <a:spcBef>
          <a:spcPts val="211"/>
        </a:spcBef>
        <a:buFont typeface="Arial" panose="020B0604020202020204" pitchFamily="34" charset="0"/>
        <a:buChar char="•"/>
        <a:defRPr kumimoji="1" sz="844" kern="1200">
          <a:solidFill>
            <a:schemeClr val="tx1"/>
          </a:solidFill>
          <a:latin typeface="+mn-lt"/>
          <a:ea typeface="+mn-ea"/>
          <a:cs typeface="+mn-cs"/>
        </a:defRPr>
      </a:lvl3pPr>
      <a:lvl4pPr marL="675085"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4pPr>
      <a:lvl5pPr marL="867966"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5pPr>
      <a:lvl6pPr marL="1060847"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6pPr>
      <a:lvl7pPr marL="1253729"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7pPr>
      <a:lvl8pPr marL="1446610"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8pPr>
      <a:lvl9pPr marL="1639491"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9pPr>
    </p:bodyStyle>
    <p:otherStyle>
      <a:defPPr>
        <a:defRPr lang="ja-JP"/>
      </a:defPPr>
      <a:lvl1pPr marL="0" algn="l" defTabSz="385763" rtl="0" eaLnBrk="1" latinLnBrk="0" hangingPunct="1">
        <a:defRPr kumimoji="1" sz="760" kern="1200">
          <a:solidFill>
            <a:schemeClr val="tx1"/>
          </a:solidFill>
          <a:latin typeface="+mn-lt"/>
          <a:ea typeface="+mn-ea"/>
          <a:cs typeface="+mn-cs"/>
        </a:defRPr>
      </a:lvl1pPr>
      <a:lvl2pPr marL="192881" algn="l" defTabSz="385763" rtl="0" eaLnBrk="1" latinLnBrk="0" hangingPunct="1">
        <a:defRPr kumimoji="1" sz="760" kern="1200">
          <a:solidFill>
            <a:schemeClr val="tx1"/>
          </a:solidFill>
          <a:latin typeface="+mn-lt"/>
          <a:ea typeface="+mn-ea"/>
          <a:cs typeface="+mn-cs"/>
        </a:defRPr>
      </a:lvl2pPr>
      <a:lvl3pPr marL="385763" algn="l" defTabSz="385763" rtl="0" eaLnBrk="1" latinLnBrk="0" hangingPunct="1">
        <a:defRPr kumimoji="1" sz="760" kern="1200">
          <a:solidFill>
            <a:schemeClr val="tx1"/>
          </a:solidFill>
          <a:latin typeface="+mn-lt"/>
          <a:ea typeface="+mn-ea"/>
          <a:cs typeface="+mn-cs"/>
        </a:defRPr>
      </a:lvl3pPr>
      <a:lvl4pPr marL="578644" algn="l" defTabSz="385763" rtl="0" eaLnBrk="1" latinLnBrk="0" hangingPunct="1">
        <a:defRPr kumimoji="1" sz="760" kern="1200">
          <a:solidFill>
            <a:schemeClr val="tx1"/>
          </a:solidFill>
          <a:latin typeface="+mn-lt"/>
          <a:ea typeface="+mn-ea"/>
          <a:cs typeface="+mn-cs"/>
        </a:defRPr>
      </a:lvl4pPr>
      <a:lvl5pPr marL="771525" algn="l" defTabSz="385763" rtl="0" eaLnBrk="1" latinLnBrk="0" hangingPunct="1">
        <a:defRPr kumimoji="1" sz="760" kern="1200">
          <a:solidFill>
            <a:schemeClr val="tx1"/>
          </a:solidFill>
          <a:latin typeface="+mn-lt"/>
          <a:ea typeface="+mn-ea"/>
          <a:cs typeface="+mn-cs"/>
        </a:defRPr>
      </a:lvl5pPr>
      <a:lvl6pPr marL="964406" algn="l" defTabSz="385763" rtl="0" eaLnBrk="1" latinLnBrk="0" hangingPunct="1">
        <a:defRPr kumimoji="1" sz="760" kern="1200">
          <a:solidFill>
            <a:schemeClr val="tx1"/>
          </a:solidFill>
          <a:latin typeface="+mn-lt"/>
          <a:ea typeface="+mn-ea"/>
          <a:cs typeface="+mn-cs"/>
        </a:defRPr>
      </a:lvl6pPr>
      <a:lvl7pPr marL="1157288" algn="l" defTabSz="385763" rtl="0" eaLnBrk="1" latinLnBrk="0" hangingPunct="1">
        <a:defRPr kumimoji="1" sz="760" kern="1200">
          <a:solidFill>
            <a:schemeClr val="tx1"/>
          </a:solidFill>
          <a:latin typeface="+mn-lt"/>
          <a:ea typeface="+mn-ea"/>
          <a:cs typeface="+mn-cs"/>
        </a:defRPr>
      </a:lvl7pPr>
      <a:lvl8pPr marL="1350169" algn="l" defTabSz="385763" rtl="0" eaLnBrk="1" latinLnBrk="0" hangingPunct="1">
        <a:defRPr kumimoji="1" sz="760" kern="1200">
          <a:solidFill>
            <a:schemeClr val="tx1"/>
          </a:solidFill>
          <a:latin typeface="+mn-lt"/>
          <a:ea typeface="+mn-ea"/>
          <a:cs typeface="+mn-cs"/>
        </a:defRPr>
      </a:lvl8pPr>
      <a:lvl9pPr marL="1543050" algn="l" defTabSz="385763" rtl="0" eaLnBrk="1" latinLnBrk="0" hangingPunct="1">
        <a:defRPr kumimoji="1" sz="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2080448" y="795259"/>
            <a:ext cx="8335545" cy="1141177"/>
          </a:xfrm>
          <a:prstGeom prst="roundRect">
            <a:avLst/>
          </a:prstGeom>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rPr>
              <a:t>再エネ設備と蓄電池を併用した先進的な取組</a:t>
            </a:r>
            <a:endParaRPr lang="en-US" altLang="ja-JP" sz="3200" b="1" dirty="0">
              <a:solidFill>
                <a:schemeClr val="tx1"/>
              </a:solidFill>
            </a:endParaRPr>
          </a:p>
          <a:p>
            <a:r>
              <a:rPr lang="ja-JP" altLang="en-US" sz="3200" b="1" dirty="0">
                <a:solidFill>
                  <a:schemeClr val="tx1"/>
                </a:solidFill>
              </a:rPr>
              <a:t> に対する支援を行います</a:t>
            </a:r>
            <a:endParaRPr lang="ja-JP" altLang="en-US" sz="3200" dirty="0">
              <a:solidFill>
                <a:schemeClr val="tx1"/>
              </a:solidFill>
              <a:latin typeface="+mn-ea"/>
            </a:endParaRPr>
          </a:p>
        </p:txBody>
      </p:sp>
      <p:sp>
        <p:nvSpPr>
          <p:cNvPr id="6" name="角丸四角形 5"/>
          <p:cNvSpPr/>
          <p:nvPr/>
        </p:nvSpPr>
        <p:spPr>
          <a:xfrm>
            <a:off x="304442" y="3197116"/>
            <a:ext cx="3060000" cy="560514"/>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対象となる方</a:t>
            </a:r>
          </a:p>
        </p:txBody>
      </p:sp>
      <p:sp>
        <p:nvSpPr>
          <p:cNvPr id="7" name="角丸四角形 6"/>
          <p:cNvSpPr/>
          <p:nvPr/>
        </p:nvSpPr>
        <p:spPr>
          <a:xfrm>
            <a:off x="304440" y="5105170"/>
            <a:ext cx="4257575" cy="648000"/>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対象となる先進的な取組</a:t>
            </a:r>
          </a:p>
        </p:txBody>
      </p:sp>
      <p:sp>
        <p:nvSpPr>
          <p:cNvPr id="8" name="角丸四角形 7"/>
          <p:cNvSpPr/>
          <p:nvPr/>
        </p:nvSpPr>
        <p:spPr>
          <a:xfrm>
            <a:off x="304442" y="10603087"/>
            <a:ext cx="3060000" cy="648000"/>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補助対象経費</a:t>
            </a:r>
          </a:p>
        </p:txBody>
      </p:sp>
      <p:sp>
        <p:nvSpPr>
          <p:cNvPr id="9" name="角丸四角形 8"/>
          <p:cNvSpPr/>
          <p:nvPr/>
        </p:nvSpPr>
        <p:spPr>
          <a:xfrm>
            <a:off x="304442" y="7798614"/>
            <a:ext cx="3060000" cy="648000"/>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補助対象設備</a:t>
            </a:r>
          </a:p>
        </p:txBody>
      </p:sp>
      <p:sp>
        <p:nvSpPr>
          <p:cNvPr id="10" name="角丸四角形 9"/>
          <p:cNvSpPr/>
          <p:nvPr/>
        </p:nvSpPr>
        <p:spPr>
          <a:xfrm>
            <a:off x="304440" y="13789199"/>
            <a:ext cx="3230067" cy="648000"/>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補助事業実施期間</a:t>
            </a:r>
          </a:p>
        </p:txBody>
      </p:sp>
      <p:sp>
        <p:nvSpPr>
          <p:cNvPr id="11" name="テキスト ボックス 10"/>
          <p:cNvSpPr txBox="1"/>
          <p:nvPr/>
        </p:nvSpPr>
        <p:spPr>
          <a:xfrm>
            <a:off x="304442" y="3892242"/>
            <a:ext cx="11887558" cy="1200329"/>
          </a:xfrm>
          <a:prstGeom prst="rect">
            <a:avLst/>
          </a:prstGeom>
          <a:noFill/>
        </p:spPr>
        <p:txBody>
          <a:bodyPr wrap="square" rtlCol="0">
            <a:spAutoFit/>
          </a:bodyPr>
          <a:lstStyle/>
          <a:p>
            <a:pPr marL="457200" indent="-457200">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県内市町村</a:t>
            </a:r>
            <a:endParaRPr lang="en-US" altLang="ja-JP" sz="2400" dirty="0">
              <a:latin typeface="メイリオ" panose="020B0604030504040204" pitchFamily="50" charset="-128"/>
              <a:ea typeface="メイリオ" panose="020B0604030504040204" pitchFamily="50" charset="-128"/>
            </a:endParaRPr>
          </a:p>
          <a:p>
            <a:pPr marL="457200" indent="-457200">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県内事業者等</a:t>
            </a:r>
            <a:r>
              <a:rPr lang="ja-JP" altLang="en-US" sz="2200" dirty="0">
                <a:latin typeface="メイリオ" panose="020B0604030504040204" pitchFamily="50" charset="-128"/>
                <a:ea typeface="メイリオ" panose="020B0604030504040204" pitchFamily="50" charset="-128"/>
              </a:rPr>
              <a:t>（県内に事業所を置く企業及び法人格を持った団体並びに個人事業主）</a:t>
            </a:r>
            <a:endParaRPr lang="en-US" altLang="ja-JP" sz="2200" dirty="0">
              <a:latin typeface="メイリオ" panose="020B0604030504040204" pitchFamily="50" charset="-128"/>
              <a:ea typeface="メイリオ" panose="020B0604030504040204" pitchFamily="50" charset="-128"/>
            </a:endParaRPr>
          </a:p>
          <a:p>
            <a:pPr marL="457200" indent="-457200">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県内への設備導入を行う</a:t>
            </a:r>
            <a:r>
              <a:rPr lang="en-US" altLang="ja-JP" sz="2400" dirty="0">
                <a:latin typeface="メイリオ" panose="020B0604030504040204" pitchFamily="50" charset="-128"/>
                <a:ea typeface="メイリオ" panose="020B0604030504040204" pitchFamily="50" charset="-128"/>
              </a:rPr>
              <a:t>PPA</a:t>
            </a:r>
            <a:r>
              <a:rPr lang="ja-JP" altLang="en-US" sz="2400" dirty="0">
                <a:latin typeface="メイリオ" panose="020B0604030504040204" pitchFamily="50" charset="-128"/>
                <a:ea typeface="メイリオ" panose="020B0604030504040204" pitchFamily="50" charset="-128"/>
              </a:rPr>
              <a:t>事業者又はリース会社等</a:t>
            </a:r>
            <a:endParaRPr lang="en-US" altLang="ja-JP" sz="2400" dirty="0">
              <a:latin typeface="メイリオ" panose="020B0604030504040204" pitchFamily="50" charset="-128"/>
              <a:ea typeface="メイリオ" panose="020B0604030504040204" pitchFamily="50" charset="-128"/>
            </a:endParaRPr>
          </a:p>
        </p:txBody>
      </p:sp>
      <p:sp>
        <p:nvSpPr>
          <p:cNvPr id="12" name="テキスト ボックス 11"/>
          <p:cNvSpPr txBox="1"/>
          <p:nvPr/>
        </p:nvSpPr>
        <p:spPr>
          <a:xfrm>
            <a:off x="304440" y="5870395"/>
            <a:ext cx="11100158" cy="1938992"/>
          </a:xfrm>
          <a:prstGeom prst="rect">
            <a:avLst/>
          </a:prstGeom>
          <a:noFill/>
        </p:spPr>
        <p:txBody>
          <a:bodyPr wrap="square" rtlCol="0">
            <a:spAutoFit/>
          </a:bodyPr>
          <a:lstStyle/>
          <a:p>
            <a:pPr marL="457200" indent="-457200">
              <a:buFont typeface="+mj-lt"/>
              <a:buAutoNum type="arabicPeriod"/>
            </a:pPr>
            <a:r>
              <a:rPr lang="ja-JP" altLang="en-US" sz="2400" dirty="0">
                <a:latin typeface="メイリオ" panose="020B0604030504040204" pitchFamily="50" charset="-128"/>
                <a:ea typeface="メイリオ" panose="020B0604030504040204" pitchFamily="50" charset="-128"/>
              </a:rPr>
              <a:t>マイクログリッドの構築（複数施設で構築されるエリアで行う取組が対象）</a:t>
            </a:r>
            <a:endParaRPr lang="en-US" altLang="ja-JP" sz="2400" dirty="0">
              <a:latin typeface="メイリオ" panose="020B0604030504040204" pitchFamily="50" charset="-128"/>
              <a:ea typeface="メイリオ" panose="020B0604030504040204" pitchFamily="50" charset="-128"/>
            </a:endParaRPr>
          </a:p>
          <a:p>
            <a:pPr marL="457200" indent="-457200">
              <a:buFont typeface="+mj-lt"/>
              <a:buAutoNum type="arabicPeriod"/>
            </a:pPr>
            <a:r>
              <a:rPr lang="ja-JP" altLang="en-US" sz="2400" dirty="0">
                <a:latin typeface="メイリオ" panose="020B0604030504040204" pitchFamily="50" charset="-128"/>
                <a:ea typeface="メイリオ" panose="020B0604030504040204" pitchFamily="50" charset="-128"/>
              </a:rPr>
              <a:t>オンサイト</a:t>
            </a:r>
            <a:r>
              <a:rPr lang="en-US" altLang="ja-JP" sz="2400" dirty="0">
                <a:latin typeface="メイリオ" panose="020B0604030504040204" pitchFamily="50" charset="-128"/>
                <a:ea typeface="メイリオ" panose="020B0604030504040204" pitchFamily="50" charset="-128"/>
              </a:rPr>
              <a:t>PPA</a:t>
            </a:r>
            <a:r>
              <a:rPr lang="ja-JP" altLang="en-US" sz="2400" dirty="0">
                <a:latin typeface="メイリオ" panose="020B0604030504040204" pitchFamily="50" charset="-128"/>
                <a:ea typeface="メイリオ" panose="020B0604030504040204" pitchFamily="50" charset="-128"/>
              </a:rPr>
              <a:t>による再生可能エネルギー発電設備の導入</a:t>
            </a:r>
            <a:endParaRPr lang="en-US" altLang="ja-JP" sz="2400" dirty="0">
              <a:latin typeface="メイリオ" panose="020B0604030504040204" pitchFamily="50" charset="-128"/>
              <a:ea typeface="メイリオ" panose="020B0604030504040204" pitchFamily="50" charset="-128"/>
            </a:endParaRPr>
          </a:p>
          <a:p>
            <a:pPr marL="457200" indent="-457200">
              <a:buFont typeface="+mj-lt"/>
              <a:buAutoNum type="arabicPeriod"/>
            </a:pPr>
            <a:r>
              <a:rPr lang="ja-JP" altLang="en-US" sz="2400" dirty="0">
                <a:latin typeface="メイリオ" panose="020B0604030504040204" pitchFamily="50" charset="-128"/>
                <a:ea typeface="メイリオ" panose="020B0604030504040204" pitchFamily="50" charset="-128"/>
              </a:rPr>
              <a:t>オフサイト</a:t>
            </a:r>
            <a:r>
              <a:rPr lang="en-US" altLang="ja-JP" sz="2400" dirty="0">
                <a:latin typeface="メイリオ" panose="020B0604030504040204" pitchFamily="50" charset="-128"/>
                <a:ea typeface="メイリオ" panose="020B0604030504040204" pitchFamily="50" charset="-128"/>
              </a:rPr>
              <a:t>PPA</a:t>
            </a:r>
            <a:r>
              <a:rPr lang="ja-JP" altLang="en-US" sz="2400" dirty="0">
                <a:latin typeface="メイリオ" panose="020B0604030504040204" pitchFamily="50" charset="-128"/>
                <a:ea typeface="メイリオ" panose="020B0604030504040204" pitchFamily="50" charset="-128"/>
              </a:rPr>
              <a:t>による再生可能エネルギー発電設備の導入</a:t>
            </a:r>
            <a:endParaRPr lang="en-US" altLang="ja-JP" sz="2400" dirty="0">
              <a:latin typeface="メイリオ" panose="020B0604030504040204" pitchFamily="50" charset="-128"/>
              <a:ea typeface="メイリオ" panose="020B0604030504040204" pitchFamily="50" charset="-128"/>
            </a:endParaRPr>
          </a:p>
          <a:p>
            <a:pPr marL="457200" indent="-457200">
              <a:buFont typeface="+mj-lt"/>
              <a:buAutoNum type="arabicPeriod"/>
            </a:pPr>
            <a:r>
              <a:rPr lang="ja-JP" altLang="en-US" sz="2400" dirty="0">
                <a:latin typeface="メイリオ" panose="020B0604030504040204" pitchFamily="50" charset="-128"/>
                <a:ea typeface="メイリオ" panose="020B0604030504040204" pitchFamily="50" charset="-128"/>
              </a:rPr>
              <a:t>自己託送を利用した送電</a:t>
            </a:r>
            <a:endParaRPr lang="en-US" altLang="ja-JP" sz="2400" dirty="0">
              <a:latin typeface="メイリオ" panose="020B0604030504040204" pitchFamily="50" charset="-128"/>
              <a:ea typeface="メイリオ" panose="020B0604030504040204" pitchFamily="50" charset="-128"/>
            </a:endParaRPr>
          </a:p>
          <a:p>
            <a:pPr marL="457200" indent="-457200">
              <a:buFont typeface="+mj-lt"/>
              <a:buAutoNum type="arabicPeriod"/>
            </a:pPr>
            <a:r>
              <a:rPr lang="ja-JP" altLang="en-US" sz="2400" dirty="0">
                <a:latin typeface="メイリオ" panose="020B0604030504040204" pitchFamily="50" charset="-128"/>
                <a:ea typeface="メイリオ" panose="020B0604030504040204" pitchFamily="50" charset="-128"/>
              </a:rPr>
              <a:t>オフグリッド化</a:t>
            </a:r>
            <a:endParaRPr lang="en-US" altLang="ja-JP" sz="2400" dirty="0">
              <a:latin typeface="メイリオ" panose="020B0604030504040204" pitchFamily="50" charset="-128"/>
              <a:ea typeface="メイリオ" panose="020B0604030504040204" pitchFamily="50" charset="-128"/>
            </a:endParaRPr>
          </a:p>
        </p:txBody>
      </p:sp>
      <p:sp>
        <p:nvSpPr>
          <p:cNvPr id="2" name="正方形/長方形 1"/>
          <p:cNvSpPr/>
          <p:nvPr/>
        </p:nvSpPr>
        <p:spPr>
          <a:xfrm>
            <a:off x="3719602" y="81844"/>
            <a:ext cx="4142481" cy="584775"/>
          </a:xfrm>
          <a:prstGeom prst="rect">
            <a:avLst/>
          </a:prstGeom>
        </p:spPr>
        <p:txBody>
          <a:bodyPr wrap="none">
            <a:spAutoFit/>
          </a:bodyPr>
          <a:lstStyle/>
          <a:p>
            <a:r>
              <a:rPr lang="ja-JP" altLang="en-US" sz="2800" dirty="0">
                <a:latin typeface="+mn-ea"/>
              </a:rPr>
              <a:t>－</a:t>
            </a:r>
            <a:r>
              <a:rPr lang="ja-JP" altLang="en-US" sz="3200" b="1" dirty="0">
                <a:latin typeface="+mn-ea"/>
              </a:rPr>
              <a:t>補助制度のご案内</a:t>
            </a:r>
            <a:r>
              <a:rPr lang="ja-JP" altLang="en-US" sz="2800" dirty="0">
                <a:latin typeface="+mn-ea"/>
              </a:rPr>
              <a:t>－</a:t>
            </a:r>
          </a:p>
        </p:txBody>
      </p:sp>
      <p:pic>
        <p:nvPicPr>
          <p:cNvPr id="3" name="図 2"/>
          <p:cNvPicPr>
            <a:picLocks noChangeAspect="1"/>
          </p:cNvPicPr>
          <p:nvPr/>
        </p:nvPicPr>
        <p:blipFill>
          <a:blip r:embed="rId2"/>
          <a:stretch>
            <a:fillRect/>
          </a:stretch>
        </p:blipFill>
        <p:spPr>
          <a:xfrm>
            <a:off x="291942" y="146978"/>
            <a:ext cx="1627531" cy="1978798"/>
          </a:xfrm>
          <a:prstGeom prst="rect">
            <a:avLst/>
          </a:prstGeom>
        </p:spPr>
      </p:pic>
      <p:sp>
        <p:nvSpPr>
          <p:cNvPr id="5" name="テキスト ボックス 4"/>
          <p:cNvSpPr txBox="1"/>
          <p:nvPr/>
        </p:nvSpPr>
        <p:spPr>
          <a:xfrm>
            <a:off x="595883" y="2160173"/>
            <a:ext cx="11129234" cy="1107996"/>
          </a:xfrm>
          <a:prstGeom prst="rect">
            <a:avLst/>
          </a:prstGeom>
          <a:noFill/>
        </p:spPr>
        <p:txBody>
          <a:bodyPr wrap="square" rtlCol="0">
            <a:spAutoFit/>
          </a:bodyPr>
          <a:lstStyle/>
          <a:p>
            <a:r>
              <a:rPr kumimoji="1" lang="ja-JP" altLang="en-US" sz="2000" dirty="0">
                <a:ea typeface="HG丸ｺﾞｼｯｸM-PRO" panose="020F0600000000000000" pitchFamily="50" charset="-128"/>
              </a:rPr>
              <a:t>　</a:t>
            </a:r>
            <a:r>
              <a:rPr kumimoji="1" lang="ja-JP" altLang="en-US" sz="2200" dirty="0">
                <a:latin typeface="メイリオ" panose="020B0604030504040204" pitchFamily="50" charset="-128"/>
                <a:ea typeface="メイリオ" panose="020B0604030504040204" pitchFamily="50" charset="-128"/>
              </a:rPr>
              <a:t>鹿児島県では</a:t>
            </a:r>
            <a:r>
              <a:rPr lang="ja-JP" altLang="en-US" sz="2200" dirty="0">
                <a:latin typeface="メイリオ" panose="020B0604030504040204" pitchFamily="50" charset="-128"/>
                <a:ea typeface="メイリオ" panose="020B0604030504040204" pitchFamily="50" charset="-128"/>
              </a:rPr>
              <a:t>、再生可能エネルギーを地産地消する取組の推進を図るため、再生可能エネルギー設備と蓄電池を併用した先進的な取組に対し、設備導入費用の支援をしています。</a:t>
            </a:r>
            <a:endParaRPr kumimoji="1" lang="en-US" altLang="ja-JP" sz="2200" dirty="0">
              <a:latin typeface="メイリオ" panose="020B0604030504040204" pitchFamily="50" charset="-128"/>
              <a:ea typeface="メイリオ" panose="020B0604030504040204" pitchFamily="50" charset="-128"/>
            </a:endParaRPr>
          </a:p>
        </p:txBody>
      </p:sp>
      <p:sp>
        <p:nvSpPr>
          <p:cNvPr id="17" name="テキスト ボックス 16"/>
          <p:cNvSpPr txBox="1"/>
          <p:nvPr/>
        </p:nvSpPr>
        <p:spPr>
          <a:xfrm>
            <a:off x="291942" y="8587211"/>
            <a:ext cx="11737117" cy="1938992"/>
          </a:xfrm>
          <a:prstGeom prst="rect">
            <a:avLst/>
          </a:prstGeom>
          <a:noFill/>
        </p:spPr>
        <p:txBody>
          <a:bodyPr wrap="square" rtlCol="0">
            <a:spAutoFit/>
          </a:bodyPr>
          <a:lstStyle/>
          <a:p>
            <a:pPr marL="285750" indent="-285750" hangingPunct="0">
              <a:buFont typeface="Arial" panose="020B0604020202020204" pitchFamily="34" charset="0"/>
              <a:buChar char="•"/>
            </a:pPr>
            <a:r>
              <a:rPr lang="ja-JP" altLang="ja-JP" sz="2400" dirty="0">
                <a:latin typeface="メイリオ" panose="020B0604030504040204" pitchFamily="50" charset="-128"/>
                <a:ea typeface="メイリオ" panose="020B0604030504040204" pitchFamily="50" charset="-128"/>
              </a:rPr>
              <a:t>蓄電池</a:t>
            </a:r>
            <a:r>
              <a:rPr lang="ja-JP" altLang="en-US" sz="2400" dirty="0">
                <a:latin typeface="メイリオ" panose="020B0604030504040204" pitchFamily="50" charset="-128"/>
                <a:ea typeface="メイリオ" panose="020B0604030504040204" pitchFamily="50" charset="-128"/>
              </a:rPr>
              <a:t>と</a:t>
            </a:r>
            <a:r>
              <a:rPr lang="ja-JP" altLang="ja-JP" sz="2400" dirty="0">
                <a:latin typeface="メイリオ" panose="020B0604030504040204" pitchFamily="50" charset="-128"/>
                <a:ea typeface="メイリオ" panose="020B0604030504040204" pitchFamily="50" charset="-128"/>
              </a:rPr>
              <a:t>再生可能エネルギー発電設備</a:t>
            </a:r>
            <a:r>
              <a:rPr lang="ja-JP" altLang="en-US" sz="2400" dirty="0">
                <a:latin typeface="メイリオ" panose="020B0604030504040204" pitchFamily="50" charset="-128"/>
                <a:ea typeface="メイリオ" panose="020B0604030504040204" pitchFamily="50" charset="-128"/>
              </a:rPr>
              <a:t>（同時設置であること）</a:t>
            </a:r>
            <a:endParaRPr lang="en-US" altLang="ja-JP" sz="2400" dirty="0">
              <a:latin typeface="メイリオ" panose="020B0604030504040204" pitchFamily="50" charset="-128"/>
              <a:ea typeface="メイリオ" panose="020B0604030504040204" pitchFamily="50" charset="-128"/>
            </a:endParaRPr>
          </a:p>
          <a:p>
            <a:pPr marL="285750" indent="-285750" hangingPunct="0">
              <a:buFont typeface="Arial" panose="020B0604020202020204" pitchFamily="34" charset="0"/>
              <a:buChar char="•"/>
            </a:pPr>
            <a:r>
              <a:rPr lang="ja-JP" altLang="ja-JP" sz="2400" dirty="0">
                <a:latin typeface="メイリオ" panose="020B0604030504040204" pitchFamily="50" charset="-128"/>
                <a:ea typeface="メイリオ" panose="020B0604030504040204" pitchFamily="50" charset="-128"/>
              </a:rPr>
              <a:t>蓄電池</a:t>
            </a:r>
            <a:r>
              <a:rPr lang="ja-JP" altLang="en-US" sz="2400" dirty="0">
                <a:latin typeface="メイリオ" panose="020B0604030504040204" pitchFamily="50" charset="-128"/>
                <a:ea typeface="メイリオ" panose="020B0604030504040204" pitchFamily="50" charset="-128"/>
              </a:rPr>
              <a:t>だけの場合</a:t>
            </a:r>
            <a:endParaRPr lang="en-US" altLang="ja-JP" sz="2400" dirty="0">
              <a:latin typeface="メイリオ" panose="020B0604030504040204" pitchFamily="50" charset="-128"/>
              <a:ea typeface="メイリオ" panose="020B0604030504040204" pitchFamily="50" charset="-128"/>
            </a:endParaRPr>
          </a:p>
          <a:p>
            <a:pPr hangingPunct="0"/>
            <a:r>
              <a:rPr lang="ja-JP" altLang="en-US" sz="2400" dirty="0">
                <a:latin typeface="メイリオ" panose="020B0604030504040204" pitchFamily="50" charset="-128"/>
                <a:ea typeface="メイリオ" panose="020B0604030504040204" pitchFamily="50" charset="-128"/>
              </a:rPr>
              <a:t>　（</a:t>
            </a:r>
            <a:r>
              <a:rPr lang="ja-JP" altLang="ja-JP" sz="2400" dirty="0">
                <a:latin typeface="メイリオ" panose="020B0604030504040204" pitchFamily="50" charset="-128"/>
                <a:ea typeface="メイリオ" panose="020B0604030504040204" pitchFamily="50" charset="-128"/>
              </a:rPr>
              <a:t>既存の再生可能エネルギー発電設備</a:t>
            </a:r>
            <a:r>
              <a:rPr lang="ja-JP" altLang="en-US" sz="2400" dirty="0">
                <a:latin typeface="メイリオ" panose="020B0604030504040204" pitchFamily="50" charset="-128"/>
                <a:ea typeface="メイリオ" panose="020B0604030504040204" pitchFamily="50" charset="-128"/>
              </a:rPr>
              <a:t>に</a:t>
            </a:r>
            <a:r>
              <a:rPr lang="ja-JP" altLang="ja-JP" sz="2400" dirty="0">
                <a:latin typeface="メイリオ" panose="020B0604030504040204" pitchFamily="50" charset="-128"/>
                <a:ea typeface="メイリオ" panose="020B0604030504040204" pitchFamily="50" charset="-128"/>
              </a:rPr>
              <a:t>追加導入</a:t>
            </a:r>
            <a:r>
              <a:rPr lang="ja-JP" altLang="en-US" sz="2400" dirty="0">
                <a:latin typeface="メイリオ" panose="020B0604030504040204" pitchFamily="50" charset="-128"/>
                <a:ea typeface="メイリオ" panose="020B0604030504040204" pitchFamily="50" charset="-128"/>
              </a:rPr>
              <a:t>するものが対象）</a:t>
            </a:r>
            <a:endParaRPr lang="en-US" altLang="ja-JP" sz="2400" dirty="0">
              <a:latin typeface="メイリオ" panose="020B0604030504040204" pitchFamily="50" charset="-128"/>
              <a:ea typeface="メイリオ" panose="020B0604030504040204" pitchFamily="50" charset="-128"/>
            </a:endParaRPr>
          </a:p>
          <a:p>
            <a:pPr hangingPunct="0"/>
            <a:r>
              <a:rPr lang="en-US" altLang="ja-JP" sz="2400" dirty="0">
                <a:latin typeface="メイリオ" panose="020B0604030504040204" pitchFamily="50" charset="-128"/>
                <a:ea typeface="メイリオ" panose="020B0604030504040204" pitchFamily="50" charset="-128"/>
              </a:rPr>
              <a:t>※</a:t>
            </a:r>
            <a:r>
              <a:rPr lang="ja-JP" altLang="en-US" sz="2400" dirty="0">
                <a:latin typeface="メイリオ" panose="020B0604030504040204" pitchFamily="50" charset="-128"/>
                <a:ea typeface="メイリオ" panose="020B0604030504040204" pitchFamily="50" charset="-128"/>
              </a:rPr>
              <a:t> 対象となる再生可能エネルギー発電設備</a:t>
            </a:r>
            <a:endParaRPr lang="en-US" altLang="ja-JP" sz="2400" dirty="0">
              <a:latin typeface="メイリオ" panose="020B0604030504040204" pitchFamily="50" charset="-128"/>
              <a:ea typeface="メイリオ" panose="020B0604030504040204" pitchFamily="50" charset="-128"/>
            </a:endParaRPr>
          </a:p>
          <a:p>
            <a:pPr hangingPunct="0"/>
            <a:r>
              <a:rPr lang="ja-JP" altLang="en-US" sz="2400" dirty="0">
                <a:latin typeface="メイリオ" panose="020B0604030504040204" pitchFamily="50" charset="-128"/>
                <a:ea typeface="メイリオ" panose="020B0604030504040204" pitchFamily="50" charset="-128"/>
              </a:rPr>
              <a:t>・太陽光発電、小型風力発電、小水力発電、地熱発電、バイオマス発電</a:t>
            </a:r>
            <a:endParaRPr lang="en-US" altLang="ja-JP" sz="2400" dirty="0">
              <a:latin typeface="メイリオ" panose="020B0604030504040204" pitchFamily="50" charset="-128"/>
              <a:ea typeface="メイリオ" panose="020B0604030504040204" pitchFamily="50" charset="-128"/>
            </a:endParaRPr>
          </a:p>
        </p:txBody>
      </p:sp>
      <p:sp>
        <p:nvSpPr>
          <p:cNvPr id="13" name="テキスト ボックス 12"/>
          <p:cNvSpPr txBox="1"/>
          <p:nvPr/>
        </p:nvSpPr>
        <p:spPr>
          <a:xfrm>
            <a:off x="304441" y="11408654"/>
            <a:ext cx="8824789" cy="461665"/>
          </a:xfrm>
          <a:prstGeom prst="rect">
            <a:avLst/>
          </a:prstGeom>
          <a:noFill/>
        </p:spPr>
        <p:txBody>
          <a:bodyPr wrap="square" rtlCol="0">
            <a:spAutoFit/>
          </a:bodyPr>
          <a:lstStyle/>
          <a:p>
            <a:pPr marL="285750" indent="-285750">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工事費及び設備費</a:t>
            </a:r>
            <a:endParaRPr kumimoji="1" lang="ja-JP" altLang="en-US" sz="2400" dirty="0">
              <a:latin typeface="メイリオ" panose="020B0604030504040204" pitchFamily="50" charset="-128"/>
              <a:ea typeface="メイリオ" panose="020B0604030504040204" pitchFamily="50" charset="-128"/>
            </a:endParaRPr>
          </a:p>
        </p:txBody>
      </p:sp>
      <p:sp>
        <p:nvSpPr>
          <p:cNvPr id="20" name="角丸四角形 19"/>
          <p:cNvSpPr/>
          <p:nvPr/>
        </p:nvSpPr>
        <p:spPr>
          <a:xfrm>
            <a:off x="304442" y="11998959"/>
            <a:ext cx="3060000" cy="648000"/>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補助率・補助上限</a:t>
            </a:r>
          </a:p>
        </p:txBody>
      </p:sp>
      <p:sp>
        <p:nvSpPr>
          <p:cNvPr id="21" name="テキスト ボックス 20"/>
          <p:cNvSpPr txBox="1"/>
          <p:nvPr/>
        </p:nvSpPr>
        <p:spPr>
          <a:xfrm>
            <a:off x="291942" y="12660215"/>
            <a:ext cx="11420676" cy="1200329"/>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2400" dirty="0">
                <a:latin typeface="メイリオ" panose="020B0604030504040204" pitchFamily="50" charset="-128"/>
                <a:ea typeface="メイリオ" panose="020B0604030504040204" pitchFamily="50" charset="-128"/>
              </a:rPr>
              <a:t>県 本 土　：１／２以内（上限２</a:t>
            </a:r>
            <a:r>
              <a:rPr kumimoji="1" lang="en-US" altLang="ja-JP" sz="2400" dirty="0">
                <a:latin typeface="メイリオ" panose="020B0604030504040204" pitchFamily="50" charset="-128"/>
                <a:ea typeface="メイリオ" panose="020B0604030504040204" pitchFamily="50" charset="-128"/>
              </a:rPr>
              <a:t>,</a:t>
            </a:r>
            <a:r>
              <a:rPr kumimoji="1" lang="ja-JP" altLang="en-US" sz="2400" dirty="0">
                <a:latin typeface="メイリオ" panose="020B0604030504040204" pitchFamily="50" charset="-128"/>
                <a:ea typeface="メイリオ" panose="020B0604030504040204" pitchFamily="50" charset="-128"/>
              </a:rPr>
              <a:t>７００万円）</a:t>
            </a:r>
            <a:endParaRPr kumimoji="1" lang="en-US" altLang="ja-JP" sz="2400" dirty="0">
              <a:latin typeface="メイリオ" panose="020B0604030504040204" pitchFamily="50" charset="-128"/>
              <a:ea typeface="メイリオ" panose="020B0604030504040204" pitchFamily="50" charset="-128"/>
            </a:endParaRPr>
          </a:p>
          <a:p>
            <a:pPr marL="285750" indent="-285750">
              <a:buFont typeface="Arial" panose="020B0604020202020204" pitchFamily="34" charset="0"/>
              <a:buChar char="•"/>
            </a:pPr>
            <a:r>
              <a:rPr kumimoji="1" lang="ja-JP" altLang="en-US" sz="2400" dirty="0">
                <a:latin typeface="メイリオ" panose="020B0604030504040204" pitchFamily="50" charset="-128"/>
                <a:ea typeface="メイリオ" panose="020B0604030504040204" pitchFamily="50" charset="-128"/>
              </a:rPr>
              <a:t>県内離島  ：２／３以内（上限３</a:t>
            </a:r>
            <a:r>
              <a:rPr kumimoji="1" lang="en-US" altLang="ja-JP" sz="2400" dirty="0">
                <a:latin typeface="メイリオ" panose="020B0604030504040204" pitchFamily="50" charset="-128"/>
                <a:ea typeface="メイリオ" panose="020B0604030504040204" pitchFamily="50" charset="-128"/>
              </a:rPr>
              <a:t>,</a:t>
            </a:r>
            <a:r>
              <a:rPr kumimoji="1" lang="ja-JP" altLang="en-US" sz="2400" dirty="0">
                <a:latin typeface="メイリオ" panose="020B0604030504040204" pitchFamily="50" charset="-128"/>
                <a:ea typeface="メイリオ" panose="020B0604030504040204" pitchFamily="50" charset="-128"/>
              </a:rPr>
              <a:t>６００万円）</a:t>
            </a:r>
            <a:endParaRPr kumimoji="1" lang="en-US" altLang="ja-JP" sz="2400" dirty="0">
              <a:latin typeface="メイリオ" panose="020B0604030504040204" pitchFamily="50" charset="-128"/>
              <a:ea typeface="メイリオ" panose="020B0604030504040204" pitchFamily="50" charset="-128"/>
            </a:endParaRPr>
          </a:p>
          <a:p>
            <a:r>
              <a:rPr kumimoji="1" lang="ja-JP" altLang="en-US" sz="2400" dirty="0">
                <a:latin typeface="メイリオ" panose="020B0604030504040204" pitchFamily="50" charset="-128"/>
                <a:ea typeface="メイリオ" panose="020B0604030504040204" pitchFamily="50" charset="-128"/>
              </a:rPr>
              <a:t>　</a:t>
            </a:r>
            <a:r>
              <a:rPr kumimoji="1" lang="en-US" altLang="ja-JP" sz="2400" dirty="0">
                <a:latin typeface="メイリオ" panose="020B0604030504040204" pitchFamily="50" charset="-128"/>
                <a:ea typeface="メイリオ" panose="020B0604030504040204" pitchFamily="50" charset="-128"/>
              </a:rPr>
              <a:t>※</a:t>
            </a:r>
            <a:r>
              <a:rPr kumimoji="1" lang="ja-JP" altLang="en-US" sz="2400" dirty="0">
                <a:latin typeface="メイリオ" panose="020B0604030504040204" pitchFamily="50" charset="-128"/>
                <a:ea typeface="メイリオ" panose="020B0604030504040204" pitchFamily="50" charset="-128"/>
              </a:rPr>
              <a:t>当該事業は国の</a:t>
            </a:r>
            <a:r>
              <a:rPr lang="zh-TW" altLang="en-US" sz="2400" b="0" i="0" dirty="0">
                <a:solidFill>
                  <a:srgbClr val="0A0A0A"/>
                </a:solidFill>
                <a:effectLst/>
                <a:latin typeface="Arial" panose="020B0604020202020204" pitchFamily="34" charset="0"/>
              </a:rPr>
              <a:t>物価高騰対応重点支援地方創生臨時交付金</a:t>
            </a:r>
            <a:r>
              <a:rPr lang="ja-JP" altLang="en-US" sz="2400" b="0" i="0" dirty="0">
                <a:solidFill>
                  <a:srgbClr val="0A0A0A"/>
                </a:solidFill>
                <a:effectLst/>
                <a:latin typeface="Arial" panose="020B0604020202020204" pitchFamily="34" charset="0"/>
              </a:rPr>
              <a:t>を活用しています。</a:t>
            </a:r>
            <a:endParaRPr kumimoji="1" lang="ja-JP" altLang="en-US" sz="2400" dirty="0">
              <a:latin typeface="メイリオ" panose="020B0604030504040204" pitchFamily="50" charset="-128"/>
              <a:ea typeface="メイリオ" panose="020B0604030504040204" pitchFamily="50" charset="-128"/>
            </a:endParaRPr>
          </a:p>
        </p:txBody>
      </p:sp>
      <p:sp>
        <p:nvSpPr>
          <p:cNvPr id="23" name="テキスト ボックス 22"/>
          <p:cNvSpPr txBox="1"/>
          <p:nvPr/>
        </p:nvSpPr>
        <p:spPr>
          <a:xfrm>
            <a:off x="304441" y="14604496"/>
            <a:ext cx="8824789" cy="1569660"/>
          </a:xfrm>
          <a:prstGeom prst="rect">
            <a:avLst/>
          </a:prstGeom>
          <a:noFill/>
        </p:spPr>
        <p:txBody>
          <a:bodyPr wrap="square" rtlCol="0">
            <a:spAutoFit/>
          </a:bodyPr>
          <a:lstStyle/>
          <a:p>
            <a:r>
              <a:rPr lang="ja-JP" altLang="en-US" sz="2400" dirty="0">
                <a:latin typeface="メイリオ" panose="020B0604030504040204" pitchFamily="50" charset="-128"/>
                <a:ea typeface="メイリオ" panose="020B0604030504040204" pitchFamily="50" charset="-128"/>
              </a:rPr>
              <a:t>〇応募申請書提出期限</a:t>
            </a:r>
          </a:p>
          <a:p>
            <a:r>
              <a:rPr lang="ja-JP" altLang="en-US" sz="2400" dirty="0">
                <a:latin typeface="メイリオ" panose="020B0604030504040204" pitchFamily="50" charset="-128"/>
                <a:ea typeface="メイリオ" panose="020B0604030504040204" pitchFamily="50" charset="-128"/>
              </a:rPr>
              <a:t>一次募集：令和８年６月</a:t>
            </a:r>
            <a:r>
              <a:rPr lang="en-US" altLang="ja-JP" sz="2400" dirty="0">
                <a:latin typeface="メイリオ" panose="020B0604030504040204" pitchFamily="50" charset="-128"/>
                <a:ea typeface="メイリオ" panose="020B0604030504040204" pitchFamily="50" charset="-128"/>
              </a:rPr>
              <a:t>10</a:t>
            </a:r>
            <a:r>
              <a:rPr lang="ja-JP" altLang="en-US" sz="2400" dirty="0">
                <a:latin typeface="メイリオ" panose="020B0604030504040204" pitchFamily="50" charset="-128"/>
                <a:ea typeface="メイリオ" panose="020B0604030504040204" pitchFamily="50" charset="-128"/>
              </a:rPr>
              <a:t>日（水曜日）必着</a:t>
            </a:r>
          </a:p>
          <a:p>
            <a:r>
              <a:rPr lang="ja-JP" altLang="en-US" sz="2400" dirty="0">
                <a:latin typeface="メイリオ" panose="020B0604030504040204" pitchFamily="50" charset="-128"/>
                <a:ea typeface="メイリオ" panose="020B0604030504040204" pitchFamily="50" charset="-128"/>
              </a:rPr>
              <a:t>二次募集：令和８年９月</a:t>
            </a:r>
            <a:r>
              <a:rPr lang="en-US" altLang="ja-JP" sz="2400" dirty="0">
                <a:latin typeface="メイリオ" panose="020B0604030504040204" pitchFamily="50" charset="-128"/>
                <a:ea typeface="メイリオ" panose="020B0604030504040204" pitchFamily="50" charset="-128"/>
              </a:rPr>
              <a:t>30</a:t>
            </a:r>
            <a:r>
              <a:rPr lang="ja-JP" altLang="en-US" sz="2400" dirty="0">
                <a:latin typeface="メイリオ" panose="020B0604030504040204" pitchFamily="50" charset="-128"/>
                <a:ea typeface="メイリオ" panose="020B0604030504040204" pitchFamily="50" charset="-128"/>
              </a:rPr>
              <a:t>日（水曜日）必着</a:t>
            </a:r>
          </a:p>
          <a:p>
            <a:r>
              <a:rPr lang="ja-JP" altLang="en-US" sz="2400" dirty="0">
                <a:latin typeface="メイリオ" panose="020B0604030504040204" pitchFamily="50" charset="-128"/>
                <a:ea typeface="メイリオ" panose="020B0604030504040204" pitchFamily="50" charset="-128"/>
              </a:rPr>
              <a:t> </a:t>
            </a:r>
            <a:r>
              <a:rPr lang="en-US" altLang="ja-JP" sz="2400" dirty="0">
                <a:latin typeface="メイリオ" panose="020B0604030504040204" pitchFamily="50" charset="-128"/>
                <a:ea typeface="メイリオ" panose="020B0604030504040204" pitchFamily="50" charset="-128"/>
              </a:rPr>
              <a:t>※</a:t>
            </a:r>
            <a:r>
              <a:rPr lang="ja-JP" altLang="en-US" sz="2400" dirty="0">
                <a:latin typeface="メイリオ" panose="020B0604030504040204" pitchFamily="50" charset="-128"/>
                <a:ea typeface="メイリオ" panose="020B0604030504040204" pitchFamily="50" charset="-128"/>
              </a:rPr>
              <a:t>　一次募集で予算に達した場合は、二次募集は行いません。</a:t>
            </a:r>
          </a:p>
        </p:txBody>
      </p:sp>
    </p:spTree>
    <p:extLst>
      <p:ext uri="{BB962C8B-B14F-4D97-AF65-F5344CB8AC3E}">
        <p14:creationId xmlns:p14="http://schemas.microsoft.com/office/powerpoint/2010/main" val="913381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870723271"/>
              </p:ext>
            </p:extLst>
          </p:nvPr>
        </p:nvGraphicFramePr>
        <p:xfrm>
          <a:off x="570033" y="1276958"/>
          <a:ext cx="11099801" cy="6305805"/>
        </p:xfrm>
        <a:graphic>
          <a:graphicData uri="http://schemas.openxmlformats.org/drawingml/2006/table">
            <a:tbl>
              <a:tblPr/>
              <a:tblGrid>
                <a:gridCol w="3890855">
                  <a:extLst>
                    <a:ext uri="{9D8B030D-6E8A-4147-A177-3AD203B41FA5}">
                      <a16:colId xmlns:a16="http://schemas.microsoft.com/office/drawing/2014/main" val="811901712"/>
                    </a:ext>
                  </a:extLst>
                </a:gridCol>
                <a:gridCol w="7208946">
                  <a:extLst>
                    <a:ext uri="{9D8B030D-6E8A-4147-A177-3AD203B41FA5}">
                      <a16:colId xmlns:a16="http://schemas.microsoft.com/office/drawing/2014/main" val="1432442611"/>
                    </a:ext>
                  </a:extLst>
                </a:gridCol>
              </a:tblGrid>
              <a:tr h="878490">
                <a:tc>
                  <a:txBody>
                    <a:bodyPr/>
                    <a:lstStyle/>
                    <a:p>
                      <a:pPr algn="ctr" hangingPunct="0">
                        <a:spcAft>
                          <a:spcPts val="0"/>
                        </a:spcAft>
                      </a:pPr>
                      <a:r>
                        <a:rPr lang="ja-JP" sz="2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事　業　名</a:t>
                      </a:r>
                    </a:p>
                  </a:txBody>
                  <a:tcPr marL="31115" marR="311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ja-JP" sz="2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内　　　　　　容</a:t>
                      </a:r>
                    </a:p>
                  </a:txBody>
                  <a:tcPr marL="31115" marR="311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2019873"/>
                  </a:ext>
                </a:extLst>
              </a:tr>
              <a:tr h="1599338">
                <a:tc>
                  <a:txBody>
                    <a:bodyPr/>
                    <a:lstStyle/>
                    <a:p>
                      <a:pPr algn="just" hangingPunct="0">
                        <a:spcAft>
                          <a:spcPts val="0"/>
                        </a:spcAft>
                      </a:pP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マイクログリッド構築</a:t>
                      </a:r>
                    </a:p>
                    <a:p>
                      <a:pPr algn="just" hangingPunct="0">
                        <a:spcAft>
                          <a:spcPts val="0"/>
                        </a:spcAft>
                      </a:pPr>
                      <a:r>
                        <a:rPr 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a:t>
                      </a:r>
                      <a:endPar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385763" rtl="0" eaLnBrk="1" fontAlgn="auto" latinLnBrk="0" hangingPunct="0">
                        <a:lnSpc>
                          <a:spcPct val="100000"/>
                        </a:lnSpc>
                        <a:spcBef>
                          <a:spcPts val="0"/>
                        </a:spcBef>
                        <a:spcAft>
                          <a:spcPts val="0"/>
                        </a:spcAft>
                        <a:buClrTx/>
                        <a:buSzTx/>
                        <a:buFontTx/>
                        <a:buNone/>
                        <a:tabLst/>
                        <a:defRPr/>
                      </a:pP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蓄電池と太陽光発電設備を導入し</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特定のエリアでマイクログリッドを構築し</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系統で停電が発生した場合にはエリア内の電力供給を蓄電池と太陽光発電設備で賄う取組。</a:t>
                      </a:r>
                      <a:endParaRPr lang="en-US" alt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p>
                      <a:pPr marL="0" marR="0" lvl="0" indent="0" algn="just" defTabSz="385763" rtl="0" eaLnBrk="1" fontAlgn="auto" latinLnBrk="0" hangingPunct="0">
                        <a:lnSpc>
                          <a:spcPct val="100000"/>
                        </a:lnSpc>
                        <a:spcBef>
                          <a:spcPts val="0"/>
                        </a:spcBef>
                        <a:spcAft>
                          <a:spcPts val="0"/>
                        </a:spcAft>
                        <a:buClrTx/>
                        <a:buSzTx/>
                        <a:buFontTx/>
                        <a:buNone/>
                        <a:tabLst/>
                        <a:defRPr/>
                      </a:pPr>
                      <a:r>
                        <a:rPr lang="ja-JP" altLang="en-US" sz="2400" u="none" dirty="0">
                          <a:solidFill>
                            <a:schemeClr val="tx1"/>
                          </a:solidFill>
                          <a:latin typeface="メイリオ" panose="020B0604030504040204" pitchFamily="50" charset="-128"/>
                          <a:ea typeface="メイリオ" panose="020B0604030504040204" pitchFamily="50" charset="-128"/>
                        </a:rPr>
                        <a:t>（複数施設で構築されるエリアで行う取組が対象）</a:t>
                      </a:r>
                      <a:endParaRPr lang="en-US" altLang="ja-JP" sz="2400" u="none" dirty="0">
                        <a:solidFill>
                          <a:schemeClr val="tx1"/>
                        </a:solidFill>
                        <a:latin typeface="メイリオ" panose="020B0604030504040204" pitchFamily="50" charset="-128"/>
                        <a:ea typeface="メイリオ" panose="020B0604030504040204" pitchFamily="50" charset="-128"/>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6737414"/>
                  </a:ext>
                </a:extLst>
              </a:tr>
              <a:tr h="1199505">
                <a:tc>
                  <a:txBody>
                    <a:bodyPr/>
                    <a:lstStyle/>
                    <a:p>
                      <a:pPr marR="47625" algn="just">
                        <a:spcAft>
                          <a:spcPts val="0"/>
                        </a:spcAft>
                      </a:pPr>
                      <a:r>
                        <a:rPr lang="ja-JP" sz="2400" kern="100" dirty="0">
                          <a:effectLst/>
                          <a:latin typeface="メイリオ" panose="020B0604030504040204" pitchFamily="50" charset="-128"/>
                          <a:ea typeface="メイリオ" panose="020B0604030504040204" pitchFamily="50" charset="-128"/>
                          <a:cs typeface="Times New Roman" panose="02020603050405020304" pitchFamily="18" charset="0"/>
                        </a:rPr>
                        <a:t>ＰＰＡモデルによる電力供給</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2400" kern="100" dirty="0">
                          <a:effectLst/>
                          <a:latin typeface="メイリオ" panose="020B0604030504040204" pitchFamily="50" charset="-128"/>
                          <a:ea typeface="メイリオ" panose="020B0604030504040204" pitchFamily="50" charset="-128"/>
                          <a:cs typeface="Times New Roman" panose="02020603050405020304" pitchFamily="18" charset="0"/>
                        </a:rPr>
                        <a:t>　ＰＰＡモデルにより</a:t>
                      </a:r>
                      <a:r>
                        <a:rPr lang="ja-JP" altLang="en-US" sz="2400"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sz="2400" kern="100" dirty="0">
                          <a:effectLst/>
                          <a:latin typeface="メイリオ" panose="020B0604030504040204" pitchFamily="50" charset="-128"/>
                          <a:ea typeface="メイリオ" panose="020B0604030504040204" pitchFamily="50" charset="-128"/>
                          <a:cs typeface="Times New Roman" panose="02020603050405020304" pitchFamily="18" charset="0"/>
                        </a:rPr>
                        <a:t>蓄電池と太陽光発電設備を導入し</a:t>
                      </a:r>
                      <a:r>
                        <a:rPr lang="ja-JP" altLang="en-US" sz="2400"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sz="2400" kern="100" dirty="0">
                          <a:effectLst/>
                          <a:latin typeface="メイリオ" panose="020B0604030504040204" pitchFamily="50" charset="-128"/>
                          <a:ea typeface="メイリオ" panose="020B0604030504040204" pitchFamily="50" charset="-128"/>
                          <a:cs typeface="Times New Roman" panose="02020603050405020304" pitchFamily="18" charset="0"/>
                        </a:rPr>
                        <a:t>蓄電池を併用することで発電電力の利用率を高める取組。</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2095172"/>
                  </a:ext>
                </a:extLst>
              </a:tr>
              <a:tr h="1199505">
                <a:tc>
                  <a:txBody>
                    <a:bodyPr/>
                    <a:lstStyle/>
                    <a:p>
                      <a:pPr algn="just" hangingPunct="0">
                        <a:spcAft>
                          <a:spcPts val="0"/>
                        </a:spcAft>
                      </a:pPr>
                      <a:r>
                        <a:rPr lang="ja-JP" sz="240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自己託送による電力供給</a:t>
                      </a:r>
                    </a:p>
                    <a:p>
                      <a:pPr algn="just" hangingPunct="0">
                        <a:spcAft>
                          <a:spcPts val="0"/>
                        </a:spcAft>
                      </a:pPr>
                      <a:r>
                        <a:rPr lang="en-US" sz="240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a:t>
                      </a:r>
                      <a:endParaRPr lang="ja-JP" sz="240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spcAft>
                          <a:spcPts val="0"/>
                        </a:spcAft>
                      </a:pP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蓄電池と太陽発電設備を導入し</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自己託送による電力供給を行い</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インバランス料金の発生を蓄電池の調整機能で抑える取組。</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2091402"/>
                  </a:ext>
                </a:extLst>
              </a:tr>
              <a:tr h="1199505">
                <a:tc>
                  <a:txBody>
                    <a:bodyPr/>
                    <a:lstStyle/>
                    <a:p>
                      <a:pPr algn="just" hangingPunct="0">
                        <a:spcAft>
                          <a:spcPts val="0"/>
                        </a:spcAft>
                      </a:pP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再エネ電源による特定</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エリアのオフグリッド化</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spcAft>
                          <a:spcPts val="0"/>
                        </a:spcAft>
                      </a:pP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公園や事業所等の特定エリアについて</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常時</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蓄電池と再エネ電源のみで電力供給を行い系統から独立させる取組（オフグリッド化）。</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9216436"/>
                  </a:ext>
                </a:extLst>
              </a:tr>
            </a:tbl>
          </a:graphicData>
        </a:graphic>
      </p:graphicFrame>
      <p:sp>
        <p:nvSpPr>
          <p:cNvPr id="3" name="Rectangle 1"/>
          <p:cNvSpPr>
            <a:spLocks noChangeArrowheads="1"/>
          </p:cNvSpPr>
          <p:nvPr/>
        </p:nvSpPr>
        <p:spPr bwMode="auto">
          <a:xfrm>
            <a:off x="522166" y="576814"/>
            <a:ext cx="3449983"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2800" b="0" i="0" u="none" strike="noStrike" cap="none" normalizeH="0" baseline="0" dirty="0">
                <a:ln>
                  <a:noFill/>
                </a:ln>
                <a:solidFill>
                  <a:schemeClr val="tx1"/>
                </a:solidFill>
                <a:effectLst/>
                <a:latin typeface="Arial" panose="020B0604020202020204" pitchFamily="34" charset="0"/>
                <a:cs typeface="ＭＳ 明朝" panose="02020609040205080304" pitchFamily="17" charset="-128"/>
              </a:rPr>
              <a:t>　</a:t>
            </a:r>
            <a:r>
              <a:rPr kumimoji="0" lang="ja-JP" altLang="en-US" sz="2800" b="0" i="0" u="none" strike="noStrike" cap="none" normalizeH="0" baseline="0" dirty="0">
                <a:ln>
                  <a:noFill/>
                </a:ln>
                <a:solidFill>
                  <a:schemeClr val="tx1"/>
                </a:solidFill>
                <a:effectLst/>
                <a:latin typeface="Arial" panose="020B0604020202020204" pitchFamily="34" charset="0"/>
                <a:cs typeface="ＭＳ 明朝" panose="02020609040205080304" pitchFamily="17" charset="-128"/>
              </a:rPr>
              <a:t>〇</a:t>
            </a:r>
            <a:r>
              <a:rPr kumimoji="0" lang="ja-JP" altLang="ja-JP" sz="2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先進的な取組例</a:t>
            </a:r>
            <a:endParaRPr kumimoji="0" lang="ja-JP" altLang="ja-JP" sz="2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 name="テキスト ボックス 3">
            <a:extLst>
              <a:ext uri="{FF2B5EF4-FFF2-40B4-BE49-F238E27FC236}">
                <a16:creationId xmlns:a16="http://schemas.microsoft.com/office/drawing/2014/main" id="{F8DF7015-860A-4383-B82F-DCB3C6241A88}"/>
              </a:ext>
            </a:extLst>
          </p:cNvPr>
          <p:cNvSpPr txBox="1"/>
          <p:nvPr/>
        </p:nvSpPr>
        <p:spPr>
          <a:xfrm>
            <a:off x="522166" y="7903797"/>
            <a:ext cx="10972801" cy="769441"/>
          </a:xfrm>
          <a:prstGeom prst="rect">
            <a:avLst/>
          </a:prstGeom>
          <a:noFill/>
        </p:spPr>
        <p:txBody>
          <a:bodyPr wrap="square" rtlCol="0">
            <a:spAutoFit/>
          </a:bodyPr>
          <a:lstStyle/>
          <a:p>
            <a:pPr marL="108000" indent="-108000">
              <a:buFont typeface="Arial" panose="020B0604020202020204" pitchFamily="34" charset="0"/>
              <a:buChar char="•"/>
            </a:pPr>
            <a:r>
              <a:rPr lang="ja-JP" altLang="en-US" sz="2200" dirty="0">
                <a:latin typeface="メイリオ" panose="020B0604030504040204" pitchFamily="50" charset="-128"/>
                <a:ea typeface="メイリオ" panose="020B0604030504040204" pitchFamily="50" charset="-128"/>
              </a:rPr>
              <a:t>御不明な点がございましたら、県庁エネルギー対策課（電話：</a:t>
            </a:r>
            <a:r>
              <a:rPr lang="en-US" altLang="ja-JP" sz="2200" dirty="0">
                <a:latin typeface="メイリオ" panose="020B0604030504040204" pitchFamily="50" charset="-128"/>
                <a:ea typeface="メイリオ" panose="020B0604030504040204" pitchFamily="50" charset="-128"/>
              </a:rPr>
              <a:t>099-286-2727)</a:t>
            </a:r>
            <a:r>
              <a:rPr lang="ja-JP" altLang="en-US" sz="2200" dirty="0">
                <a:latin typeface="メイリオ" panose="020B0604030504040204" pitchFamily="50" charset="-128"/>
                <a:ea typeface="メイリオ" panose="020B0604030504040204" pitchFamily="50" charset="-128"/>
              </a:rPr>
              <a:t>まで、お問合せください。</a:t>
            </a:r>
            <a:endParaRPr lang="en-US" altLang="ja-JP" sz="2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63811287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nk.pptx" id="{A0498085-5D32-476C-9790-7ECC57C3CC9E}" vid="{CBB5B326-C395-4E40-A659-7FE9CC474138}"/>
    </a:ext>
  </a:extLst>
</a:theme>
</file>

<file path=docProps/app.xml><?xml version="1.0" encoding="utf-8"?>
<Properties xmlns="http://schemas.openxmlformats.org/officeDocument/2006/extended-properties" xmlns:vt="http://schemas.openxmlformats.org/officeDocument/2006/docPropsVTypes">
  <Template>blank</Template>
  <TotalTime>595</TotalTime>
  <Words>532</Words>
  <Application>Microsoft Office PowerPoint</Application>
  <PresentationFormat>ユーザー設定</PresentationFormat>
  <Paragraphs>46</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HG丸ｺﾞｼｯｸM-PRO</vt:lpstr>
      <vt:lpstr>ＭＳ Ｐゴシック</vt:lpstr>
      <vt:lpstr>メイリオ</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堀之内 史奈</dc:creator>
  <cp:lastModifiedBy>町 竜一郎</cp:lastModifiedBy>
  <cp:revision>91</cp:revision>
  <cp:lastPrinted>2024-05-01T04:45:53Z</cp:lastPrinted>
  <dcterms:created xsi:type="dcterms:W3CDTF">2022-12-16T06:33:32Z</dcterms:created>
  <dcterms:modified xsi:type="dcterms:W3CDTF">2026-05-07T01:34:39Z</dcterms:modified>
</cp:coreProperties>
</file>